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8" r:id="rId2"/>
    <p:sldId id="526" r:id="rId3"/>
    <p:sldId id="267" r:id="rId4"/>
    <p:sldId id="699" r:id="rId5"/>
    <p:sldId id="683" r:id="rId6"/>
    <p:sldId id="672" r:id="rId7"/>
    <p:sldId id="678" r:id="rId8"/>
    <p:sldId id="685" r:id="rId9"/>
    <p:sldId id="700" r:id="rId10"/>
    <p:sldId id="694" r:id="rId11"/>
    <p:sldId id="686" r:id="rId12"/>
    <p:sldId id="684" r:id="rId13"/>
    <p:sldId id="687" r:id="rId14"/>
    <p:sldId id="689" r:id="rId15"/>
    <p:sldId id="681" r:id="rId16"/>
    <p:sldId id="695" r:id="rId17"/>
    <p:sldId id="690" r:id="rId18"/>
    <p:sldId id="524" r:id="rId19"/>
    <p:sldId id="529" r:id="rId20"/>
    <p:sldId id="682" r:id="rId21"/>
    <p:sldId id="265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1ECF7"/>
    <a:srgbClr val="F6F8FC"/>
    <a:srgbClr val="CAE9F6"/>
    <a:srgbClr val="D8EF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11" autoAdjust="0"/>
    <p:restoredTop sz="94645" autoAdjust="0"/>
  </p:normalViewPr>
  <p:slideViewPr>
    <p:cSldViewPr snapToGrid="0">
      <p:cViewPr varScale="1">
        <p:scale>
          <a:sx n="103" d="100"/>
          <a:sy n="103" d="100"/>
        </p:scale>
        <p:origin x="174" y="5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7C102C-3A96-4B84-8EAC-FD42AF979267}" type="datetimeFigureOut">
              <a:rPr lang="en-US" smtClean="0"/>
              <a:t>6/6/2019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93ABB0-C0F3-4C73-B156-F6F9B6C6A4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5792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45D5A-5A5A-4832-BA23-DEE4E93DA6D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1162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4C8E0-80E6-4916-B6E7-E193659541F1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49188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4C8E0-80E6-4916-B6E7-E193659541F1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98694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4C8E0-80E6-4916-B6E7-E193659541F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4689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4C8E0-80E6-4916-B6E7-E193659541F1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24662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4C8E0-80E6-4916-B6E7-E193659541F1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07160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4C8E0-80E6-4916-B6E7-E193659541F1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6422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4C8E0-80E6-4916-B6E7-E193659541F1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39519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4C8E0-80E6-4916-B6E7-E193659541F1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95776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4C8E0-80E6-4916-B6E7-E193659541F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9848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45D5A-5A5A-4832-BA23-DEE4E93DA6D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037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4C8E0-80E6-4916-B6E7-E193659541F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9491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4C8E0-80E6-4916-B6E7-E193659541F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0957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456639-ACF6-4AE7-9EAA-73CF8CF99DA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7994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4C8E0-80E6-4916-B6E7-E193659541F1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01061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4C8E0-80E6-4916-B6E7-E193659541F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4885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45D5A-5A5A-4832-BA23-DEE4E93DA6D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8223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4C8E0-80E6-4916-B6E7-E193659541F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3715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4C8E0-80E6-4916-B6E7-E193659541F1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74241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4C8E0-80E6-4916-B6E7-E193659541F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1025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46B4B-6EAE-4601-A617-AA5D76D292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432560"/>
            <a:ext cx="9144000" cy="1301496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191D83-B6DB-4CAC-8CD4-FD063C1EFF4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658367"/>
            <a:ext cx="9144000" cy="4663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San Benito County Water District Groundwater Sustainability Agency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C96A88-8ADA-4A94-A700-8C42EA8EEF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CD27C7-B7A0-4922-A440-8EAEBCE646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3DCBF-921F-4CAC-AFD7-CC3F4F70CD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9362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81359EE-639F-4981-841D-BD91DC5511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F1E483-26BC-4694-8E6A-CBE1E6599D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EC4F1B-5CEE-4482-9B18-4E25768A3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F794A-7853-4DC5-A855-6527B917D4F1}" type="datetimeFigureOut">
              <a:rPr lang="en-US" smtClean="0"/>
              <a:t>6/6/2019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8A93E3-0E10-45BA-A531-43214CD8B4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BD004E-EAA4-403D-B74D-D49AB52AB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3DCBF-921F-4CAC-AFD7-CC3F4F70CD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3417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B68014-C5B0-4D33-BC9D-18615D3FA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54704F-A1BA-4F1E-B997-24A1962E80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9497DB-4438-4D91-A5E4-90C52D28C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F794A-7853-4DC5-A855-6527B917D4F1}" type="datetimeFigureOut">
              <a:rPr lang="en-US" smtClean="0"/>
              <a:t>6/6/2019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53EC53-1A73-4A28-AC6C-08B9BC0C8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AFFB83-4656-4CFE-B0FB-1ED09D02C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3DCBF-921F-4CAC-AFD7-CC3F4F70CD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5194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4B9C8C-7CEB-4FB6-96E5-FE62B6DBF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D5362D-7E6F-4AC8-B660-C1951B6B00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84365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46908E-51A1-4D9E-9E26-EBE794530F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6019800" cy="374205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F329A5-2619-4CF0-AC65-08127C261D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F794A-7853-4DC5-A855-6527B917D4F1}" type="datetimeFigureOut">
              <a:rPr lang="en-US" smtClean="0"/>
              <a:t>6/6/2019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84107A-729C-4EA0-9BA9-D12A74B616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0CC7F8-FDE4-49E2-96EC-B9A942B24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3DCBF-921F-4CAC-AFD7-CC3F4F70CD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2876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20732-27BE-463E-ADD0-FA651FAE6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675F78-4AE1-4F26-AE61-970D82EE1C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C46387-D95C-446D-A866-F6290A591E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9F8C6D-43E2-4F75-9C17-E240E97C34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E25C1B-7B3F-4B3F-B130-4C85117886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563B2C-2A1B-4C59-AA65-A8B313DF7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F794A-7853-4DC5-A855-6527B917D4F1}" type="datetimeFigureOut">
              <a:rPr lang="en-US" smtClean="0"/>
              <a:t>6/6/2019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FF5A631-FA0C-46E8-B095-57AAF57C5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C77043-9484-4193-BE48-527AA950F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3DCBF-921F-4CAC-AFD7-CC3F4F70CD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440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7D49E3-5D9A-4104-8FC2-33B566F633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36BA6C-3E93-462E-8E04-5015A3169B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F794A-7853-4DC5-A855-6527B917D4F1}" type="datetimeFigureOut">
              <a:rPr lang="en-US" smtClean="0"/>
              <a:t>6/6/2019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9642A9-ECAE-49C7-9884-39D49EF69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8BD1A9-E1B2-47DC-8F07-09630CA8E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3DCBF-921F-4CAC-AFD7-CC3F4F70CD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007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9D48E51-C40E-463F-9E7D-2107E85AF2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F794A-7853-4DC5-A855-6527B917D4F1}" type="datetimeFigureOut">
              <a:rPr lang="en-US" smtClean="0"/>
              <a:t>6/6/2019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4FBC924-DA88-4842-A16B-1CE74DFC15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E9CD4A-7647-488D-83BF-CA48C8AAA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3DCBF-921F-4CAC-AFD7-CC3F4F70CD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9999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FC9409-0594-4972-A3EF-DDD807DB7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3A84D5-7D0F-4199-BCEA-45BC316A59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94F767-5C2F-4937-B8FC-25C94B5822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5C8ECB-494A-4FEB-A450-3FC361685D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F794A-7853-4DC5-A855-6527B917D4F1}" type="datetimeFigureOut">
              <a:rPr lang="en-US" smtClean="0"/>
              <a:t>6/6/2019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52EE16-E050-4648-85EB-2E5A729461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73AA47-9DDD-49B5-9A82-27DF9C77A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3DCBF-921F-4CAC-AFD7-CC3F4F70CD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1876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1C6CE2-6A39-4A84-AC1A-18EA62E5C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87772B6-06A5-4DCE-AC9B-2FF8F40356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85A61C-8A5B-481A-AC34-BFA00C3CD2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65EE84-6158-4F10-B879-616C635E5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F794A-7853-4DC5-A855-6527B917D4F1}" type="datetimeFigureOut">
              <a:rPr lang="en-US" smtClean="0"/>
              <a:t>6/6/2019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6585D2-6F84-48A2-9B98-B3A8BDD33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E50EDF-E295-4B1E-9297-41527EBDD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3DCBF-921F-4CAC-AFD7-CC3F4F70CD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5316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8FE5E-2DB4-450F-A36E-B8F72B7B01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B6785D-052D-44C7-A88C-FE5DF5B660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F639B8-6DE2-4F98-8500-767D8CD885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F794A-7853-4DC5-A855-6527B917D4F1}" type="datetimeFigureOut">
              <a:rPr lang="en-US" smtClean="0"/>
              <a:t>6/6/2019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28F0A6-6A5B-46CC-A542-69BA6F8BDC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BE9FA7-C879-48C2-A061-BCC5D8050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3DCBF-921F-4CAC-AFD7-CC3F4F70CD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3313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microsoft.com/office/2007/relationships/hdphoto" Target="../media/hdphoto1.wdp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microsoft.com/office/2007/relationships/hdphoto" Target="../media/hdphoto2.wdp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E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6FFD6E2-CAEC-46C0-9DAA-CA113B6C4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51A164-5E2E-4D28-8DD9-93AEFF96F2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7F9916-7A9A-4578-A8B4-67F22C4F09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6F794A-7853-4DC5-A855-6527B917D4F1}" type="datetimeFigureOut">
              <a:rPr lang="en-US" smtClean="0"/>
              <a:t>6/6/2019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F4A11D-9F0C-4A98-9324-3B654C386A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623F34-3080-4467-A44F-9E7D163C77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D3DCBF-921F-4CAC-AFD7-CC3F4F70CD5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8353FBA-19CA-46A4-9FF0-B97D597A7B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PaintBrush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794" t="22149" b="17112"/>
          <a:stretch/>
        </p:blipFill>
        <p:spPr>
          <a:xfrm>
            <a:off x="1" y="5038603"/>
            <a:ext cx="12191999" cy="18193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450F394-F3E1-401B-A6F5-13CB17C3752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167" b="90000" l="939" r="98358">
                        <a14:foregroundMark x1="6523" y1="5833" x2="6523" y2="5833"/>
                        <a14:foregroundMark x1="6664" y1="7500" x2="6664" y2="7500"/>
                        <a14:foregroundMark x1="7321" y1="22500" x2="7321" y2="22500"/>
                        <a14:foregroundMark x1="7133" y1="53000" x2="7133" y2="53000"/>
                        <a14:foregroundMark x1="1032" y1="5333" x2="1032" y2="5333"/>
                        <a14:foregroundMark x1="20131" y1="5833" x2="20131" y2="5833"/>
                        <a14:foregroundMark x1="34350" y1="6333" x2="34350" y2="6333"/>
                        <a14:foregroundMark x1="38292" y1="5333" x2="38292" y2="5333"/>
                        <a14:foregroundMark x1="39700" y1="7000" x2="39700" y2="7000"/>
                        <a14:foregroundMark x1="43595" y1="17000" x2="43595" y2="17000"/>
                        <a14:foregroundMark x1="52651" y1="7000" x2="52651" y2="7000"/>
                        <a14:foregroundMark x1="58282" y1="9167" x2="58282" y2="9167"/>
                        <a14:foregroundMark x1="61896" y1="22500" x2="61896" y2="22500"/>
                        <a14:foregroundMark x1="62037" y1="24667" x2="62037" y2="24667"/>
                        <a14:foregroundMark x1="3238" y1="86333" x2="3238" y2="86333"/>
                        <a14:foregroundMark x1="3097" y1="86333" x2="3097" y2="86333"/>
                        <a14:foregroundMark x1="3097" y1="86333" x2="3097" y2="86333"/>
                        <a14:foregroundMark x1="3097" y1="87500" x2="3097" y2="87500"/>
                        <a14:foregroundMark x1="16237" y1="85333" x2="16237" y2="85333"/>
                        <a14:foregroundMark x1="16237" y1="85333" x2="16237" y2="85333"/>
                        <a14:foregroundMark x1="23745" y1="78000" x2="23745" y2="78000"/>
                        <a14:foregroundMark x1="23745" y1="78000" x2="23745" y2="78000"/>
                        <a14:foregroundMark x1="30924" y1="84167" x2="30924" y2="84167"/>
                        <a14:foregroundMark x1="30924" y1="84167" x2="30924" y2="84167"/>
                        <a14:foregroundMark x1="40450" y1="80333" x2="40450" y2="80333"/>
                        <a14:foregroundMark x1="40450" y1="80333" x2="40450" y2="80333"/>
                        <a14:foregroundMark x1="52182" y1="77000" x2="52182" y2="77000"/>
                        <a14:foregroundMark x1="62037" y1="82000" x2="62037" y2="82000"/>
                        <a14:foregroundMark x1="61755" y1="82000" x2="61755" y2="82000"/>
                        <a14:foregroundMark x1="58470" y1="80333" x2="58470" y2="80333"/>
                        <a14:foregroundMark x1="71610" y1="80833" x2="71610" y2="80833"/>
                        <a14:foregroundMark x1="80197" y1="77500" x2="80197" y2="77500"/>
                        <a14:foregroundMark x1="88034" y1="77000" x2="88034" y2="77000"/>
                        <a14:foregroundMark x1="94744" y1="79167" x2="94744" y2="79167"/>
                        <a14:foregroundMark x1="94603" y1="80833" x2="94603" y2="80833"/>
                        <a14:foregroundMark x1="94744" y1="84667" x2="94744" y2="84667"/>
                        <a14:foregroundMark x1="98358" y1="78667" x2="98358" y2="78667"/>
                        <a14:foregroundMark x1="94603" y1="15833" x2="94603" y2="15833"/>
                        <a14:foregroundMark x1="77710" y1="8000" x2="77710" y2="8000"/>
                        <a14:foregroundMark x1="74707" y1="9167" x2="74707" y2="9167"/>
                        <a14:foregroundMark x1="70671" y1="12500" x2="78320" y2="10333"/>
                        <a14:foregroundMark x1="78320" y1="10333" x2="88785" y2="15333"/>
                        <a14:foregroundMark x1="71750" y1="48000" x2="92726" y2="40333"/>
                        <a14:foregroundMark x1="92726" y1="40333" x2="92726" y2="40333"/>
                        <a14:foregroundMark x1="73017" y1="32000" x2="90474" y2="52000"/>
                        <a14:foregroundMark x1="90474" y1="52000" x2="91459" y2="51333"/>
                        <a14:foregroundMark x1="95824" y1="54167" x2="79962" y2="59333"/>
                        <a14:foregroundMark x1="79962" y1="59333" x2="71610" y2="55333"/>
                        <a14:foregroundMark x1="16847" y1="12000" x2="16847" y2="12000"/>
                        <a14:foregroundMark x1="14829" y1="20333" x2="14829" y2="20333"/>
                        <a14:foregroundMark x1="14172" y1="30833" x2="14172" y2="30833"/>
                        <a14:foregroundMark x1="14172" y1="43667" x2="14172" y2="43667"/>
                        <a14:foregroundMark x1="27030" y1="16333" x2="27030" y2="16333"/>
                        <a14:foregroundMark x1="44533" y1="87000" x2="44533" y2="87000"/>
                        <a14:foregroundMark x1="65791" y1="83000" x2="65791" y2="8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80" y="6093008"/>
            <a:ext cx="1972961" cy="555503"/>
          </a:xfrm>
          <a:prstGeom prst="rect">
            <a:avLst/>
          </a:prstGeom>
          <a:effectLst>
            <a:glow rad="304800">
              <a:schemeClr val="bg1">
                <a:alpha val="62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935028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.tiff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1E32A8-5C96-4E92-B6B9-AD89D11A99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728112"/>
            <a:ext cx="9144000" cy="1301496"/>
          </a:xfrm>
        </p:spPr>
        <p:txBody>
          <a:bodyPr/>
          <a:lstStyle/>
          <a:p>
            <a:r>
              <a:rPr lang="en-US" dirty="0"/>
              <a:t>Community Workshop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559CA2D-AD75-4B35-982E-AB32F267C1BA}"/>
              </a:ext>
            </a:extLst>
          </p:cNvPr>
          <p:cNvSpPr txBox="1"/>
          <p:nvPr/>
        </p:nvSpPr>
        <p:spPr>
          <a:xfrm>
            <a:off x="4601183" y="3675377"/>
            <a:ext cx="36478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June 18, 2019</a:t>
            </a:r>
          </a:p>
        </p:txBody>
      </p:sp>
      <p:sp>
        <p:nvSpPr>
          <p:cNvPr id="6" name="Subtitle 4">
            <a:extLst>
              <a:ext uri="{FF2B5EF4-FFF2-40B4-BE49-F238E27FC236}">
                <a16:creationId xmlns:a16="http://schemas.microsoft.com/office/drawing/2014/main" id="{F0FD5EFA-6689-40DF-B720-DD0D6718E3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48843"/>
            <a:ext cx="9144000" cy="112293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600" dirty="0"/>
              <a:t>San Benito County Water District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600" dirty="0"/>
              <a:t>Groundwater Sustainability Agency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7661112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map&#10;&#10;Description generated with high confidence">
            <a:extLst>
              <a:ext uri="{FF2B5EF4-FFF2-40B4-BE49-F238E27FC236}">
                <a16:creationId xmlns:a16="http://schemas.microsoft.com/office/drawing/2014/main" id="{C234D2D2-F288-4EE6-99B3-08AC5D5B0ED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6" t="14054" r="18911" b="13394"/>
          <a:stretch/>
        </p:blipFill>
        <p:spPr>
          <a:xfrm>
            <a:off x="5357805" y="1451970"/>
            <a:ext cx="6666380" cy="434826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6" name="Picture 15" descr="A close up of a map&#10;&#10;Description generated with very high confidence">
            <a:extLst>
              <a:ext uri="{FF2B5EF4-FFF2-40B4-BE49-F238E27FC236}">
                <a16:creationId xmlns:a16="http://schemas.microsoft.com/office/drawing/2014/main" id="{F72CF293-C7E7-40DA-93F0-A06DB5EFDE3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6" t="14054" r="18911" b="13393"/>
          <a:stretch/>
        </p:blipFill>
        <p:spPr>
          <a:xfrm>
            <a:off x="5357803" y="1451970"/>
            <a:ext cx="6666382" cy="434826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D6271C8-1F1C-48DE-93DA-14BAEAA72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6520" y="110845"/>
            <a:ext cx="10515600" cy="1325563"/>
          </a:xfrm>
        </p:spPr>
        <p:txBody>
          <a:bodyPr/>
          <a:lstStyle/>
          <a:p>
            <a:r>
              <a:rPr lang="en-US" dirty="0"/>
              <a:t>Aquifer materials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F41264-D07D-43E7-9FEB-7A347627FF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7452" y="1289439"/>
            <a:ext cx="4706568" cy="4279122"/>
          </a:xfrm>
        </p:spPr>
        <p:txBody>
          <a:bodyPr>
            <a:noAutofit/>
          </a:bodyPr>
          <a:lstStyle/>
          <a:p>
            <a:r>
              <a:rPr lang="en-US" sz="2600" dirty="0"/>
              <a:t>Lenses of coarse grained and fine grained materials </a:t>
            </a:r>
          </a:p>
          <a:p>
            <a:r>
              <a:rPr lang="en-US" sz="2600" dirty="0"/>
              <a:t>No clear distinction into major identifiable units</a:t>
            </a:r>
          </a:p>
          <a:p>
            <a:r>
              <a:rPr lang="en-US" sz="2600" dirty="0"/>
              <a:t>Locally variable and discontinuous, but connected at basin-scale</a:t>
            </a:r>
          </a:p>
          <a:p>
            <a:r>
              <a:rPr lang="en-US" sz="2600" dirty="0"/>
              <a:t>Aquifers extend to variable, poorly-known depths beyond the depth of most wells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E1C438E-1A99-4781-8F2D-8A54075FDA53}"/>
              </a:ext>
            </a:extLst>
          </p:cNvPr>
          <p:cNvGrpSpPr/>
          <p:nvPr/>
        </p:nvGrpSpPr>
        <p:grpSpPr>
          <a:xfrm>
            <a:off x="7908586" y="4444479"/>
            <a:ext cx="1935806" cy="933527"/>
            <a:chOff x="7908585" y="5214029"/>
            <a:chExt cx="2373551" cy="933527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68D8781-A8BC-4033-9B11-6B32DF34F8D8}"/>
                </a:ext>
              </a:extLst>
            </p:cNvPr>
            <p:cNvSpPr txBox="1"/>
            <p:nvPr/>
          </p:nvSpPr>
          <p:spPr>
            <a:xfrm>
              <a:off x="8200417" y="5214029"/>
              <a:ext cx="20817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Coarse-grained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12D2F57-EAA7-4B51-AA59-6CEAE0D341FD}"/>
                </a:ext>
              </a:extLst>
            </p:cNvPr>
            <p:cNvSpPr txBox="1"/>
            <p:nvPr/>
          </p:nvSpPr>
          <p:spPr>
            <a:xfrm>
              <a:off x="8278239" y="5778224"/>
              <a:ext cx="18579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Fine-grained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69646B2-955F-4D05-9F81-0F449F335B7A}"/>
                </a:ext>
              </a:extLst>
            </p:cNvPr>
            <p:cNvSpPr/>
            <p:nvPr/>
          </p:nvSpPr>
          <p:spPr>
            <a:xfrm>
              <a:off x="7908585" y="5272397"/>
              <a:ext cx="340468" cy="272374"/>
            </a:xfrm>
            <a:prstGeom prst="rect">
              <a:avLst/>
            </a:prstGeom>
            <a:solidFill>
              <a:srgbClr val="FAFA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489BD24-6B30-4B16-8A0A-AE3C3B550A8D}"/>
                </a:ext>
              </a:extLst>
            </p:cNvPr>
            <p:cNvSpPr/>
            <p:nvPr/>
          </p:nvSpPr>
          <p:spPr>
            <a:xfrm>
              <a:off x="7924803" y="5823635"/>
              <a:ext cx="340468" cy="27237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98574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C184283-162C-4953-A7EB-95010B41D8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12192000" cy="5715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D6271C8-1F1C-48DE-93DA-14BAEAA72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9139" y="120781"/>
            <a:ext cx="10515600" cy="1325563"/>
          </a:xfrm>
        </p:spPr>
        <p:txBody>
          <a:bodyPr/>
          <a:lstStyle/>
          <a:p>
            <a:r>
              <a:rPr lang="en-US" dirty="0"/>
              <a:t>Recharge occurs over the entire Basin </a:t>
            </a:r>
          </a:p>
        </p:txBody>
      </p:sp>
    </p:spTree>
    <p:extLst>
      <p:ext uri="{BB962C8B-B14F-4D97-AF65-F5344CB8AC3E}">
        <p14:creationId xmlns:p14="http://schemas.microsoft.com/office/powerpoint/2010/main" val="13434342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AE794-9896-4792-AC95-762D01BBB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57346"/>
            <a:ext cx="10515600" cy="1148365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Groundwater Conditions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BDBD890-F1EE-4E94-96CD-1C94E00821EB}"/>
              </a:ext>
            </a:extLst>
          </p:cNvPr>
          <p:cNvSpPr txBox="1"/>
          <p:nvPr/>
        </p:nvSpPr>
        <p:spPr>
          <a:xfrm>
            <a:off x="1553497" y="2833634"/>
            <a:ext cx="91833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What is the state of the basin?</a:t>
            </a:r>
          </a:p>
        </p:txBody>
      </p:sp>
    </p:spTree>
    <p:extLst>
      <p:ext uri="{BB962C8B-B14F-4D97-AF65-F5344CB8AC3E}">
        <p14:creationId xmlns:p14="http://schemas.microsoft.com/office/powerpoint/2010/main" val="35134079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map, text&#10;&#10;Description generated with very high confidence">
            <a:extLst>
              <a:ext uri="{FF2B5EF4-FFF2-40B4-BE49-F238E27FC236}">
                <a16:creationId xmlns:a16="http://schemas.microsoft.com/office/drawing/2014/main" id="{10B29AA8-0FAA-49F8-B7B9-E5F287C127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12192000" cy="5715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D6271C8-1F1C-48DE-93DA-14BAEAA72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8933"/>
            <a:ext cx="10515600" cy="1325563"/>
          </a:xfrm>
        </p:spPr>
        <p:txBody>
          <a:bodyPr/>
          <a:lstStyle/>
          <a:p>
            <a:r>
              <a:rPr lang="en-US" dirty="0"/>
              <a:t>Regional groundwater flow is south to north</a:t>
            </a:r>
          </a:p>
        </p:txBody>
      </p:sp>
    </p:spTree>
    <p:extLst>
      <p:ext uri="{BB962C8B-B14F-4D97-AF65-F5344CB8AC3E}">
        <p14:creationId xmlns:p14="http://schemas.microsoft.com/office/powerpoint/2010/main" val="14489160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map&#10;&#10;Description generated with high confidence">
            <a:extLst>
              <a:ext uri="{FF2B5EF4-FFF2-40B4-BE49-F238E27FC236}">
                <a16:creationId xmlns:a16="http://schemas.microsoft.com/office/drawing/2014/main" id="{73843FF8-6652-4BA7-8BCD-3A7CD417A1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51"/>
          <a:stretch/>
        </p:blipFill>
        <p:spPr>
          <a:xfrm>
            <a:off x="0" y="1371600"/>
            <a:ext cx="12192000" cy="5486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6B24B28-14BE-4843-9101-94A89F69D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2405"/>
            <a:ext cx="10776626" cy="779463"/>
          </a:xfrm>
        </p:spPr>
        <p:txBody>
          <a:bodyPr>
            <a:normAutofit/>
          </a:bodyPr>
          <a:lstStyle/>
          <a:p>
            <a:r>
              <a:rPr lang="en-US" dirty="0"/>
              <a:t>Long-term hydrographs tell basin history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A150AE-CEBB-4030-ADA8-142ACACDB7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 </a:t>
            </a:r>
          </a:p>
        </p:txBody>
      </p:sp>
      <p:pic>
        <p:nvPicPr>
          <p:cNvPr id="5" name="Picture 4" descr="A close up of a map&#10;&#10;Description generated with high confidence">
            <a:extLst>
              <a:ext uri="{FF2B5EF4-FFF2-40B4-BE49-F238E27FC236}">
                <a16:creationId xmlns:a16="http://schemas.microsoft.com/office/drawing/2014/main" id="{8CF76D34-FCC4-4A6D-B575-A938265E2E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853" y="1485900"/>
            <a:ext cx="3782115" cy="177286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3DD3B17-0341-4AD3-8927-F1FD9B2A1432}"/>
              </a:ext>
            </a:extLst>
          </p:cNvPr>
          <p:cNvSpPr txBox="1"/>
          <p:nvPr/>
        </p:nvSpPr>
        <p:spPr>
          <a:xfrm>
            <a:off x="2616738" y="1789885"/>
            <a:ext cx="12451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11-5-35G1</a:t>
            </a:r>
          </a:p>
        </p:txBody>
      </p:sp>
    </p:spTree>
    <p:extLst>
      <p:ext uri="{BB962C8B-B14F-4D97-AF65-F5344CB8AC3E}">
        <p14:creationId xmlns:p14="http://schemas.microsoft.com/office/powerpoint/2010/main" val="22681973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644928-EC96-406A-A3B0-8A0E60D958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Land subsidence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E29CAD-F064-4A82-8D2A-74BF7429C4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7942" y="1592157"/>
            <a:ext cx="10789597" cy="4351338"/>
          </a:xfrm>
        </p:spPr>
        <p:txBody>
          <a:bodyPr/>
          <a:lstStyle/>
          <a:p>
            <a:r>
              <a:rPr lang="en-US" dirty="0"/>
              <a:t>No known historical problems</a:t>
            </a:r>
          </a:p>
          <a:p>
            <a:r>
              <a:rPr lang="en-US" dirty="0"/>
              <a:t>Potential exists</a:t>
            </a:r>
          </a:p>
          <a:p>
            <a:r>
              <a:rPr lang="en-US" dirty="0"/>
              <a:t>Probably can avoid problems with groundwater levels above historical</a:t>
            </a:r>
          </a:p>
          <a:p>
            <a:r>
              <a:rPr lang="en-US" dirty="0"/>
              <a:t>Over the next few years, we need to: </a:t>
            </a:r>
          </a:p>
          <a:p>
            <a:pPr lvl="1">
              <a:buSzPct val="80000"/>
              <a:buFont typeface="Wingdings" panose="05000000000000000000" pitchFamily="2" charset="2"/>
              <a:buChar char="Ø"/>
            </a:pPr>
            <a:r>
              <a:rPr lang="en-US" dirty="0"/>
              <a:t>Track cumulative subsidence information </a:t>
            </a:r>
          </a:p>
          <a:p>
            <a:pPr lvl="1">
              <a:buSzPct val="80000"/>
              <a:buFont typeface="Wingdings" panose="05000000000000000000" pitchFamily="2" charset="2"/>
              <a:buChar char="Ø"/>
            </a:pPr>
            <a:r>
              <a:rPr lang="en-US" dirty="0"/>
              <a:t>See if there is a link to groundwater levels and pumping</a:t>
            </a:r>
          </a:p>
          <a:p>
            <a:pPr lvl="1">
              <a:buSzPct val="80000"/>
              <a:buFont typeface="Wingdings" panose="05000000000000000000" pitchFamily="2" charset="2"/>
              <a:buChar char="Ø"/>
            </a:pPr>
            <a:r>
              <a:rPr lang="en-US" dirty="0"/>
              <a:t>Assess if there are any undesirable results  </a:t>
            </a:r>
          </a:p>
          <a:p>
            <a:pPr lvl="1">
              <a:buSzPct val="80000"/>
              <a:buFont typeface="Wingdings" panose="05000000000000000000" pitchFamily="2" charset="2"/>
              <a:buChar char="Ø"/>
            </a:pPr>
            <a:r>
              <a:rPr lang="en-US" dirty="0"/>
              <a:t>If undesirable results are present/likely, establish criteria and monitoring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22190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47902F-0D0C-4EF0-B512-3B87897D27F5}"/>
              </a:ext>
            </a:extLst>
          </p:cNvPr>
          <p:cNvSpPr/>
          <p:nvPr/>
        </p:nvSpPr>
        <p:spPr>
          <a:xfrm>
            <a:off x="9725" y="0"/>
            <a:ext cx="12172550" cy="6858000"/>
          </a:xfrm>
          <a:prstGeom prst="rect">
            <a:avLst/>
          </a:prstGeom>
          <a:solidFill>
            <a:srgbClr val="D1EC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text, map&#10;&#10;Description generated with very high confidence">
            <a:extLst>
              <a:ext uri="{FF2B5EF4-FFF2-40B4-BE49-F238E27FC236}">
                <a16:creationId xmlns:a16="http://schemas.microsoft.com/office/drawing/2014/main" id="{9B67C236-010D-472D-B12E-305C1EA49E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5" y="3105271"/>
            <a:ext cx="7985101" cy="374301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F329AE4-8A4C-4AA0-9664-B3434C4C4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8389"/>
            <a:ext cx="10515600" cy="1325563"/>
          </a:xfrm>
        </p:spPr>
        <p:txBody>
          <a:bodyPr/>
          <a:lstStyle/>
          <a:p>
            <a:r>
              <a:rPr lang="en-US" dirty="0"/>
              <a:t>Groundwater quality is documented</a:t>
            </a:r>
          </a:p>
        </p:txBody>
      </p:sp>
      <p:pic>
        <p:nvPicPr>
          <p:cNvPr id="6" name="Picture 5" descr="A picture containing map, text&#10;&#10;Description generated with very high confidence">
            <a:extLst>
              <a:ext uri="{FF2B5EF4-FFF2-40B4-BE49-F238E27FC236}">
                <a16:creationId xmlns:a16="http://schemas.microsoft.com/office/drawing/2014/main" id="{093CFC58-87BC-4913-A9B7-DF88919EF5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1823" y="1402918"/>
            <a:ext cx="7985101" cy="374301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9C787E-1C02-492C-AF7D-412F7AC36D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571" y="1430309"/>
            <a:ext cx="3968884" cy="1847912"/>
          </a:xfrm>
          <a:noFill/>
        </p:spPr>
        <p:txBody>
          <a:bodyPr>
            <a:no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dirty="0"/>
              <a:t>Mineralized and marginal </a:t>
            </a:r>
          </a:p>
          <a:p>
            <a:pPr marL="457200">
              <a:spcBef>
                <a:spcPts val="0"/>
              </a:spcBef>
            </a:pPr>
            <a:r>
              <a:rPr lang="en-US" dirty="0"/>
              <a:t>Local geology</a:t>
            </a:r>
          </a:p>
          <a:p>
            <a:pPr marL="457200"/>
            <a:r>
              <a:rPr lang="en-US" dirty="0"/>
              <a:t>Human activities</a:t>
            </a:r>
          </a:p>
        </p:txBody>
      </p:sp>
      <p:pic>
        <p:nvPicPr>
          <p:cNvPr id="7" name="Picture 6" descr="A picture containing text, map&#10;&#10;Description generated with very high confidence">
            <a:extLst>
              <a:ext uri="{FF2B5EF4-FFF2-40B4-BE49-F238E27FC236}">
                <a16:creationId xmlns:a16="http://schemas.microsoft.com/office/drawing/2014/main" id="{969CBC5E-CF56-4F9D-BE54-3230B8EFD4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66" r="-1" b="54767"/>
          <a:stretch/>
        </p:blipFill>
        <p:spPr>
          <a:xfrm>
            <a:off x="7760724" y="5087255"/>
            <a:ext cx="2247090" cy="176883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E6EE4ED-BDA7-4521-8A4D-AA94F7B1D813}"/>
              </a:ext>
            </a:extLst>
          </p:cNvPr>
          <p:cNvSpPr txBox="1"/>
          <p:nvPr/>
        </p:nvSpPr>
        <p:spPr>
          <a:xfrm>
            <a:off x="7309356" y="5304613"/>
            <a:ext cx="1186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TDS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800114C-81ED-428B-B73B-8534645B88BA}"/>
              </a:ext>
            </a:extLst>
          </p:cNvPr>
          <p:cNvSpPr txBox="1"/>
          <p:nvPr/>
        </p:nvSpPr>
        <p:spPr>
          <a:xfrm>
            <a:off x="9490966" y="2959277"/>
            <a:ext cx="1186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Nitrate</a:t>
            </a:r>
          </a:p>
        </p:txBody>
      </p:sp>
    </p:spTree>
    <p:extLst>
      <p:ext uri="{BB962C8B-B14F-4D97-AF65-F5344CB8AC3E}">
        <p14:creationId xmlns:p14="http://schemas.microsoft.com/office/powerpoint/2010/main" val="24366500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6D429B0-005B-4C53-8526-601B2413FE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7" y="1143794"/>
            <a:ext cx="12192000" cy="5715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3AF5AF-E710-4228-BF9F-13C1FE91F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0826" y="267845"/>
            <a:ext cx="8403651" cy="1767432"/>
          </a:xfrm>
        </p:spPr>
        <p:txBody>
          <a:bodyPr>
            <a:normAutofit fontScale="90000"/>
          </a:bodyPr>
          <a:lstStyle/>
          <a:p>
            <a:r>
              <a:rPr lang="en-US" dirty="0"/>
              <a:t>Surface water-groundwater connections are identified…</a:t>
            </a:r>
            <a:br>
              <a:rPr lang="en-US" dirty="0"/>
            </a:br>
            <a:r>
              <a:rPr lang="en-US" dirty="0"/>
              <a:t>more analysis coming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83A604-6C5B-4EFC-9229-BB1AA01B32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11681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3176" y="183720"/>
            <a:ext cx="4061061" cy="1966429"/>
          </a:xfrm>
        </p:spPr>
        <p:txBody>
          <a:bodyPr>
            <a:normAutofit/>
          </a:bodyPr>
          <a:lstStyle/>
          <a:p>
            <a:r>
              <a:rPr lang="en-US" dirty="0"/>
              <a:t>GSP Overview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2958873" y="4856954"/>
            <a:ext cx="2743200" cy="9144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Data Compilation / Data</a:t>
            </a:r>
          </a:p>
          <a:p>
            <a:pPr algn="ctr"/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Management System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781118" y="3921038"/>
            <a:ext cx="2743200" cy="9144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Hydrogeologic Conceptual Model / Groundwater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4704849" y="3015767"/>
            <a:ext cx="2743200" cy="9144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Management Areas / Water Budgets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2307354" y="5800057"/>
            <a:ext cx="2743200" cy="9144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 Area / Institutional Setting 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5624604" y="2073367"/>
            <a:ext cx="2743200" cy="9144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Sustainability Criteria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6548336" y="1141725"/>
            <a:ext cx="2743200" cy="9144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Management Actions /  Monitoring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7442407" y="215627"/>
            <a:ext cx="2743200" cy="9144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" b="1" dirty="0">
              <a:solidFill>
                <a:schemeClr val="bg1"/>
              </a:solidFill>
            </a:endParaRPr>
          </a:p>
          <a:p>
            <a:pPr algn="ctr"/>
            <a:r>
              <a:rPr lang="en-US" sz="1700" b="1" dirty="0">
                <a:solidFill>
                  <a:schemeClr val="bg1"/>
                </a:solidFill>
              </a:rPr>
              <a:t> </a:t>
            </a:r>
            <a:r>
              <a:rPr lang="en-US" sz="2400" b="1" dirty="0">
                <a:solidFill>
                  <a:schemeClr val="bg1"/>
                </a:solidFill>
              </a:rPr>
              <a:t>Plan Development</a:t>
            </a:r>
          </a:p>
          <a:p>
            <a:pPr algn="ctr"/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FBB2FEB-61B2-4981-8802-1FA6350EBE1D}"/>
              </a:ext>
            </a:extLst>
          </p:cNvPr>
          <p:cNvSpPr/>
          <p:nvPr/>
        </p:nvSpPr>
        <p:spPr>
          <a:xfrm>
            <a:off x="0" y="6042276"/>
            <a:ext cx="667809" cy="755781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50000">
                <a:schemeClr val="bg1">
                  <a:lumMod val="85000"/>
                  <a:shade val="67500"/>
                  <a:satMod val="115000"/>
                </a:schemeClr>
              </a:gs>
              <a:gs pos="100000">
                <a:schemeClr val="bg1">
                  <a:lumMod val="8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C628842-3F93-4275-98D7-33425CEA279C}"/>
              </a:ext>
            </a:extLst>
          </p:cNvPr>
          <p:cNvGrpSpPr/>
          <p:nvPr/>
        </p:nvGrpSpPr>
        <p:grpSpPr>
          <a:xfrm>
            <a:off x="0" y="11605"/>
            <a:ext cx="2159077" cy="6846395"/>
            <a:chOff x="9418585" y="-171275"/>
            <a:chExt cx="1874377" cy="6899385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1A36A7F-2029-40CA-A3CF-C604BE53C06A}"/>
                </a:ext>
              </a:extLst>
            </p:cNvPr>
            <p:cNvSpPr/>
            <p:nvPr/>
          </p:nvSpPr>
          <p:spPr>
            <a:xfrm>
              <a:off x="9418585" y="5086374"/>
              <a:ext cx="1866182" cy="1641736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</a:rPr>
                <a:t>2018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95D004A-E98D-4A7E-BF1F-47F8DD19E717}"/>
                </a:ext>
              </a:extLst>
            </p:cNvPr>
            <p:cNvSpPr/>
            <p:nvPr/>
          </p:nvSpPr>
          <p:spPr>
            <a:xfrm>
              <a:off x="9426780" y="3246120"/>
              <a:ext cx="1866182" cy="1847655"/>
            </a:xfrm>
            <a:prstGeom prst="rect">
              <a:avLst/>
            </a:prstGeom>
            <a:solidFill>
              <a:schemeClr val="accent1">
                <a:lumMod val="20000"/>
                <a:lumOff val="80000"/>
                <a:alpha val="7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</a:rPr>
                <a:t>2019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0F7D05DC-75B9-455A-94A5-744924812611}"/>
                </a:ext>
              </a:extLst>
            </p:cNvPr>
            <p:cNvSpPr/>
            <p:nvPr/>
          </p:nvSpPr>
          <p:spPr>
            <a:xfrm>
              <a:off x="9424176" y="-171275"/>
              <a:ext cx="1866182" cy="1592689"/>
            </a:xfrm>
            <a:prstGeom prst="rect">
              <a:avLst/>
            </a:prstGeom>
            <a:solidFill>
              <a:schemeClr val="accent2">
                <a:lumMod val="20000"/>
                <a:lumOff val="8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>
                      <a:alpha val="45000"/>
                    </a:schemeClr>
                  </a:solidFill>
                </a:rPr>
                <a:t>2021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C91A7F89-F3B3-4D79-AE60-081EE1CE1AF2}"/>
                </a:ext>
              </a:extLst>
            </p:cNvPr>
            <p:cNvSpPr/>
            <p:nvPr/>
          </p:nvSpPr>
          <p:spPr>
            <a:xfrm>
              <a:off x="9426780" y="1421414"/>
              <a:ext cx="1866182" cy="1834004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6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</a:rPr>
                <a:t>2020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263DBD56-37FB-4AC3-A4BB-888AC10EB84D}"/>
              </a:ext>
            </a:extLst>
          </p:cNvPr>
          <p:cNvSpPr txBox="1"/>
          <p:nvPr/>
        </p:nvSpPr>
        <p:spPr>
          <a:xfrm>
            <a:off x="8507897" y="5114499"/>
            <a:ext cx="33354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Kickoff workshop Nov 7 2018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F20A922-C0C6-4227-B505-30C32C88B67F}"/>
              </a:ext>
            </a:extLst>
          </p:cNvPr>
          <p:cNvSpPr txBox="1"/>
          <p:nvPr/>
        </p:nvSpPr>
        <p:spPr>
          <a:xfrm>
            <a:off x="8581292" y="4023026"/>
            <a:ext cx="30972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solidFill>
                  <a:srgbClr val="FF0000"/>
                </a:solidFill>
              </a:rPr>
              <a:t>HCM-GW Conditions</a:t>
            </a:r>
          </a:p>
          <a:p>
            <a:pPr algn="r"/>
            <a:r>
              <a:rPr lang="en-US" sz="2000" dirty="0">
                <a:solidFill>
                  <a:srgbClr val="FF0000"/>
                </a:solidFill>
              </a:rPr>
              <a:t> Public Workshop #2</a:t>
            </a:r>
          </a:p>
          <a:p>
            <a:pPr algn="r"/>
            <a:r>
              <a:rPr lang="en-US" sz="2000" dirty="0"/>
              <a:t> </a:t>
            </a:r>
            <a:r>
              <a:rPr lang="en-US" sz="2000" dirty="0">
                <a:solidFill>
                  <a:srgbClr val="FF0000"/>
                </a:solidFill>
              </a:rPr>
              <a:t>June  18 2019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DE464EF-B34E-4E7C-B0FD-6D5151907747}"/>
              </a:ext>
            </a:extLst>
          </p:cNvPr>
          <p:cNvSpPr/>
          <p:nvPr/>
        </p:nvSpPr>
        <p:spPr>
          <a:xfrm>
            <a:off x="9603740" y="2403413"/>
            <a:ext cx="207161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ts val="600"/>
              </a:spcBef>
            </a:pPr>
            <a:r>
              <a:rPr lang="en-US" sz="2000" dirty="0"/>
              <a:t>Actions workshop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28F04D6-2E8E-4C5C-9DD0-35C9FF64E652}"/>
              </a:ext>
            </a:extLst>
          </p:cNvPr>
          <p:cNvSpPr/>
          <p:nvPr/>
        </p:nvSpPr>
        <p:spPr>
          <a:xfrm>
            <a:off x="10428200" y="945629"/>
            <a:ext cx="123284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dirty="0"/>
              <a:t>Draft GSP workshop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74F1F4-8C9B-441A-8664-59CE553B71C3}"/>
              </a:ext>
            </a:extLst>
          </p:cNvPr>
          <p:cNvSpPr txBox="1"/>
          <p:nvPr/>
        </p:nvSpPr>
        <p:spPr>
          <a:xfrm>
            <a:off x="10446861" y="265704"/>
            <a:ext cx="12328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/>
              <a:t>Adoption hearing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D9473E-A399-4B50-8111-528DE483403F}"/>
              </a:ext>
            </a:extLst>
          </p:cNvPr>
          <p:cNvSpPr txBox="1"/>
          <p:nvPr/>
        </p:nvSpPr>
        <p:spPr>
          <a:xfrm>
            <a:off x="9584243" y="2831990"/>
            <a:ext cx="21009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/>
              <a:t>Criteria  workshop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58C99C4-8F87-4275-974C-19D02A485034}"/>
              </a:ext>
            </a:extLst>
          </p:cNvPr>
          <p:cNvSpPr txBox="1"/>
          <p:nvPr/>
        </p:nvSpPr>
        <p:spPr>
          <a:xfrm>
            <a:off x="9352478" y="1673679"/>
            <a:ext cx="23117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/>
              <a:t>Implementation workshop</a:t>
            </a:r>
          </a:p>
        </p:txBody>
      </p:sp>
      <p:sp>
        <p:nvSpPr>
          <p:cNvPr id="29" name="Arrow: Right 28">
            <a:extLst>
              <a:ext uri="{FF2B5EF4-FFF2-40B4-BE49-F238E27FC236}">
                <a16:creationId xmlns:a16="http://schemas.microsoft.com/office/drawing/2014/main" id="{D63E7F86-859A-4838-A24C-F64144EA02D5}"/>
              </a:ext>
            </a:extLst>
          </p:cNvPr>
          <p:cNvSpPr/>
          <p:nvPr/>
        </p:nvSpPr>
        <p:spPr>
          <a:xfrm>
            <a:off x="2481943" y="4190164"/>
            <a:ext cx="874206" cy="28135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3D1DE77-EA59-4D51-8A44-55BA401C8839}"/>
              </a:ext>
            </a:extLst>
          </p:cNvPr>
          <p:cNvSpPr txBox="1"/>
          <p:nvPr/>
        </p:nvSpPr>
        <p:spPr>
          <a:xfrm>
            <a:off x="8937942" y="3364860"/>
            <a:ext cx="274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/>
              <a:t>Water budget workshop</a:t>
            </a:r>
          </a:p>
        </p:txBody>
      </p:sp>
    </p:spTree>
    <p:extLst>
      <p:ext uri="{BB962C8B-B14F-4D97-AF65-F5344CB8AC3E}">
        <p14:creationId xmlns:p14="http://schemas.microsoft.com/office/powerpoint/2010/main" val="33144016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AE794-9896-4792-AC95-762D01BBB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756426">
            <a:off x="9068540" y="3854952"/>
            <a:ext cx="2592280" cy="1148365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Subscribe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2FF3BC-A5F7-487D-8A3B-728DE646F9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8" r="1112" b="4074"/>
          <a:stretch/>
        </p:blipFill>
        <p:spPr>
          <a:xfrm>
            <a:off x="133350" y="0"/>
            <a:ext cx="9001790" cy="6756400"/>
          </a:xfrm>
          <a:prstGeom prst="rect">
            <a:avLst/>
          </a:prstGeom>
        </p:spPr>
      </p:pic>
      <p:sp>
        <p:nvSpPr>
          <p:cNvPr id="5" name="Arrow: Left 4">
            <a:extLst>
              <a:ext uri="{FF2B5EF4-FFF2-40B4-BE49-F238E27FC236}">
                <a16:creationId xmlns:a16="http://schemas.microsoft.com/office/drawing/2014/main" id="{28DF2EAB-6DA2-4FCC-8A5D-E66325A76399}"/>
              </a:ext>
            </a:extLst>
          </p:cNvPr>
          <p:cNvSpPr/>
          <p:nvPr/>
        </p:nvSpPr>
        <p:spPr>
          <a:xfrm rot="20774039">
            <a:off x="4902200" y="1036404"/>
            <a:ext cx="2387600" cy="1148365"/>
          </a:xfrm>
          <a:prstGeom prst="left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1C58137-C3B5-47B4-9DEE-1280A1E0D8EA}"/>
              </a:ext>
            </a:extLst>
          </p:cNvPr>
          <p:cNvSpPr txBox="1">
            <a:spLocks/>
          </p:cNvSpPr>
          <p:nvPr/>
        </p:nvSpPr>
        <p:spPr>
          <a:xfrm>
            <a:off x="8072582" y="0"/>
            <a:ext cx="4138468" cy="2235200"/>
          </a:xfrm>
          <a:prstGeom prst="rect">
            <a:avLst/>
          </a:prstGeom>
          <a:solidFill>
            <a:srgbClr val="D1ECF7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Stay tuned to www.sbcwd.com</a:t>
            </a:r>
          </a:p>
        </p:txBody>
      </p:sp>
      <p:sp>
        <p:nvSpPr>
          <p:cNvPr id="6" name="Arrow: Left 5">
            <a:extLst>
              <a:ext uri="{FF2B5EF4-FFF2-40B4-BE49-F238E27FC236}">
                <a16:creationId xmlns:a16="http://schemas.microsoft.com/office/drawing/2014/main" id="{27C52DCC-0246-4DB6-B254-87E5BBFFFBF7}"/>
              </a:ext>
            </a:extLst>
          </p:cNvPr>
          <p:cNvSpPr/>
          <p:nvPr/>
        </p:nvSpPr>
        <p:spPr>
          <a:xfrm rot="20774039">
            <a:off x="8255000" y="4973034"/>
            <a:ext cx="2387600" cy="1148365"/>
          </a:xfrm>
          <a:prstGeom prst="left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6160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AE794-9896-4792-AC95-762D01BBB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57346"/>
            <a:ext cx="10515600" cy="1148365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SGMA and the GSP Process</a:t>
            </a:r>
          </a:p>
        </p:txBody>
      </p:sp>
    </p:spTree>
    <p:extLst>
      <p:ext uri="{BB962C8B-B14F-4D97-AF65-F5344CB8AC3E}">
        <p14:creationId xmlns:p14="http://schemas.microsoft.com/office/powerpoint/2010/main" val="30985382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D4DCF5-4248-4978-98AD-4B9DBCA9E9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Break and Poster Session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993D3B-F578-4A13-87B7-E674312262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63329" y="1825625"/>
            <a:ext cx="9790471" cy="4351338"/>
          </a:xfrm>
        </p:spPr>
        <p:txBody>
          <a:bodyPr/>
          <a:lstStyle/>
          <a:p>
            <a:pPr lvl="0"/>
            <a:r>
              <a:rPr lang="en-US" dirty="0"/>
              <a:t>Long-term hydrographs tell the basin history</a:t>
            </a:r>
          </a:p>
          <a:p>
            <a:pPr lvl="0"/>
            <a:r>
              <a:rPr lang="en-US" dirty="0"/>
              <a:t>Groundwater quality is being managed</a:t>
            </a:r>
          </a:p>
          <a:p>
            <a:pPr lvl="0"/>
            <a:r>
              <a:rPr lang="en-US" dirty="0"/>
              <a:t>There is water underground (varied and connected)</a:t>
            </a:r>
          </a:p>
          <a:p>
            <a:pPr lvl="0"/>
            <a:r>
              <a:rPr lang="en-US" dirty="0"/>
              <a:t>Recharge occurs everywhere; Surface water is connected locally</a:t>
            </a:r>
          </a:p>
          <a:p>
            <a:pPr lvl="0"/>
            <a:r>
              <a:rPr lang="en-US" dirty="0"/>
              <a:t>What are the steps in preparing a GSP?</a:t>
            </a:r>
          </a:p>
          <a:p>
            <a:pPr lvl="0"/>
            <a:r>
              <a:rPr lang="en-US" dirty="0"/>
              <a:t>What are the next steps?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87357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D5AD7-084B-4E58-AA72-CC756B644B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9205"/>
            <a:ext cx="10515600" cy="1325563"/>
          </a:xfrm>
        </p:spPr>
        <p:txBody>
          <a:bodyPr/>
          <a:lstStyle/>
          <a:p>
            <a:r>
              <a:rPr lang="en-US" dirty="0"/>
              <a:t>What’s next?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C0C710C-9B6C-41CD-9C84-BAE8BF1889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2347970"/>
              </p:ext>
            </p:extLst>
          </p:nvPr>
        </p:nvGraphicFramePr>
        <p:xfrm>
          <a:off x="944545" y="1544768"/>
          <a:ext cx="10621108" cy="255512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486400">
                  <a:extLst>
                    <a:ext uri="{9D8B030D-6E8A-4147-A177-3AD203B41FA5}">
                      <a16:colId xmlns:a16="http://schemas.microsoft.com/office/drawing/2014/main" val="1221749403"/>
                    </a:ext>
                  </a:extLst>
                </a:gridCol>
                <a:gridCol w="2311121">
                  <a:extLst>
                    <a:ext uri="{9D8B030D-6E8A-4147-A177-3AD203B41FA5}">
                      <a16:colId xmlns:a16="http://schemas.microsoft.com/office/drawing/2014/main" val="1967435309"/>
                    </a:ext>
                  </a:extLst>
                </a:gridCol>
                <a:gridCol w="2823587">
                  <a:extLst>
                    <a:ext uri="{9D8B030D-6E8A-4147-A177-3AD203B41FA5}">
                      <a16:colId xmlns:a16="http://schemas.microsoft.com/office/drawing/2014/main" val="3996839190"/>
                    </a:ext>
                  </a:extLst>
                </a:gridCol>
              </a:tblGrid>
              <a:tr h="66536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dirty="0"/>
                        <a:t>TAC Meeting No. 5 and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dirty="0"/>
                        <a:t>Board of Director’s Meeting</a:t>
                      </a:r>
                      <a:endParaRPr lang="en-US" sz="2800" i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i="1" dirty="0"/>
                        <a:t>Management Areas</a:t>
                      </a: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/>
                        <a:t>July 31, 2019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574201"/>
                  </a:ext>
                </a:extLst>
              </a:tr>
              <a:tr h="66536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dirty="0"/>
                        <a:t>TAC Meeting No. 6 and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dirty="0"/>
                        <a:t>Board of Director’s Meeting</a:t>
                      </a:r>
                      <a:endParaRPr lang="en-US" sz="2800" i="1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i="1" dirty="0"/>
                        <a:t>Water Budget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October 30, 2019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42406493"/>
                  </a:ext>
                </a:extLst>
              </a:tr>
              <a:tr h="66536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Workshop No. 3</a:t>
                      </a:r>
                      <a:endParaRPr lang="en-US" sz="2800" i="1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i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Water Budget</a:t>
                      </a:r>
                      <a:endParaRPr lang="en-US" sz="280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November 2019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557694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139926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map&#10;&#10;Description generated with high confidence">
            <a:extLst>
              <a:ext uri="{FF2B5EF4-FFF2-40B4-BE49-F238E27FC236}">
                <a16:creationId xmlns:a16="http://schemas.microsoft.com/office/drawing/2014/main" id="{FE5F93AE-D795-4769-BF65-CE8F2DEAAA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0"/>
            <a:ext cx="75438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5815" y="154024"/>
            <a:ext cx="4034582" cy="1424559"/>
          </a:xfrm>
        </p:spPr>
        <p:txBody>
          <a:bodyPr>
            <a:noAutofit/>
          </a:bodyPr>
          <a:lstStyle/>
          <a:p>
            <a:pPr algn="ctr"/>
            <a:r>
              <a:rPr lang="en-US" sz="4000" dirty="0"/>
              <a:t>GSP Plan Area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3380" y="1776347"/>
            <a:ext cx="4297089" cy="3090621"/>
          </a:xfrm>
        </p:spPr>
        <p:txBody>
          <a:bodyPr>
            <a:noAutofit/>
          </a:bodyPr>
          <a:lstStyle/>
          <a:p>
            <a:pPr marL="0" lvl="4" indent="0">
              <a:buNone/>
            </a:pPr>
            <a:r>
              <a:rPr lang="en-US" sz="2600" dirty="0"/>
              <a:t>North San Benito Basin</a:t>
            </a:r>
          </a:p>
          <a:p>
            <a:pPr marL="457200" lvl="4" indent="-457200"/>
            <a:r>
              <a:rPr lang="en-US" sz="2600" dirty="0"/>
              <a:t>Four previous basins were consolidated</a:t>
            </a:r>
          </a:p>
          <a:p>
            <a:pPr marL="509588" lvl="3" indent="-342900"/>
            <a:r>
              <a:rPr lang="en-US" sz="2600" dirty="0"/>
              <a:t>Contiguous and connected</a:t>
            </a:r>
          </a:p>
          <a:p>
            <a:pPr marL="509588" lvl="3" indent="-342900"/>
            <a:r>
              <a:rPr lang="en-US" sz="2600" dirty="0"/>
              <a:t>Managed together historically</a:t>
            </a:r>
          </a:p>
          <a:p>
            <a:pPr marL="509588" lvl="3" indent="-342900"/>
            <a:r>
              <a:rPr lang="en-US" sz="2600" dirty="0"/>
              <a:t>Support one, unified GSP</a:t>
            </a:r>
          </a:p>
        </p:txBody>
      </p:sp>
      <p:pic>
        <p:nvPicPr>
          <p:cNvPr id="7" name="Picture 6" descr="A close up of a map&#10;&#10;Description generated with high confidence">
            <a:extLst>
              <a:ext uri="{FF2B5EF4-FFF2-40B4-BE49-F238E27FC236}">
                <a16:creationId xmlns:a16="http://schemas.microsoft.com/office/drawing/2014/main" id="{AEDC69BD-B237-422A-A371-5E32487384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0"/>
            <a:ext cx="7543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665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CFE4FC-F81E-48CD-9510-30A7ECF49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8933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Where are we now in GSP process?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6FE10D-56ED-44BF-A02A-21F10F3F82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84465"/>
            <a:ext cx="10515600" cy="4351338"/>
          </a:xfrm>
        </p:spPr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  Introduction chapter starts the GSP</a:t>
            </a:r>
          </a:p>
          <a:p>
            <a:pPr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dirty="0"/>
              <a:t>  Plan Area introduces the Basin and its management</a:t>
            </a:r>
          </a:p>
          <a:p>
            <a:pPr>
              <a:buSzPct val="85000"/>
              <a:buFont typeface="Wingdings" panose="05000000000000000000" pitchFamily="2" charset="2"/>
              <a:buChar char="ü"/>
            </a:pPr>
            <a:r>
              <a:rPr lang="en-US" dirty="0"/>
              <a:t>  Hydrogeologic Conceptual Model establishes the physical framework</a:t>
            </a:r>
          </a:p>
          <a:p>
            <a:pPr>
              <a:spcAft>
                <a:spcPts val="1200"/>
              </a:spcAft>
              <a:buSzPct val="85000"/>
              <a:buFont typeface="Wingdings" panose="05000000000000000000" pitchFamily="2" charset="2"/>
              <a:buChar char="ü"/>
            </a:pPr>
            <a:r>
              <a:rPr lang="en-US" dirty="0"/>
              <a:t>  Groundwater Conditions documents historical and current status</a:t>
            </a:r>
          </a:p>
        </p:txBody>
      </p:sp>
    </p:spTree>
    <p:extLst>
      <p:ext uri="{BB962C8B-B14F-4D97-AF65-F5344CB8AC3E}">
        <p14:creationId xmlns:p14="http://schemas.microsoft.com/office/powerpoint/2010/main" val="40797624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AE794-9896-4792-AC95-762D01BBB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57346"/>
            <a:ext cx="10515600" cy="1148365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Hydrogeologic Conceptual Model (HCM)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6C696B-435F-430D-BCE5-39C927FAD112}"/>
              </a:ext>
            </a:extLst>
          </p:cNvPr>
          <p:cNvSpPr txBox="1"/>
          <p:nvPr/>
        </p:nvSpPr>
        <p:spPr>
          <a:xfrm>
            <a:off x="1484672" y="2833634"/>
            <a:ext cx="92226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What is the physical framework of the Basin?</a:t>
            </a:r>
          </a:p>
        </p:txBody>
      </p:sp>
    </p:spTree>
    <p:extLst>
      <p:ext uri="{BB962C8B-B14F-4D97-AF65-F5344CB8AC3E}">
        <p14:creationId xmlns:p14="http://schemas.microsoft.com/office/powerpoint/2010/main" val="37778925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9A189F-4459-47AF-A6C3-878D39B6B2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5292" y="213354"/>
            <a:ext cx="8444345" cy="1142024"/>
          </a:xfrm>
        </p:spPr>
        <p:txBody>
          <a:bodyPr/>
          <a:lstStyle/>
          <a:p>
            <a:r>
              <a:rPr lang="en-US" dirty="0"/>
              <a:t>Hydrogeologic Conceptual Model</a:t>
            </a:r>
            <a:endParaRPr lang="en-US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1BD8E6-FC0C-4C55-BE49-576C50CF8C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22754"/>
            <a:ext cx="8178716" cy="493524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A079746-E9B2-4021-A538-49F5EF616F9B}"/>
              </a:ext>
            </a:extLst>
          </p:cNvPr>
          <p:cNvSpPr txBox="1"/>
          <p:nvPr/>
        </p:nvSpPr>
        <p:spPr>
          <a:xfrm>
            <a:off x="8133983" y="1917118"/>
            <a:ext cx="4058018" cy="4955203"/>
          </a:xfrm>
          <a:prstGeom prst="rect">
            <a:avLst/>
          </a:prstGeom>
          <a:solidFill>
            <a:srgbClr val="D1ECF7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Descriptions</a:t>
            </a:r>
          </a:p>
          <a:p>
            <a:r>
              <a:rPr lang="en-US" dirty="0"/>
              <a:t>Boundaries</a:t>
            </a:r>
          </a:p>
          <a:p>
            <a:r>
              <a:rPr lang="en-US" dirty="0"/>
              <a:t>Geology </a:t>
            </a:r>
          </a:p>
          <a:p>
            <a:r>
              <a:rPr lang="en-US" dirty="0"/>
              <a:t>Aquifers and aquitards </a:t>
            </a:r>
          </a:p>
          <a:p>
            <a:r>
              <a:rPr lang="en-US" dirty="0"/>
              <a:t>Aquifer properties </a:t>
            </a:r>
          </a:p>
          <a:p>
            <a:r>
              <a:rPr lang="en-US" dirty="0"/>
              <a:t>Groundwater pumping and use</a:t>
            </a:r>
          </a:p>
          <a:p>
            <a:r>
              <a:rPr lang="en-US" dirty="0"/>
              <a:t>Groundwater quality</a:t>
            </a:r>
          </a:p>
          <a:p>
            <a:endParaRPr lang="en-US" dirty="0"/>
          </a:p>
          <a:p>
            <a:pPr algn="ctr"/>
            <a:r>
              <a:rPr lang="en-US" b="1" dirty="0"/>
              <a:t>Maps and Graphics</a:t>
            </a:r>
          </a:p>
          <a:p>
            <a:r>
              <a:rPr lang="en-US" dirty="0"/>
              <a:t>Topography </a:t>
            </a:r>
          </a:p>
          <a:p>
            <a:r>
              <a:rPr lang="en-US" dirty="0"/>
              <a:t>Geology </a:t>
            </a:r>
          </a:p>
          <a:p>
            <a:r>
              <a:rPr lang="en-US" dirty="0"/>
              <a:t>Soils</a:t>
            </a:r>
          </a:p>
          <a:p>
            <a:r>
              <a:rPr lang="en-US" dirty="0"/>
              <a:t>Cross-sections</a:t>
            </a:r>
          </a:p>
          <a:p>
            <a:r>
              <a:rPr lang="en-US" dirty="0"/>
              <a:t>Recharge and discharge areas </a:t>
            </a:r>
          </a:p>
          <a:p>
            <a:r>
              <a:rPr lang="en-US" dirty="0"/>
              <a:t>Surface water features </a:t>
            </a:r>
          </a:p>
          <a:p>
            <a:endParaRPr lang="en-US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42689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00F299FA-0B61-4EF6-B675-907BEB5E8A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12191238" cy="5715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C0666A79-D906-4EC8-8A70-9E99C7C2D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9924" y="116350"/>
            <a:ext cx="8666951" cy="1325563"/>
          </a:xfrm>
        </p:spPr>
        <p:txBody>
          <a:bodyPr/>
          <a:lstStyle/>
          <a:p>
            <a:r>
              <a:rPr lang="en-US" dirty="0"/>
              <a:t>Overview of North San Benito Basin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F9DF6C-69FF-495A-973B-CB719D56AE0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3"/>
          <a:stretch/>
        </p:blipFill>
        <p:spPr>
          <a:xfrm>
            <a:off x="12792" y="1285593"/>
            <a:ext cx="12192000" cy="5572407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3A12C07-5FF2-41CC-AE87-2E2CC7C2D376}"/>
              </a:ext>
            </a:extLst>
          </p:cNvPr>
          <p:cNvCxnSpPr>
            <a:cxnSpLocks/>
          </p:cNvCxnSpPr>
          <p:nvPr/>
        </p:nvCxnSpPr>
        <p:spPr>
          <a:xfrm flipV="1">
            <a:off x="1042496" y="3890865"/>
            <a:ext cx="3902941" cy="26592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11E0979-4A08-4BC8-86FC-ACE578CB8DB9}"/>
              </a:ext>
            </a:extLst>
          </p:cNvPr>
          <p:cNvCxnSpPr>
            <a:cxnSpLocks/>
          </p:cNvCxnSpPr>
          <p:nvPr/>
        </p:nvCxnSpPr>
        <p:spPr>
          <a:xfrm>
            <a:off x="438539" y="4571927"/>
            <a:ext cx="11340506" cy="160122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A close up of a map&#10;&#10;Description generated with very high confidence">
            <a:extLst>
              <a:ext uri="{FF2B5EF4-FFF2-40B4-BE49-F238E27FC236}">
                <a16:creationId xmlns:a16="http://schemas.microsoft.com/office/drawing/2014/main" id="{11B8C3E8-61CC-4326-B642-BB09DA9DC16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63" t="1061" r="5102" b="79771"/>
          <a:stretch/>
        </p:blipFill>
        <p:spPr>
          <a:xfrm>
            <a:off x="5348680" y="1052277"/>
            <a:ext cx="2536755" cy="371566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42F973B-56C8-48E5-AC55-05BF47A6BDD6}"/>
              </a:ext>
            </a:extLst>
          </p:cNvPr>
          <p:cNvSpPr txBox="1"/>
          <p:nvPr/>
        </p:nvSpPr>
        <p:spPr>
          <a:xfrm>
            <a:off x="5063857" y="2132289"/>
            <a:ext cx="603540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Long, irregular with hills and valleys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Hydraulically connected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Locally complex</a:t>
            </a:r>
          </a:p>
        </p:txBody>
      </p:sp>
    </p:spTree>
    <p:extLst>
      <p:ext uri="{BB962C8B-B14F-4D97-AF65-F5344CB8AC3E}">
        <p14:creationId xmlns:p14="http://schemas.microsoft.com/office/powerpoint/2010/main" val="3955923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7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7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4209CF1-BF21-4B7C-B26B-370094E3BF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1223253"/>
            <a:ext cx="12191238" cy="5715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D6271C8-1F1C-48DE-93DA-14BAEAA72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8299" y="130405"/>
            <a:ext cx="10515600" cy="1325563"/>
          </a:xfrm>
        </p:spPr>
        <p:txBody>
          <a:bodyPr/>
          <a:lstStyle/>
          <a:p>
            <a:r>
              <a:rPr lang="en-US" dirty="0"/>
              <a:t>A long, irregular but continuous basin</a:t>
            </a:r>
          </a:p>
        </p:txBody>
      </p:sp>
    </p:spTree>
    <p:extLst>
      <p:ext uri="{BB962C8B-B14F-4D97-AF65-F5344CB8AC3E}">
        <p14:creationId xmlns:p14="http://schemas.microsoft.com/office/powerpoint/2010/main" val="21798589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F9DF6C-69FF-495A-973B-CB719D56AE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1"/>
            <a:ext cx="12191237" cy="571500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3A12C07-5FF2-41CC-AE87-2E2CC7C2D376}"/>
              </a:ext>
            </a:extLst>
          </p:cNvPr>
          <p:cNvCxnSpPr>
            <a:cxnSpLocks/>
          </p:cNvCxnSpPr>
          <p:nvPr/>
        </p:nvCxnSpPr>
        <p:spPr>
          <a:xfrm flipV="1">
            <a:off x="1042496" y="3890865"/>
            <a:ext cx="3902941" cy="26592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11E0979-4A08-4BC8-86FC-ACE578CB8DB9}"/>
              </a:ext>
            </a:extLst>
          </p:cNvPr>
          <p:cNvCxnSpPr>
            <a:cxnSpLocks/>
          </p:cNvCxnSpPr>
          <p:nvPr/>
        </p:nvCxnSpPr>
        <p:spPr>
          <a:xfrm>
            <a:off x="438539" y="4571927"/>
            <a:ext cx="11340506" cy="160122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12F22971-B410-44AD-8A2E-9FEC3EB178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31" t="2947" r="16234" b="55019"/>
          <a:stretch/>
        </p:blipFill>
        <p:spPr>
          <a:xfrm>
            <a:off x="8444174" y="1143001"/>
            <a:ext cx="3747063" cy="2402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375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1260</TotalTime>
  <Words>487</Words>
  <Application>Microsoft Office PowerPoint</Application>
  <PresentationFormat>Widescreen</PresentationFormat>
  <Paragraphs>134</Paragraphs>
  <Slides>21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Wingdings</vt:lpstr>
      <vt:lpstr>Office Theme</vt:lpstr>
      <vt:lpstr>Community Workshop</vt:lpstr>
      <vt:lpstr>SGMA and the GSP Process</vt:lpstr>
      <vt:lpstr>GSP Plan Area</vt:lpstr>
      <vt:lpstr>Where are we now in GSP process? </vt:lpstr>
      <vt:lpstr>Hydrogeologic Conceptual Model (HCM)</vt:lpstr>
      <vt:lpstr>Hydrogeologic Conceptual Model</vt:lpstr>
      <vt:lpstr>Overview of North San Benito Basin</vt:lpstr>
      <vt:lpstr>A long, irregular but continuous basin</vt:lpstr>
      <vt:lpstr>PowerPoint Presentation</vt:lpstr>
      <vt:lpstr>Aquifer materials</vt:lpstr>
      <vt:lpstr>Recharge occurs over the entire Basin </vt:lpstr>
      <vt:lpstr>Groundwater Conditions</vt:lpstr>
      <vt:lpstr>Regional groundwater flow is south to north</vt:lpstr>
      <vt:lpstr>Long-term hydrographs tell basin history</vt:lpstr>
      <vt:lpstr>Land subsidence</vt:lpstr>
      <vt:lpstr>Groundwater quality is documented</vt:lpstr>
      <vt:lpstr>Surface water-groundwater connections are identified… more analysis coming</vt:lpstr>
      <vt:lpstr>GSP Overview</vt:lpstr>
      <vt:lpstr>Subscribe</vt:lpstr>
      <vt:lpstr>Break and Poster Session</vt:lpstr>
      <vt:lpstr>What’s next?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Iris Priestaf</dc:creator>
  <cp:lastModifiedBy>Chad Taylor</cp:lastModifiedBy>
  <cp:revision>56</cp:revision>
  <dcterms:created xsi:type="dcterms:W3CDTF">2018-07-30T18:17:07Z</dcterms:created>
  <dcterms:modified xsi:type="dcterms:W3CDTF">2019-06-06T18:16:53Z</dcterms:modified>
</cp:coreProperties>
</file>