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8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664" r:id="rId3"/>
    <p:sldId id="684" r:id="rId4"/>
    <p:sldId id="676" r:id="rId5"/>
    <p:sldId id="692" r:id="rId6"/>
    <p:sldId id="706" r:id="rId7"/>
    <p:sldId id="693" r:id="rId8"/>
    <p:sldId id="704" r:id="rId9"/>
    <p:sldId id="705" r:id="rId10"/>
    <p:sldId id="718" r:id="rId11"/>
    <p:sldId id="700" r:id="rId12"/>
    <p:sldId id="719" r:id="rId13"/>
    <p:sldId id="709" r:id="rId14"/>
    <p:sldId id="656" r:id="rId15"/>
    <p:sldId id="723" r:id="rId16"/>
    <p:sldId id="708" r:id="rId17"/>
    <p:sldId id="688" r:id="rId18"/>
    <p:sldId id="260" r:id="rId19"/>
    <p:sldId id="261" r:id="rId20"/>
    <p:sldId id="721" r:id="rId21"/>
    <p:sldId id="266" r:id="rId22"/>
    <p:sldId id="707" r:id="rId23"/>
    <p:sldId id="720" r:id="rId24"/>
    <p:sldId id="258" r:id="rId25"/>
    <p:sldId id="711" r:id="rId26"/>
    <p:sldId id="714" r:id="rId27"/>
    <p:sldId id="713" r:id="rId28"/>
    <p:sldId id="722" r:id="rId29"/>
    <p:sldId id="672" r:id="rId30"/>
    <p:sldId id="524" r:id="rId31"/>
    <p:sldId id="265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P" initials="IP" lastIdx="1" clrIdx="0">
    <p:extLst>
      <p:ext uri="{19B8F6BF-5375-455C-9EA6-DF929625EA0E}">
        <p15:presenceInfo xmlns:p15="http://schemas.microsoft.com/office/powerpoint/2012/main" userId="I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FF8"/>
    <a:srgbClr val="CAE9F6"/>
    <a:srgbClr val="D1ECF7"/>
    <a:srgbClr val="FF9900"/>
    <a:srgbClr val="6188CD"/>
    <a:srgbClr val="BDE3EE"/>
    <a:srgbClr val="F6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6943" autoAdjust="0"/>
  </p:normalViewPr>
  <p:slideViewPr>
    <p:cSldViewPr snapToGrid="0">
      <p:cViewPr varScale="1">
        <p:scale>
          <a:sx n="82" d="100"/>
          <a:sy n="82" d="100"/>
        </p:scale>
        <p:origin x="56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406"/>
    </p:cViewPr>
  </p:sorterViewPr>
  <p:notesViewPr>
    <p:cSldViewPr snapToGrid="0">
      <p:cViewPr varScale="1">
        <p:scale>
          <a:sx n="61" d="100"/>
          <a:sy n="61" d="100"/>
        </p:scale>
        <p:origin x="256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odd-dc2\data\Projects\San%20Benito%20Annual%2037636\2018%20Annual%20Report\Data\Water%20Levels\hydrographs_figures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todd-dc2\data\Projects\San%20Benito%20GSP%2037643\Data\Sustainability%20Criteria\Criteria_Example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odd-dc2\data\Projects\San%20Benito%20Annual%2037636\2018%20Annual%20Report\Data\Water%20Levels\hydrographs_figures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odd-dc2\data\Projects\San%20Benito%20Annual%2037636\2018%20Annual%20Report\Data\Water%20Levels\hydrographs_figures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odd-dc2\data\Projects\San%20Benito%20GSP%2037643\Data\Sustainability%20Criteria\Criteria_Exampl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todd-dc2\data\Projects\San%20Benito%20GSP%2037643\Data\Sustainability%20Criteria\Criteria_Exampl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todd-dc2\data\Projects\San%20Benito%20GSP%2037643\Data\Sustainability%20Criteria\Criteria_Example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odd-dc2\data\Projects\San%20Benito%20GSP%2037643\Data\Sustainability%20Criteria\Criteria_Example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todd-dc2\data\Projects\San%20Benito%20GSP%2037643\Data\Sustainability%20Criteria\Criteria_Exampl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99914489656275"/>
          <c:y val="9.529896465434122E-2"/>
          <c:w val="0.77284784251372374"/>
          <c:h val="0.77869486145628031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Data!$A$6167:$C$6167</c:f>
              <c:strCache>
                <c:ptCount val="1"/>
                <c:pt idx="0">
                  <c:v>11-5-21E2 4/1/2009 155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6"/>
          </c:marker>
          <c:xVal>
            <c:numRef>
              <c:f>Data!$B$895:$B$1092</c:f>
              <c:numCache>
                <c:formatCode>m/d/yyyy</c:formatCode>
                <c:ptCount val="198"/>
                <c:pt idx="0">
                  <c:v>29281</c:v>
                </c:pt>
                <c:pt idx="1">
                  <c:v>29495</c:v>
                </c:pt>
                <c:pt idx="2">
                  <c:v>29646</c:v>
                </c:pt>
                <c:pt idx="3">
                  <c:v>29860</c:v>
                </c:pt>
                <c:pt idx="4">
                  <c:v>30011</c:v>
                </c:pt>
                <c:pt idx="5">
                  <c:v>30225</c:v>
                </c:pt>
                <c:pt idx="6">
                  <c:v>30376</c:v>
                </c:pt>
                <c:pt idx="7">
                  <c:v>30590</c:v>
                </c:pt>
                <c:pt idx="8">
                  <c:v>28915</c:v>
                </c:pt>
                <c:pt idx="9">
                  <c:v>30956</c:v>
                </c:pt>
                <c:pt idx="10">
                  <c:v>32203</c:v>
                </c:pt>
                <c:pt idx="11">
                  <c:v>30742</c:v>
                </c:pt>
                <c:pt idx="12">
                  <c:v>28764</c:v>
                </c:pt>
                <c:pt idx="13">
                  <c:v>28550</c:v>
                </c:pt>
                <c:pt idx="14">
                  <c:v>28399</c:v>
                </c:pt>
                <c:pt idx="15">
                  <c:v>31107</c:v>
                </c:pt>
                <c:pt idx="16">
                  <c:v>32417</c:v>
                </c:pt>
                <c:pt idx="17">
                  <c:v>31107</c:v>
                </c:pt>
                <c:pt idx="18">
                  <c:v>32051</c:v>
                </c:pt>
                <c:pt idx="19">
                  <c:v>31686</c:v>
                </c:pt>
                <c:pt idx="20">
                  <c:v>31321</c:v>
                </c:pt>
                <c:pt idx="21">
                  <c:v>30742</c:v>
                </c:pt>
                <c:pt idx="22">
                  <c:v>30956</c:v>
                </c:pt>
                <c:pt idx="23">
                  <c:v>28034</c:v>
                </c:pt>
                <c:pt idx="24">
                  <c:v>33298</c:v>
                </c:pt>
                <c:pt idx="25">
                  <c:v>9072</c:v>
                </c:pt>
                <c:pt idx="26">
                  <c:v>30376</c:v>
                </c:pt>
                <c:pt idx="27">
                  <c:v>34335</c:v>
                </c:pt>
                <c:pt idx="28">
                  <c:v>34151</c:v>
                </c:pt>
                <c:pt idx="29">
                  <c:v>34029</c:v>
                </c:pt>
                <c:pt idx="30">
                  <c:v>33970</c:v>
                </c:pt>
                <c:pt idx="31">
                  <c:v>33878</c:v>
                </c:pt>
                <c:pt idx="32">
                  <c:v>33786</c:v>
                </c:pt>
                <c:pt idx="33">
                  <c:v>33664</c:v>
                </c:pt>
                <c:pt idx="34">
                  <c:v>33604</c:v>
                </c:pt>
                <c:pt idx="35">
                  <c:v>34243</c:v>
                </c:pt>
                <c:pt idx="36">
                  <c:v>33420</c:v>
                </c:pt>
                <c:pt idx="37">
                  <c:v>31321</c:v>
                </c:pt>
                <c:pt idx="38">
                  <c:v>33147</c:v>
                </c:pt>
                <c:pt idx="39">
                  <c:v>32933</c:v>
                </c:pt>
                <c:pt idx="40">
                  <c:v>32782</c:v>
                </c:pt>
                <c:pt idx="41">
                  <c:v>32568</c:v>
                </c:pt>
                <c:pt idx="42">
                  <c:v>32417</c:v>
                </c:pt>
                <c:pt idx="43">
                  <c:v>32203</c:v>
                </c:pt>
                <c:pt idx="44">
                  <c:v>32051</c:v>
                </c:pt>
                <c:pt idx="45">
                  <c:v>31837</c:v>
                </c:pt>
                <c:pt idx="46">
                  <c:v>31686</c:v>
                </c:pt>
                <c:pt idx="47">
                  <c:v>31472</c:v>
                </c:pt>
                <c:pt idx="48">
                  <c:v>33512</c:v>
                </c:pt>
                <c:pt idx="49">
                  <c:v>17258</c:v>
                </c:pt>
                <c:pt idx="50">
                  <c:v>22341</c:v>
                </c:pt>
                <c:pt idx="51">
                  <c:v>21962</c:v>
                </c:pt>
                <c:pt idx="52">
                  <c:v>19088</c:v>
                </c:pt>
                <c:pt idx="53">
                  <c:v>18927</c:v>
                </c:pt>
                <c:pt idx="54">
                  <c:v>18723</c:v>
                </c:pt>
                <c:pt idx="55">
                  <c:v>18577</c:v>
                </c:pt>
                <c:pt idx="56">
                  <c:v>18345</c:v>
                </c:pt>
                <c:pt idx="57">
                  <c:v>18225</c:v>
                </c:pt>
                <c:pt idx="58">
                  <c:v>17868</c:v>
                </c:pt>
                <c:pt idx="59">
                  <c:v>12754</c:v>
                </c:pt>
                <c:pt idx="60">
                  <c:v>17533</c:v>
                </c:pt>
                <c:pt idx="61">
                  <c:v>23802</c:v>
                </c:pt>
                <c:pt idx="62">
                  <c:v>17137</c:v>
                </c:pt>
                <c:pt idx="63">
                  <c:v>16862</c:v>
                </c:pt>
                <c:pt idx="64">
                  <c:v>16742</c:v>
                </c:pt>
                <c:pt idx="65">
                  <c:v>14671</c:v>
                </c:pt>
                <c:pt idx="66">
                  <c:v>14305</c:v>
                </c:pt>
                <c:pt idx="67">
                  <c:v>13119</c:v>
                </c:pt>
                <c:pt idx="68">
                  <c:v>34394</c:v>
                </c:pt>
                <c:pt idx="69">
                  <c:v>9223</c:v>
                </c:pt>
                <c:pt idx="70">
                  <c:v>31837</c:v>
                </c:pt>
                <c:pt idx="71">
                  <c:v>8767</c:v>
                </c:pt>
                <c:pt idx="72">
                  <c:v>17624</c:v>
                </c:pt>
                <c:pt idx="73">
                  <c:v>27454</c:v>
                </c:pt>
                <c:pt idx="74">
                  <c:v>30011</c:v>
                </c:pt>
                <c:pt idx="75">
                  <c:v>29860</c:v>
                </c:pt>
                <c:pt idx="76">
                  <c:v>29646</c:v>
                </c:pt>
                <c:pt idx="77">
                  <c:v>29495</c:v>
                </c:pt>
                <c:pt idx="78">
                  <c:v>29290</c:v>
                </c:pt>
                <c:pt idx="79">
                  <c:v>28915</c:v>
                </c:pt>
                <c:pt idx="80">
                  <c:v>28764</c:v>
                </c:pt>
                <c:pt idx="81">
                  <c:v>28565</c:v>
                </c:pt>
                <c:pt idx="82">
                  <c:v>28399</c:v>
                </c:pt>
                <c:pt idx="83">
                  <c:v>28034</c:v>
                </c:pt>
                <c:pt idx="84">
                  <c:v>22737</c:v>
                </c:pt>
                <c:pt idx="85">
                  <c:v>27668</c:v>
                </c:pt>
                <c:pt idx="86">
                  <c:v>23071</c:v>
                </c:pt>
                <c:pt idx="87">
                  <c:v>26724</c:v>
                </c:pt>
                <c:pt idx="88">
                  <c:v>26573</c:v>
                </c:pt>
                <c:pt idx="89">
                  <c:v>26359</c:v>
                </c:pt>
                <c:pt idx="90">
                  <c:v>25993</c:v>
                </c:pt>
                <c:pt idx="91">
                  <c:v>25628</c:v>
                </c:pt>
                <c:pt idx="92">
                  <c:v>25263</c:v>
                </c:pt>
                <c:pt idx="93">
                  <c:v>24873</c:v>
                </c:pt>
                <c:pt idx="94">
                  <c:v>24532</c:v>
                </c:pt>
                <c:pt idx="95">
                  <c:v>24204</c:v>
                </c:pt>
                <c:pt idx="96">
                  <c:v>30225</c:v>
                </c:pt>
                <c:pt idx="97">
                  <c:v>27820</c:v>
                </c:pt>
                <c:pt idx="98">
                  <c:v>39995</c:v>
                </c:pt>
                <c:pt idx="99">
                  <c:v>38991</c:v>
                </c:pt>
                <c:pt idx="100">
                  <c:v>41107</c:v>
                </c:pt>
                <c:pt idx="101">
                  <c:v>41002</c:v>
                </c:pt>
                <c:pt idx="102">
                  <c:v>40920</c:v>
                </c:pt>
                <c:pt idx="103">
                  <c:v>40817</c:v>
                </c:pt>
                <c:pt idx="104">
                  <c:v>34516</c:v>
                </c:pt>
                <c:pt idx="105">
                  <c:v>40634</c:v>
                </c:pt>
                <c:pt idx="106">
                  <c:v>40452</c:v>
                </c:pt>
                <c:pt idx="107">
                  <c:v>40360</c:v>
                </c:pt>
                <c:pt idx="108">
                  <c:v>40269</c:v>
                </c:pt>
                <c:pt idx="109">
                  <c:v>41281.481944444444</c:v>
                </c:pt>
                <c:pt idx="110">
                  <c:v>40087</c:v>
                </c:pt>
                <c:pt idx="111">
                  <c:v>41379.492361111108</c:v>
                </c:pt>
                <c:pt idx="112">
                  <c:v>39904</c:v>
                </c:pt>
                <c:pt idx="113">
                  <c:v>39814</c:v>
                </c:pt>
                <c:pt idx="114">
                  <c:v>39722</c:v>
                </c:pt>
                <c:pt idx="115">
                  <c:v>39630</c:v>
                </c:pt>
                <c:pt idx="116">
                  <c:v>39539</c:v>
                </c:pt>
                <c:pt idx="117">
                  <c:v>39448</c:v>
                </c:pt>
                <c:pt idx="118">
                  <c:v>39356</c:v>
                </c:pt>
                <c:pt idx="119">
                  <c:v>39264</c:v>
                </c:pt>
                <c:pt idx="120">
                  <c:v>39173</c:v>
                </c:pt>
                <c:pt idx="121">
                  <c:v>39083</c:v>
                </c:pt>
                <c:pt idx="122">
                  <c:v>40179</c:v>
                </c:pt>
                <c:pt idx="123">
                  <c:v>42391.547222222223</c:v>
                </c:pt>
                <c:pt idx="124">
                  <c:v>31472</c:v>
                </c:pt>
                <c:pt idx="125">
                  <c:v>43294</c:v>
                </c:pt>
                <c:pt idx="126">
                  <c:v>43209.427083333328</c:v>
                </c:pt>
                <c:pt idx="127">
                  <c:v>43123.600694444445</c:v>
                </c:pt>
                <c:pt idx="128">
                  <c:v>43010.24722222222</c:v>
                </c:pt>
                <c:pt idx="129">
                  <c:v>43010.24722222222</c:v>
                </c:pt>
                <c:pt idx="130">
                  <c:v>42931.364583333328</c:v>
                </c:pt>
                <c:pt idx="131">
                  <c:v>42851.479166666664</c:v>
                </c:pt>
                <c:pt idx="132">
                  <c:v>42741.611111111109</c:v>
                </c:pt>
                <c:pt idx="133">
                  <c:v>42676.461805555555</c:v>
                </c:pt>
                <c:pt idx="134">
                  <c:v>41192</c:v>
                </c:pt>
                <c:pt idx="135">
                  <c:v>42479.531944444439</c:v>
                </c:pt>
                <c:pt idx="136">
                  <c:v>40544</c:v>
                </c:pt>
                <c:pt idx="137">
                  <c:v>42283.500694444439</c:v>
                </c:pt>
                <c:pt idx="138">
                  <c:v>42201.354166666664</c:v>
                </c:pt>
                <c:pt idx="139">
                  <c:v>42107.526388888888</c:v>
                </c:pt>
                <c:pt idx="140">
                  <c:v>42020.588194444441</c:v>
                </c:pt>
                <c:pt idx="141">
                  <c:v>41920.460416666661</c:v>
                </c:pt>
                <c:pt idx="142">
                  <c:v>41920.460416666661</c:v>
                </c:pt>
                <c:pt idx="143">
                  <c:v>41661.616666666661</c:v>
                </c:pt>
                <c:pt idx="144">
                  <c:v>41564.451388888891</c:v>
                </c:pt>
                <c:pt idx="145">
                  <c:v>41564.451388888891</c:v>
                </c:pt>
                <c:pt idx="146">
                  <c:v>41465.384027777778</c:v>
                </c:pt>
                <c:pt idx="147">
                  <c:v>42572.559027777774</c:v>
                </c:pt>
                <c:pt idx="148">
                  <c:v>35612</c:v>
                </c:pt>
                <c:pt idx="149">
                  <c:v>36708</c:v>
                </c:pt>
                <c:pt idx="150">
                  <c:v>36586</c:v>
                </c:pt>
                <c:pt idx="151">
                  <c:v>36526</c:v>
                </c:pt>
                <c:pt idx="152">
                  <c:v>36434</c:v>
                </c:pt>
                <c:pt idx="153">
                  <c:v>36342</c:v>
                </c:pt>
                <c:pt idx="154">
                  <c:v>36220</c:v>
                </c:pt>
                <c:pt idx="155">
                  <c:v>36161</c:v>
                </c:pt>
                <c:pt idx="156">
                  <c:v>36069</c:v>
                </c:pt>
                <c:pt idx="157">
                  <c:v>35977</c:v>
                </c:pt>
                <c:pt idx="158">
                  <c:v>35855</c:v>
                </c:pt>
                <c:pt idx="159">
                  <c:v>36800</c:v>
                </c:pt>
                <c:pt idx="160">
                  <c:v>35704</c:v>
                </c:pt>
                <c:pt idx="161">
                  <c:v>35247</c:v>
                </c:pt>
                <c:pt idx="162">
                  <c:v>35490</c:v>
                </c:pt>
                <c:pt idx="163">
                  <c:v>35431</c:v>
                </c:pt>
                <c:pt idx="164">
                  <c:v>35339</c:v>
                </c:pt>
                <c:pt idx="165">
                  <c:v>38899</c:v>
                </c:pt>
                <c:pt idx="166">
                  <c:v>35125</c:v>
                </c:pt>
                <c:pt idx="167">
                  <c:v>40725</c:v>
                </c:pt>
                <c:pt idx="168">
                  <c:v>34973</c:v>
                </c:pt>
                <c:pt idx="169">
                  <c:v>34881</c:v>
                </c:pt>
                <c:pt idx="170">
                  <c:v>34759</c:v>
                </c:pt>
                <c:pt idx="171">
                  <c:v>34700</c:v>
                </c:pt>
                <c:pt idx="172">
                  <c:v>34608</c:v>
                </c:pt>
                <c:pt idx="173">
                  <c:v>35796</c:v>
                </c:pt>
                <c:pt idx="174">
                  <c:v>38534</c:v>
                </c:pt>
                <c:pt idx="175">
                  <c:v>35065</c:v>
                </c:pt>
                <c:pt idx="176">
                  <c:v>36892</c:v>
                </c:pt>
                <c:pt idx="177">
                  <c:v>38718</c:v>
                </c:pt>
                <c:pt idx="178">
                  <c:v>38808</c:v>
                </c:pt>
                <c:pt idx="179">
                  <c:v>43397.645833333328</c:v>
                </c:pt>
                <c:pt idx="180">
                  <c:v>38412</c:v>
                </c:pt>
                <c:pt idx="181">
                  <c:v>38353</c:v>
                </c:pt>
                <c:pt idx="182">
                  <c:v>38261</c:v>
                </c:pt>
                <c:pt idx="183">
                  <c:v>38169</c:v>
                </c:pt>
                <c:pt idx="184">
                  <c:v>38047</c:v>
                </c:pt>
                <c:pt idx="185">
                  <c:v>37987</c:v>
                </c:pt>
                <c:pt idx="186">
                  <c:v>37257</c:v>
                </c:pt>
                <c:pt idx="187">
                  <c:v>37073</c:v>
                </c:pt>
                <c:pt idx="188">
                  <c:v>38626</c:v>
                </c:pt>
                <c:pt idx="189">
                  <c:v>37895</c:v>
                </c:pt>
                <c:pt idx="190">
                  <c:v>36951</c:v>
                </c:pt>
                <c:pt idx="191">
                  <c:v>37165</c:v>
                </c:pt>
                <c:pt idx="192">
                  <c:v>37316</c:v>
                </c:pt>
                <c:pt idx="193">
                  <c:v>37438</c:v>
                </c:pt>
                <c:pt idx="194">
                  <c:v>37530</c:v>
                </c:pt>
                <c:pt idx="195">
                  <c:v>37622</c:v>
                </c:pt>
                <c:pt idx="196">
                  <c:v>37681</c:v>
                </c:pt>
                <c:pt idx="197">
                  <c:v>37803</c:v>
                </c:pt>
              </c:numCache>
            </c:numRef>
          </c:xVal>
          <c:yVal>
            <c:numRef>
              <c:f>Data!$C$895:$C$1092</c:f>
              <c:numCache>
                <c:formatCode>General</c:formatCode>
                <c:ptCount val="198"/>
                <c:pt idx="0">
                  <c:v>210.5</c:v>
                </c:pt>
                <c:pt idx="1">
                  <c:v>199</c:v>
                </c:pt>
                <c:pt idx="2">
                  <c:v>227.5</c:v>
                </c:pt>
                <c:pt idx="3">
                  <c:v>205</c:v>
                </c:pt>
                <c:pt idx="4">
                  <c:v>228.5</c:v>
                </c:pt>
                <c:pt idx="5">
                  <c:v>223.5</c:v>
                </c:pt>
                <c:pt idx="6">
                  <c:v>243</c:v>
                </c:pt>
                <c:pt idx="7">
                  <c:v>250</c:v>
                </c:pt>
                <c:pt idx="8">
                  <c:v>208.5</c:v>
                </c:pt>
                <c:pt idx="9">
                  <c:v>242</c:v>
                </c:pt>
                <c:pt idx="10">
                  <c:v>208</c:v>
                </c:pt>
                <c:pt idx="11">
                  <c:v>252</c:v>
                </c:pt>
                <c:pt idx="12">
                  <c:v>204</c:v>
                </c:pt>
                <c:pt idx="13">
                  <c:v>193</c:v>
                </c:pt>
                <c:pt idx="14">
                  <c:v>200.4</c:v>
                </c:pt>
                <c:pt idx="15">
                  <c:v>231</c:v>
                </c:pt>
                <c:pt idx="16">
                  <c:v>204</c:v>
                </c:pt>
                <c:pt idx="17">
                  <c:v>243</c:v>
                </c:pt>
                <c:pt idx="18">
                  <c:v>210</c:v>
                </c:pt>
                <c:pt idx="19">
                  <c:v>259</c:v>
                </c:pt>
                <c:pt idx="20">
                  <c:v>210</c:v>
                </c:pt>
                <c:pt idx="21">
                  <c:v>240</c:v>
                </c:pt>
                <c:pt idx="22">
                  <c:v>230</c:v>
                </c:pt>
                <c:pt idx="23">
                  <c:v>207.75</c:v>
                </c:pt>
                <c:pt idx="24">
                  <c:v>215</c:v>
                </c:pt>
                <c:pt idx="25">
                  <c:v>254.7</c:v>
                </c:pt>
                <c:pt idx="26">
                  <c:v>231</c:v>
                </c:pt>
                <c:pt idx="27">
                  <c:v>185</c:v>
                </c:pt>
                <c:pt idx="28">
                  <c:v>174</c:v>
                </c:pt>
                <c:pt idx="29">
                  <c:v>187</c:v>
                </c:pt>
                <c:pt idx="30">
                  <c:v>176</c:v>
                </c:pt>
                <c:pt idx="31">
                  <c:v>177</c:v>
                </c:pt>
                <c:pt idx="32">
                  <c:v>186</c:v>
                </c:pt>
                <c:pt idx="33">
                  <c:v>200</c:v>
                </c:pt>
                <c:pt idx="34">
                  <c:v>198</c:v>
                </c:pt>
                <c:pt idx="35">
                  <c:v>174</c:v>
                </c:pt>
                <c:pt idx="36">
                  <c:v>188</c:v>
                </c:pt>
                <c:pt idx="37">
                  <c:v>222</c:v>
                </c:pt>
                <c:pt idx="38">
                  <c:v>188</c:v>
                </c:pt>
                <c:pt idx="39">
                  <c:v>213</c:v>
                </c:pt>
                <c:pt idx="40">
                  <c:v>194</c:v>
                </c:pt>
                <c:pt idx="41">
                  <c:v>197</c:v>
                </c:pt>
                <c:pt idx="42">
                  <c:v>216</c:v>
                </c:pt>
                <c:pt idx="43">
                  <c:v>220</c:v>
                </c:pt>
                <c:pt idx="44">
                  <c:v>222</c:v>
                </c:pt>
                <c:pt idx="45">
                  <c:v>236</c:v>
                </c:pt>
                <c:pt idx="46">
                  <c:v>220</c:v>
                </c:pt>
                <c:pt idx="47">
                  <c:v>226</c:v>
                </c:pt>
                <c:pt idx="48">
                  <c:v>176</c:v>
                </c:pt>
                <c:pt idx="49">
                  <c:v>245.5</c:v>
                </c:pt>
                <c:pt idx="50">
                  <c:v>211.5</c:v>
                </c:pt>
                <c:pt idx="51">
                  <c:v>229</c:v>
                </c:pt>
                <c:pt idx="52">
                  <c:v>211.4</c:v>
                </c:pt>
                <c:pt idx="53">
                  <c:v>197.7</c:v>
                </c:pt>
                <c:pt idx="54">
                  <c:v>208</c:v>
                </c:pt>
                <c:pt idx="55">
                  <c:v>202</c:v>
                </c:pt>
                <c:pt idx="56">
                  <c:v>213.5</c:v>
                </c:pt>
                <c:pt idx="57">
                  <c:v>224.7</c:v>
                </c:pt>
                <c:pt idx="58">
                  <c:v>218</c:v>
                </c:pt>
                <c:pt idx="59">
                  <c:v>198.8</c:v>
                </c:pt>
                <c:pt idx="60">
                  <c:v>240.4</c:v>
                </c:pt>
                <c:pt idx="61">
                  <c:v>200.5</c:v>
                </c:pt>
                <c:pt idx="62">
                  <c:v>246.7</c:v>
                </c:pt>
                <c:pt idx="63">
                  <c:v>255.3</c:v>
                </c:pt>
                <c:pt idx="64">
                  <c:v>249.9</c:v>
                </c:pt>
                <c:pt idx="65">
                  <c:v>242.7</c:v>
                </c:pt>
                <c:pt idx="66">
                  <c:v>255.1</c:v>
                </c:pt>
                <c:pt idx="67">
                  <c:v>199.2</c:v>
                </c:pt>
                <c:pt idx="68">
                  <c:v>187</c:v>
                </c:pt>
                <c:pt idx="69">
                  <c:v>250.5</c:v>
                </c:pt>
                <c:pt idx="70">
                  <c:v>224</c:v>
                </c:pt>
                <c:pt idx="71">
                  <c:v>261.10000000000002</c:v>
                </c:pt>
                <c:pt idx="72">
                  <c:v>223.9</c:v>
                </c:pt>
                <c:pt idx="73">
                  <c:v>208.7</c:v>
                </c:pt>
                <c:pt idx="74">
                  <c:v>216.5</c:v>
                </c:pt>
                <c:pt idx="75">
                  <c:v>193</c:v>
                </c:pt>
                <c:pt idx="76">
                  <c:v>215.5</c:v>
                </c:pt>
                <c:pt idx="77">
                  <c:v>187</c:v>
                </c:pt>
                <c:pt idx="78">
                  <c:v>198.5</c:v>
                </c:pt>
                <c:pt idx="79">
                  <c:v>196.5</c:v>
                </c:pt>
                <c:pt idx="80">
                  <c:v>192</c:v>
                </c:pt>
                <c:pt idx="81">
                  <c:v>181</c:v>
                </c:pt>
                <c:pt idx="82">
                  <c:v>188.5</c:v>
                </c:pt>
                <c:pt idx="83">
                  <c:v>195.7</c:v>
                </c:pt>
                <c:pt idx="84">
                  <c:v>203.4</c:v>
                </c:pt>
                <c:pt idx="85">
                  <c:v>210</c:v>
                </c:pt>
                <c:pt idx="86">
                  <c:v>202.2</c:v>
                </c:pt>
                <c:pt idx="87">
                  <c:v>200</c:v>
                </c:pt>
                <c:pt idx="88">
                  <c:v>190.3</c:v>
                </c:pt>
                <c:pt idx="89">
                  <c:v>195.3</c:v>
                </c:pt>
                <c:pt idx="90">
                  <c:v>209.3</c:v>
                </c:pt>
                <c:pt idx="91">
                  <c:v>211.5</c:v>
                </c:pt>
                <c:pt idx="92">
                  <c:v>190</c:v>
                </c:pt>
                <c:pt idx="93">
                  <c:v>199.4</c:v>
                </c:pt>
                <c:pt idx="94">
                  <c:v>186.5</c:v>
                </c:pt>
                <c:pt idx="95">
                  <c:v>196</c:v>
                </c:pt>
                <c:pt idx="96">
                  <c:v>211.5</c:v>
                </c:pt>
                <c:pt idx="97">
                  <c:v>217.7</c:v>
                </c:pt>
                <c:pt idx="98">
                  <c:v>231.70999999999998</c:v>
                </c:pt>
                <c:pt idx="99">
                  <c:v>239.68</c:v>
                </c:pt>
                <c:pt idx="100">
                  <c:v>236.62</c:v>
                </c:pt>
                <c:pt idx="101">
                  <c:v>237.61</c:v>
                </c:pt>
                <c:pt idx="102">
                  <c:v>234.9</c:v>
                </c:pt>
                <c:pt idx="103">
                  <c:v>238.44</c:v>
                </c:pt>
                <c:pt idx="104">
                  <c:v>166</c:v>
                </c:pt>
                <c:pt idx="105">
                  <c:v>237.54000000000002</c:v>
                </c:pt>
                <c:pt idx="106">
                  <c:v>231.8</c:v>
                </c:pt>
                <c:pt idx="107">
                  <c:v>235.82</c:v>
                </c:pt>
                <c:pt idx="108">
                  <c:v>238.86</c:v>
                </c:pt>
                <c:pt idx="109">
                  <c:v>237.68</c:v>
                </c:pt>
                <c:pt idx="110">
                  <c:v>230.76999999999998</c:v>
                </c:pt>
                <c:pt idx="111">
                  <c:v>238.25</c:v>
                </c:pt>
                <c:pt idx="112">
                  <c:v>238.63</c:v>
                </c:pt>
                <c:pt idx="113">
                  <c:v>237.68</c:v>
                </c:pt>
                <c:pt idx="114">
                  <c:v>236.68</c:v>
                </c:pt>
                <c:pt idx="115">
                  <c:v>237.07</c:v>
                </c:pt>
                <c:pt idx="116">
                  <c:v>239.11</c:v>
                </c:pt>
                <c:pt idx="117">
                  <c:v>238.9</c:v>
                </c:pt>
                <c:pt idx="118">
                  <c:v>232.92000000000002</c:v>
                </c:pt>
                <c:pt idx="119">
                  <c:v>231.45999999999998</c:v>
                </c:pt>
                <c:pt idx="120">
                  <c:v>235.69</c:v>
                </c:pt>
                <c:pt idx="121">
                  <c:v>236.54000000000002</c:v>
                </c:pt>
                <c:pt idx="122">
                  <c:v>232.62</c:v>
                </c:pt>
                <c:pt idx="123">
                  <c:v>226.54000000000002</c:v>
                </c:pt>
                <c:pt idx="124">
                  <c:v>214</c:v>
                </c:pt>
                <c:pt idx="125">
                  <c:v>222.82999999999998</c:v>
                </c:pt>
                <c:pt idx="126">
                  <c:v>226.28</c:v>
                </c:pt>
                <c:pt idx="127">
                  <c:v>225.8</c:v>
                </c:pt>
                <c:pt idx="128">
                  <c:v>211.74</c:v>
                </c:pt>
                <c:pt idx="129">
                  <c:v>211.74</c:v>
                </c:pt>
                <c:pt idx="130">
                  <c:v>212.76</c:v>
                </c:pt>
                <c:pt idx="131">
                  <c:v>213.2</c:v>
                </c:pt>
                <c:pt idx="132">
                  <c:v>208.42000000000002</c:v>
                </c:pt>
                <c:pt idx="133">
                  <c:v>206.51</c:v>
                </c:pt>
                <c:pt idx="134">
                  <c:v>237.68009999999998</c:v>
                </c:pt>
                <c:pt idx="135">
                  <c:v>229.37</c:v>
                </c:pt>
                <c:pt idx="136">
                  <c:v>235.42000000000002</c:v>
                </c:pt>
                <c:pt idx="137">
                  <c:v>223.86</c:v>
                </c:pt>
                <c:pt idx="138">
                  <c:v>224.61</c:v>
                </c:pt>
                <c:pt idx="139">
                  <c:v>226.64</c:v>
                </c:pt>
                <c:pt idx="140">
                  <c:v>225.63</c:v>
                </c:pt>
                <c:pt idx="141">
                  <c:v>224.54000000000002</c:v>
                </c:pt>
                <c:pt idx="142">
                  <c:v>224.54000000000002</c:v>
                </c:pt>
                <c:pt idx="143">
                  <c:v>216.76</c:v>
                </c:pt>
                <c:pt idx="144">
                  <c:v>235.9</c:v>
                </c:pt>
                <c:pt idx="145">
                  <c:v>235.9</c:v>
                </c:pt>
                <c:pt idx="146">
                  <c:v>238.12</c:v>
                </c:pt>
                <c:pt idx="147">
                  <c:v>208.16</c:v>
                </c:pt>
                <c:pt idx="148">
                  <c:v>251</c:v>
                </c:pt>
                <c:pt idx="149">
                  <c:v>250.5</c:v>
                </c:pt>
                <c:pt idx="150">
                  <c:v>253.7</c:v>
                </c:pt>
                <c:pt idx="151">
                  <c:v>252</c:v>
                </c:pt>
                <c:pt idx="152">
                  <c:v>252.8</c:v>
                </c:pt>
                <c:pt idx="153">
                  <c:v>255.3</c:v>
                </c:pt>
                <c:pt idx="154">
                  <c:v>258</c:v>
                </c:pt>
                <c:pt idx="155">
                  <c:v>256</c:v>
                </c:pt>
                <c:pt idx="156">
                  <c:v>261</c:v>
                </c:pt>
                <c:pt idx="157">
                  <c:v>261.5</c:v>
                </c:pt>
                <c:pt idx="158">
                  <c:v>262.8</c:v>
                </c:pt>
                <c:pt idx="159">
                  <c:v>246.5</c:v>
                </c:pt>
                <c:pt idx="160">
                  <c:v>260</c:v>
                </c:pt>
                <c:pt idx="161">
                  <c:v>203</c:v>
                </c:pt>
                <c:pt idx="162">
                  <c:v>249.5</c:v>
                </c:pt>
                <c:pt idx="163">
                  <c:v>243.5</c:v>
                </c:pt>
                <c:pt idx="164">
                  <c:v>236</c:v>
                </c:pt>
                <c:pt idx="165">
                  <c:v>244.35</c:v>
                </c:pt>
                <c:pt idx="166">
                  <c:v>212</c:v>
                </c:pt>
                <c:pt idx="167">
                  <c:v>234.44</c:v>
                </c:pt>
                <c:pt idx="168">
                  <c:v>210</c:v>
                </c:pt>
                <c:pt idx="169">
                  <c:v>164</c:v>
                </c:pt>
                <c:pt idx="170">
                  <c:v>180</c:v>
                </c:pt>
                <c:pt idx="171">
                  <c:v>180</c:v>
                </c:pt>
                <c:pt idx="172">
                  <c:v>149</c:v>
                </c:pt>
                <c:pt idx="173">
                  <c:v>258.60000000000002</c:v>
                </c:pt>
                <c:pt idx="174">
                  <c:v>239.27</c:v>
                </c:pt>
                <c:pt idx="175">
                  <c:v>204</c:v>
                </c:pt>
                <c:pt idx="176">
                  <c:v>249.7</c:v>
                </c:pt>
                <c:pt idx="177">
                  <c:v>238.07999999999998</c:v>
                </c:pt>
                <c:pt idx="178">
                  <c:v>244.29</c:v>
                </c:pt>
                <c:pt idx="179">
                  <c:v>225.6</c:v>
                </c:pt>
                <c:pt idx="180">
                  <c:v>239.53</c:v>
                </c:pt>
                <c:pt idx="181">
                  <c:v>233.85</c:v>
                </c:pt>
                <c:pt idx="182">
                  <c:v>232.56</c:v>
                </c:pt>
                <c:pt idx="183">
                  <c:v>234.55</c:v>
                </c:pt>
                <c:pt idx="184">
                  <c:v>236</c:v>
                </c:pt>
                <c:pt idx="185">
                  <c:v>235</c:v>
                </c:pt>
                <c:pt idx="186">
                  <c:v>242.4</c:v>
                </c:pt>
                <c:pt idx="187">
                  <c:v>243.8</c:v>
                </c:pt>
                <c:pt idx="188">
                  <c:v>237.1</c:v>
                </c:pt>
                <c:pt idx="189">
                  <c:v>233.1</c:v>
                </c:pt>
                <c:pt idx="190">
                  <c:v>250</c:v>
                </c:pt>
                <c:pt idx="191">
                  <c:v>240</c:v>
                </c:pt>
                <c:pt idx="192">
                  <c:v>244.6</c:v>
                </c:pt>
                <c:pt idx="193">
                  <c:v>239.2</c:v>
                </c:pt>
                <c:pt idx="194">
                  <c:v>235.2</c:v>
                </c:pt>
                <c:pt idx="195">
                  <c:v>234.5</c:v>
                </c:pt>
                <c:pt idx="196">
                  <c:v>238.25</c:v>
                </c:pt>
                <c:pt idx="197">
                  <c:v>236.55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D8-4524-93F5-0454D7EF8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019712"/>
        <c:axId val="895122256"/>
      </c:scatterChart>
      <c:valAx>
        <c:axId val="243019712"/>
        <c:scaling>
          <c:orientation val="minMax"/>
          <c:max val="43841"/>
          <c:min val="8777"/>
        </c:scaling>
        <c:delete val="0"/>
        <c:axPos val="b"/>
        <c:majorGridlines/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[$-409]yyyy;@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95122256"/>
        <c:crosses val="autoZero"/>
        <c:crossBetween val="midCat"/>
        <c:majorUnit val="5478.75"/>
      </c:valAx>
      <c:valAx>
        <c:axId val="895122256"/>
        <c:scaling>
          <c:orientation val="minMax"/>
          <c:max val="350"/>
        </c:scaling>
        <c:delete val="0"/>
        <c:axPos val="l"/>
        <c:majorGridlines/>
        <c:minorGridlines>
          <c:spPr>
            <a:ln w="3175">
              <a:solidFill>
                <a:srgbClr val="000000"/>
              </a:solidFill>
              <a:prstDash val="lgDashDotDot"/>
            </a:ln>
          </c:spPr>
        </c:minorGridlines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GW Elev (ft msl)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43019712"/>
        <c:crosses val="autoZero"/>
        <c:crossBetween val="midCat"/>
        <c:majorUnit val="50"/>
        <c:minorUnit val="50"/>
      </c:valAx>
      <c:spPr>
        <a:solidFill>
          <a:srgbClr val="EAEAEA"/>
        </a:solidFill>
        <a:ln w="12700">
          <a:solidFill>
            <a:srgbClr val="808080"/>
          </a:solidFill>
          <a:prstDash val="solid"/>
        </a:ln>
        <a:effectLst>
          <a:outerShdw blurRad="63500" sx="102000" sy="102000" algn="ctr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  <c:extLst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Hollister MW-17</a:t>
            </a:r>
          </a:p>
        </c:rich>
      </c:tx>
      <c:layout>
        <c:manualLayout>
          <c:xMode val="edge"/>
          <c:yMode val="edge"/>
          <c:x val="0.4673023357809386"/>
          <c:y val="0.1032150320097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26328623947752"/>
          <c:y val="5.0105486597893378E-2"/>
          <c:w val="0.84392113452661921"/>
          <c:h val="0.8778530003954784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'WQ - NO3 Data'!$A$2:$A$42</c:f>
              <c:numCache>
                <c:formatCode>dd\-mmm\-yy</c:formatCode>
                <c:ptCount val="41"/>
                <c:pt idx="0">
                  <c:v>35521</c:v>
                </c:pt>
                <c:pt idx="1">
                  <c:v>36008</c:v>
                </c:pt>
                <c:pt idx="2">
                  <c:v>37135</c:v>
                </c:pt>
                <c:pt idx="3">
                  <c:v>37165</c:v>
                </c:pt>
                <c:pt idx="4">
                  <c:v>37257</c:v>
                </c:pt>
                <c:pt idx="5">
                  <c:v>37316</c:v>
                </c:pt>
                <c:pt idx="6">
                  <c:v>37347</c:v>
                </c:pt>
                <c:pt idx="7">
                  <c:v>37438</c:v>
                </c:pt>
                <c:pt idx="8">
                  <c:v>37530</c:v>
                </c:pt>
                <c:pt idx="9">
                  <c:v>37622</c:v>
                </c:pt>
                <c:pt idx="10">
                  <c:v>37712</c:v>
                </c:pt>
                <c:pt idx="11">
                  <c:v>37803</c:v>
                </c:pt>
                <c:pt idx="12">
                  <c:v>37834</c:v>
                </c:pt>
                <c:pt idx="13">
                  <c:v>37895</c:v>
                </c:pt>
                <c:pt idx="14">
                  <c:v>37987</c:v>
                </c:pt>
                <c:pt idx="15">
                  <c:v>38292</c:v>
                </c:pt>
                <c:pt idx="16">
                  <c:v>38473</c:v>
                </c:pt>
                <c:pt idx="17">
                  <c:v>38657</c:v>
                </c:pt>
                <c:pt idx="18">
                  <c:v>38808</c:v>
                </c:pt>
                <c:pt idx="19">
                  <c:v>38991</c:v>
                </c:pt>
                <c:pt idx="20">
                  <c:v>39173</c:v>
                </c:pt>
                <c:pt idx="21">
                  <c:v>39387</c:v>
                </c:pt>
                <c:pt idx="22">
                  <c:v>39539</c:v>
                </c:pt>
                <c:pt idx="23">
                  <c:v>39569</c:v>
                </c:pt>
                <c:pt idx="24">
                  <c:v>39753</c:v>
                </c:pt>
                <c:pt idx="25">
                  <c:v>40087</c:v>
                </c:pt>
                <c:pt idx="26">
                  <c:v>40269</c:v>
                </c:pt>
                <c:pt idx="27">
                  <c:v>40452</c:v>
                </c:pt>
                <c:pt idx="28">
                  <c:v>40634</c:v>
                </c:pt>
                <c:pt idx="29">
                  <c:v>40848</c:v>
                </c:pt>
                <c:pt idx="30">
                  <c:v>41244</c:v>
                </c:pt>
                <c:pt idx="31">
                  <c:v>41426</c:v>
                </c:pt>
                <c:pt idx="32">
                  <c:v>41609</c:v>
                </c:pt>
                <c:pt idx="33">
                  <c:v>41760</c:v>
                </c:pt>
                <c:pt idx="34">
                  <c:v>41944</c:v>
                </c:pt>
                <c:pt idx="35">
                  <c:v>42125</c:v>
                </c:pt>
                <c:pt idx="36">
                  <c:v>42491</c:v>
                </c:pt>
                <c:pt idx="37">
                  <c:v>42675</c:v>
                </c:pt>
                <c:pt idx="38">
                  <c:v>43040</c:v>
                </c:pt>
                <c:pt idx="39">
                  <c:v>43252</c:v>
                </c:pt>
                <c:pt idx="40">
                  <c:v>43405</c:v>
                </c:pt>
              </c:numCache>
            </c:numRef>
          </c:xVal>
          <c:yVal>
            <c:numRef>
              <c:f>'WQ - NO3 Data'!$E$2:$E$42</c:f>
              <c:numCache>
                <c:formatCode>General</c:formatCode>
                <c:ptCount val="41"/>
                <c:pt idx="1">
                  <c:v>6</c:v>
                </c:pt>
                <c:pt idx="2">
                  <c:v>3</c:v>
                </c:pt>
                <c:pt idx="4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4</c:v>
                </c:pt>
                <c:pt idx="19">
                  <c:v>5</c:v>
                </c:pt>
                <c:pt idx="20">
                  <c:v>2</c:v>
                </c:pt>
                <c:pt idx="21">
                  <c:v>5</c:v>
                </c:pt>
                <c:pt idx="24">
                  <c:v>8</c:v>
                </c:pt>
                <c:pt idx="25">
                  <c:v>7</c:v>
                </c:pt>
                <c:pt idx="26">
                  <c:v>8.3333333333333339</c:v>
                </c:pt>
                <c:pt idx="27">
                  <c:v>12.5</c:v>
                </c:pt>
                <c:pt idx="28">
                  <c:v>9.5</c:v>
                </c:pt>
                <c:pt idx="29">
                  <c:v>10.5</c:v>
                </c:pt>
                <c:pt idx="30">
                  <c:v>10.5</c:v>
                </c:pt>
                <c:pt idx="31">
                  <c:v>18.5</c:v>
                </c:pt>
                <c:pt idx="32">
                  <c:v>17</c:v>
                </c:pt>
                <c:pt idx="33">
                  <c:v>18</c:v>
                </c:pt>
                <c:pt idx="34">
                  <c:v>13</c:v>
                </c:pt>
                <c:pt idx="35">
                  <c:v>13</c:v>
                </c:pt>
                <c:pt idx="36">
                  <c:v>9.92</c:v>
                </c:pt>
                <c:pt idx="37">
                  <c:v>11.934000000000001</c:v>
                </c:pt>
                <c:pt idx="38">
                  <c:v>7.92</c:v>
                </c:pt>
                <c:pt idx="39">
                  <c:v>7.9560000000000004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2C-40AC-9394-9384A268F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0267440"/>
        <c:axId val="1095315728"/>
      </c:scatterChart>
      <c:valAx>
        <c:axId val="1230267440"/>
        <c:scaling>
          <c:orientation val="minMax"/>
          <c:max val="43844"/>
          <c:min val="347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315728"/>
        <c:crosses val="autoZero"/>
        <c:crossBetween val="midCat"/>
        <c:majorUnit val="1826.25"/>
      </c:valAx>
      <c:valAx>
        <c:axId val="1095315728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Nitrate - NO3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0267440"/>
        <c:crosses val="autoZero"/>
        <c:crossBetween val="midCat"/>
        <c:majorUnit val="25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52293938486796"/>
          <c:y val="0.14436416578462405"/>
          <c:w val="0.76637342583586587"/>
          <c:h val="0.77869486145628031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Data!$A$6167:$C$6167</c:f>
              <c:strCache>
                <c:ptCount val="1"/>
                <c:pt idx="0">
                  <c:v>11-5-21E2 4/1/2009 155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6"/>
          </c:marker>
          <c:xVal>
            <c:numRef>
              <c:f>Data!$B$2768:$B$3011</c:f>
              <c:numCache>
                <c:formatCode>m/d/yyyy</c:formatCode>
                <c:ptCount val="244"/>
                <c:pt idx="0">
                  <c:v>29495</c:v>
                </c:pt>
                <c:pt idx="1">
                  <c:v>29646</c:v>
                </c:pt>
                <c:pt idx="2">
                  <c:v>29646</c:v>
                </c:pt>
                <c:pt idx="3">
                  <c:v>29860</c:v>
                </c:pt>
                <c:pt idx="4">
                  <c:v>29860</c:v>
                </c:pt>
                <c:pt idx="5">
                  <c:v>30590</c:v>
                </c:pt>
                <c:pt idx="6">
                  <c:v>30225</c:v>
                </c:pt>
                <c:pt idx="7">
                  <c:v>30376</c:v>
                </c:pt>
                <c:pt idx="8">
                  <c:v>29495</c:v>
                </c:pt>
                <c:pt idx="9">
                  <c:v>30011</c:v>
                </c:pt>
                <c:pt idx="10">
                  <c:v>30742</c:v>
                </c:pt>
                <c:pt idx="11">
                  <c:v>30225</c:v>
                </c:pt>
                <c:pt idx="12">
                  <c:v>30956</c:v>
                </c:pt>
                <c:pt idx="13">
                  <c:v>30011</c:v>
                </c:pt>
                <c:pt idx="14">
                  <c:v>28764</c:v>
                </c:pt>
                <c:pt idx="15">
                  <c:v>28277</c:v>
                </c:pt>
                <c:pt idx="16">
                  <c:v>28277</c:v>
                </c:pt>
                <c:pt idx="17">
                  <c:v>30590</c:v>
                </c:pt>
                <c:pt idx="18">
                  <c:v>31107</c:v>
                </c:pt>
                <c:pt idx="19">
                  <c:v>28399</c:v>
                </c:pt>
                <c:pt idx="20">
                  <c:v>28550</c:v>
                </c:pt>
                <c:pt idx="21">
                  <c:v>28550</c:v>
                </c:pt>
                <c:pt idx="22">
                  <c:v>29281</c:v>
                </c:pt>
                <c:pt idx="23">
                  <c:v>28764</c:v>
                </c:pt>
                <c:pt idx="24">
                  <c:v>28915</c:v>
                </c:pt>
                <c:pt idx="25">
                  <c:v>28915</c:v>
                </c:pt>
                <c:pt idx="26">
                  <c:v>29129</c:v>
                </c:pt>
                <c:pt idx="27">
                  <c:v>29129</c:v>
                </c:pt>
                <c:pt idx="28">
                  <c:v>29281</c:v>
                </c:pt>
                <c:pt idx="29">
                  <c:v>28399</c:v>
                </c:pt>
                <c:pt idx="30">
                  <c:v>28764</c:v>
                </c:pt>
                <c:pt idx="31">
                  <c:v>17624</c:v>
                </c:pt>
                <c:pt idx="32">
                  <c:v>28034</c:v>
                </c:pt>
                <c:pt idx="33">
                  <c:v>31321</c:v>
                </c:pt>
                <c:pt idx="34">
                  <c:v>31107</c:v>
                </c:pt>
                <c:pt idx="35">
                  <c:v>30956</c:v>
                </c:pt>
                <c:pt idx="36">
                  <c:v>30742</c:v>
                </c:pt>
                <c:pt idx="37">
                  <c:v>30376</c:v>
                </c:pt>
                <c:pt idx="38">
                  <c:v>30011</c:v>
                </c:pt>
                <c:pt idx="39">
                  <c:v>29860</c:v>
                </c:pt>
                <c:pt idx="40">
                  <c:v>29646</c:v>
                </c:pt>
                <c:pt idx="41">
                  <c:v>29495</c:v>
                </c:pt>
                <c:pt idx="42">
                  <c:v>29281</c:v>
                </c:pt>
                <c:pt idx="43">
                  <c:v>30225</c:v>
                </c:pt>
                <c:pt idx="44">
                  <c:v>28915</c:v>
                </c:pt>
                <c:pt idx="45">
                  <c:v>31321</c:v>
                </c:pt>
                <c:pt idx="46">
                  <c:v>28550</c:v>
                </c:pt>
                <c:pt idx="47">
                  <c:v>28399</c:v>
                </c:pt>
                <c:pt idx="48">
                  <c:v>28277</c:v>
                </c:pt>
                <c:pt idx="49">
                  <c:v>28034</c:v>
                </c:pt>
                <c:pt idx="50">
                  <c:v>32940</c:v>
                </c:pt>
                <c:pt idx="51">
                  <c:v>32575</c:v>
                </c:pt>
                <c:pt idx="52">
                  <c:v>32417</c:v>
                </c:pt>
                <c:pt idx="53">
                  <c:v>32203</c:v>
                </c:pt>
                <c:pt idx="54">
                  <c:v>32051</c:v>
                </c:pt>
                <c:pt idx="55">
                  <c:v>31837</c:v>
                </c:pt>
                <c:pt idx="56">
                  <c:v>31686</c:v>
                </c:pt>
                <c:pt idx="57">
                  <c:v>31472</c:v>
                </c:pt>
                <c:pt idx="58">
                  <c:v>31321</c:v>
                </c:pt>
                <c:pt idx="59">
                  <c:v>29129</c:v>
                </c:pt>
                <c:pt idx="60">
                  <c:v>17258</c:v>
                </c:pt>
                <c:pt idx="61">
                  <c:v>17868</c:v>
                </c:pt>
                <c:pt idx="62">
                  <c:v>18804</c:v>
                </c:pt>
                <c:pt idx="63">
                  <c:v>18804</c:v>
                </c:pt>
                <c:pt idx="64">
                  <c:v>18713</c:v>
                </c:pt>
                <c:pt idx="65">
                  <c:v>18713</c:v>
                </c:pt>
                <c:pt idx="66">
                  <c:v>18576</c:v>
                </c:pt>
                <c:pt idx="67">
                  <c:v>18576</c:v>
                </c:pt>
                <c:pt idx="68">
                  <c:v>18325</c:v>
                </c:pt>
                <c:pt idx="69">
                  <c:v>18325</c:v>
                </c:pt>
                <c:pt idx="70">
                  <c:v>18203</c:v>
                </c:pt>
                <c:pt idx="71">
                  <c:v>18203</c:v>
                </c:pt>
                <c:pt idx="72">
                  <c:v>17868</c:v>
                </c:pt>
                <c:pt idx="73">
                  <c:v>31472</c:v>
                </c:pt>
                <c:pt idx="74">
                  <c:v>18934</c:v>
                </c:pt>
                <c:pt idx="75">
                  <c:v>10044</c:v>
                </c:pt>
                <c:pt idx="76">
                  <c:v>8767</c:v>
                </c:pt>
                <c:pt idx="77">
                  <c:v>8798</c:v>
                </c:pt>
                <c:pt idx="78">
                  <c:v>8949</c:v>
                </c:pt>
                <c:pt idx="79">
                  <c:v>9223</c:v>
                </c:pt>
                <c:pt idx="80">
                  <c:v>9618</c:v>
                </c:pt>
                <c:pt idx="81">
                  <c:v>17654</c:v>
                </c:pt>
                <c:pt idx="82">
                  <c:v>9953</c:v>
                </c:pt>
                <c:pt idx="83">
                  <c:v>32568</c:v>
                </c:pt>
                <c:pt idx="84">
                  <c:v>10288</c:v>
                </c:pt>
                <c:pt idx="85">
                  <c:v>10472</c:v>
                </c:pt>
                <c:pt idx="86">
                  <c:v>10775</c:v>
                </c:pt>
                <c:pt idx="87">
                  <c:v>16862</c:v>
                </c:pt>
                <c:pt idx="88">
                  <c:v>17137</c:v>
                </c:pt>
                <c:pt idx="89">
                  <c:v>19086</c:v>
                </c:pt>
                <c:pt idx="90">
                  <c:v>9832</c:v>
                </c:pt>
                <c:pt idx="91">
                  <c:v>25993</c:v>
                </c:pt>
                <c:pt idx="92">
                  <c:v>27820</c:v>
                </c:pt>
                <c:pt idx="93">
                  <c:v>27668</c:v>
                </c:pt>
                <c:pt idx="94">
                  <c:v>27668</c:v>
                </c:pt>
                <c:pt idx="95">
                  <c:v>27454</c:v>
                </c:pt>
                <c:pt idx="96">
                  <c:v>27454</c:v>
                </c:pt>
                <c:pt idx="97">
                  <c:v>27334</c:v>
                </c:pt>
                <c:pt idx="98">
                  <c:v>27089</c:v>
                </c:pt>
                <c:pt idx="99">
                  <c:v>27089</c:v>
                </c:pt>
                <c:pt idx="100">
                  <c:v>26969</c:v>
                </c:pt>
                <c:pt idx="101">
                  <c:v>26724</c:v>
                </c:pt>
                <c:pt idx="102">
                  <c:v>26724</c:v>
                </c:pt>
                <c:pt idx="103">
                  <c:v>26573</c:v>
                </c:pt>
                <c:pt idx="104">
                  <c:v>26554</c:v>
                </c:pt>
                <c:pt idx="105">
                  <c:v>18934</c:v>
                </c:pt>
                <c:pt idx="106">
                  <c:v>24938</c:v>
                </c:pt>
                <c:pt idx="107">
                  <c:v>19086</c:v>
                </c:pt>
                <c:pt idx="108">
                  <c:v>21276</c:v>
                </c:pt>
                <c:pt idx="109">
                  <c:v>21641</c:v>
                </c:pt>
                <c:pt idx="110">
                  <c:v>24532</c:v>
                </c:pt>
                <c:pt idx="111">
                  <c:v>24533</c:v>
                </c:pt>
                <c:pt idx="112">
                  <c:v>26359</c:v>
                </c:pt>
                <c:pt idx="113">
                  <c:v>24875</c:v>
                </c:pt>
                <c:pt idx="114">
                  <c:v>26359</c:v>
                </c:pt>
                <c:pt idx="115">
                  <c:v>25263</c:v>
                </c:pt>
                <c:pt idx="116">
                  <c:v>25263</c:v>
                </c:pt>
                <c:pt idx="117">
                  <c:v>25628</c:v>
                </c:pt>
                <c:pt idx="118">
                  <c:v>25628</c:v>
                </c:pt>
                <c:pt idx="119">
                  <c:v>25993</c:v>
                </c:pt>
                <c:pt idx="120">
                  <c:v>27820</c:v>
                </c:pt>
                <c:pt idx="121">
                  <c:v>24875</c:v>
                </c:pt>
                <c:pt idx="122">
                  <c:v>39539</c:v>
                </c:pt>
                <c:pt idx="123">
                  <c:v>40817</c:v>
                </c:pt>
                <c:pt idx="124">
                  <c:v>40725</c:v>
                </c:pt>
                <c:pt idx="125">
                  <c:v>40634</c:v>
                </c:pt>
                <c:pt idx="126">
                  <c:v>40544</c:v>
                </c:pt>
                <c:pt idx="127">
                  <c:v>40452</c:v>
                </c:pt>
                <c:pt idx="128">
                  <c:v>40360</c:v>
                </c:pt>
                <c:pt idx="129">
                  <c:v>40269</c:v>
                </c:pt>
                <c:pt idx="130">
                  <c:v>40179</c:v>
                </c:pt>
                <c:pt idx="131">
                  <c:v>40087</c:v>
                </c:pt>
                <c:pt idx="132">
                  <c:v>39995</c:v>
                </c:pt>
                <c:pt idx="133">
                  <c:v>39904</c:v>
                </c:pt>
                <c:pt idx="134">
                  <c:v>39814</c:v>
                </c:pt>
                <c:pt idx="135">
                  <c:v>38261</c:v>
                </c:pt>
                <c:pt idx="136">
                  <c:v>39630</c:v>
                </c:pt>
                <c:pt idx="137">
                  <c:v>41122</c:v>
                </c:pt>
                <c:pt idx="138">
                  <c:v>39448</c:v>
                </c:pt>
                <c:pt idx="139">
                  <c:v>39356</c:v>
                </c:pt>
                <c:pt idx="140">
                  <c:v>39264</c:v>
                </c:pt>
                <c:pt idx="141">
                  <c:v>39173</c:v>
                </c:pt>
                <c:pt idx="142">
                  <c:v>39083</c:v>
                </c:pt>
                <c:pt idx="143">
                  <c:v>38991</c:v>
                </c:pt>
                <c:pt idx="144">
                  <c:v>38899</c:v>
                </c:pt>
                <c:pt idx="145">
                  <c:v>38808</c:v>
                </c:pt>
                <c:pt idx="146">
                  <c:v>38718</c:v>
                </c:pt>
                <c:pt idx="147">
                  <c:v>38626</c:v>
                </c:pt>
                <c:pt idx="148">
                  <c:v>38534</c:v>
                </c:pt>
                <c:pt idx="149">
                  <c:v>38412</c:v>
                </c:pt>
                <c:pt idx="150">
                  <c:v>38353</c:v>
                </c:pt>
                <c:pt idx="151">
                  <c:v>39722</c:v>
                </c:pt>
                <c:pt idx="152">
                  <c:v>32203</c:v>
                </c:pt>
                <c:pt idx="153">
                  <c:v>43390.635416666664</c:v>
                </c:pt>
                <c:pt idx="154">
                  <c:v>43290.572916666664</c:v>
                </c:pt>
                <c:pt idx="155">
                  <c:v>43192.614583333328</c:v>
                </c:pt>
                <c:pt idx="156">
                  <c:v>43104.444444444445</c:v>
                </c:pt>
                <c:pt idx="157">
                  <c:v>43012.216666666667</c:v>
                </c:pt>
                <c:pt idx="158">
                  <c:v>43012.216666666667</c:v>
                </c:pt>
                <c:pt idx="159">
                  <c:v>42927.299305555556</c:v>
                </c:pt>
                <c:pt idx="160">
                  <c:v>42877.368055555555</c:v>
                </c:pt>
                <c:pt idx="161">
                  <c:v>42741.527777777774</c:v>
                </c:pt>
                <c:pt idx="162">
                  <c:v>42648.552083333328</c:v>
                </c:pt>
                <c:pt idx="163">
                  <c:v>42551.381944444445</c:v>
                </c:pt>
                <c:pt idx="164">
                  <c:v>42488.390972222223</c:v>
                </c:pt>
                <c:pt idx="165">
                  <c:v>42374.570138888885</c:v>
                </c:pt>
                <c:pt idx="166">
                  <c:v>40927</c:v>
                </c:pt>
                <c:pt idx="167">
                  <c:v>41648.43472222222</c:v>
                </c:pt>
                <c:pt idx="168">
                  <c:v>41928.34375</c:v>
                </c:pt>
                <c:pt idx="169">
                  <c:v>41191</c:v>
                </c:pt>
                <c:pt idx="170">
                  <c:v>41278.609027777777</c:v>
                </c:pt>
                <c:pt idx="171">
                  <c:v>41407.356944444444</c:v>
                </c:pt>
                <c:pt idx="172">
                  <c:v>41465.588888888888</c:v>
                </c:pt>
                <c:pt idx="173">
                  <c:v>42291.628472222219</c:v>
                </c:pt>
                <c:pt idx="174">
                  <c:v>41557.496527777774</c:v>
                </c:pt>
                <c:pt idx="175">
                  <c:v>42207.423611111109</c:v>
                </c:pt>
                <c:pt idx="176">
                  <c:v>41738.611805555556</c:v>
                </c:pt>
                <c:pt idx="177">
                  <c:v>41830.088888888888</c:v>
                </c:pt>
                <c:pt idx="178">
                  <c:v>41928.34375</c:v>
                </c:pt>
                <c:pt idx="179">
                  <c:v>31686</c:v>
                </c:pt>
                <c:pt idx="180">
                  <c:v>42019.581944444442</c:v>
                </c:pt>
                <c:pt idx="181">
                  <c:v>41009</c:v>
                </c:pt>
                <c:pt idx="182">
                  <c:v>41557.496527777774</c:v>
                </c:pt>
                <c:pt idx="183">
                  <c:v>33970</c:v>
                </c:pt>
                <c:pt idx="184">
                  <c:v>35247</c:v>
                </c:pt>
                <c:pt idx="185">
                  <c:v>35125</c:v>
                </c:pt>
                <c:pt idx="186">
                  <c:v>35065</c:v>
                </c:pt>
                <c:pt idx="187">
                  <c:v>34973</c:v>
                </c:pt>
                <c:pt idx="188">
                  <c:v>34881</c:v>
                </c:pt>
                <c:pt idx="189">
                  <c:v>34759</c:v>
                </c:pt>
                <c:pt idx="190">
                  <c:v>34700</c:v>
                </c:pt>
                <c:pt idx="191">
                  <c:v>34608</c:v>
                </c:pt>
                <c:pt idx="192">
                  <c:v>34516</c:v>
                </c:pt>
                <c:pt idx="193">
                  <c:v>34394</c:v>
                </c:pt>
                <c:pt idx="194">
                  <c:v>34335</c:v>
                </c:pt>
                <c:pt idx="195">
                  <c:v>34243</c:v>
                </c:pt>
                <c:pt idx="196">
                  <c:v>35339</c:v>
                </c:pt>
                <c:pt idx="197">
                  <c:v>34029</c:v>
                </c:pt>
                <c:pt idx="198">
                  <c:v>33512</c:v>
                </c:pt>
                <c:pt idx="199">
                  <c:v>33878</c:v>
                </c:pt>
                <c:pt idx="200">
                  <c:v>33786</c:v>
                </c:pt>
                <c:pt idx="201">
                  <c:v>33664</c:v>
                </c:pt>
                <c:pt idx="202">
                  <c:v>33604</c:v>
                </c:pt>
                <c:pt idx="203">
                  <c:v>33420</c:v>
                </c:pt>
                <c:pt idx="204">
                  <c:v>33147</c:v>
                </c:pt>
                <c:pt idx="205">
                  <c:v>32933</c:v>
                </c:pt>
                <c:pt idx="206">
                  <c:v>32782</c:v>
                </c:pt>
                <c:pt idx="207">
                  <c:v>32417</c:v>
                </c:pt>
                <c:pt idx="208">
                  <c:v>32051</c:v>
                </c:pt>
                <c:pt idx="209">
                  <c:v>31837</c:v>
                </c:pt>
                <c:pt idx="210">
                  <c:v>38169</c:v>
                </c:pt>
                <c:pt idx="211">
                  <c:v>42108.599305555552</c:v>
                </c:pt>
                <c:pt idx="212">
                  <c:v>34151</c:v>
                </c:pt>
                <c:pt idx="213">
                  <c:v>37530</c:v>
                </c:pt>
                <c:pt idx="214">
                  <c:v>38047</c:v>
                </c:pt>
                <c:pt idx="215">
                  <c:v>37987</c:v>
                </c:pt>
                <c:pt idx="216">
                  <c:v>33298</c:v>
                </c:pt>
                <c:pt idx="217">
                  <c:v>35431</c:v>
                </c:pt>
                <c:pt idx="218">
                  <c:v>37895</c:v>
                </c:pt>
                <c:pt idx="219">
                  <c:v>37803</c:v>
                </c:pt>
                <c:pt idx="220">
                  <c:v>37622</c:v>
                </c:pt>
                <c:pt idx="221">
                  <c:v>37438</c:v>
                </c:pt>
                <c:pt idx="222">
                  <c:v>37316</c:v>
                </c:pt>
                <c:pt idx="223">
                  <c:v>37257</c:v>
                </c:pt>
                <c:pt idx="224">
                  <c:v>37165</c:v>
                </c:pt>
                <c:pt idx="225">
                  <c:v>37073</c:v>
                </c:pt>
                <c:pt idx="226">
                  <c:v>36951</c:v>
                </c:pt>
                <c:pt idx="227">
                  <c:v>36892</c:v>
                </c:pt>
                <c:pt idx="228">
                  <c:v>36069</c:v>
                </c:pt>
                <c:pt idx="229">
                  <c:v>35704</c:v>
                </c:pt>
                <c:pt idx="230">
                  <c:v>35796</c:v>
                </c:pt>
                <c:pt idx="231">
                  <c:v>35612</c:v>
                </c:pt>
                <c:pt idx="232">
                  <c:v>37681</c:v>
                </c:pt>
                <c:pt idx="233">
                  <c:v>36800</c:v>
                </c:pt>
                <c:pt idx="234">
                  <c:v>35490</c:v>
                </c:pt>
                <c:pt idx="235">
                  <c:v>35855</c:v>
                </c:pt>
                <c:pt idx="236">
                  <c:v>35977</c:v>
                </c:pt>
                <c:pt idx="237">
                  <c:v>36342</c:v>
                </c:pt>
                <c:pt idx="238">
                  <c:v>36708</c:v>
                </c:pt>
                <c:pt idx="239">
                  <c:v>36586</c:v>
                </c:pt>
                <c:pt idx="240">
                  <c:v>36526</c:v>
                </c:pt>
                <c:pt idx="241">
                  <c:v>36220</c:v>
                </c:pt>
                <c:pt idx="242">
                  <c:v>36434</c:v>
                </c:pt>
                <c:pt idx="243">
                  <c:v>36161</c:v>
                </c:pt>
              </c:numCache>
            </c:numRef>
          </c:xVal>
          <c:yVal>
            <c:numRef>
              <c:f>Data!$C$2768:$C$3011</c:f>
              <c:numCache>
                <c:formatCode>General</c:formatCode>
                <c:ptCount val="244"/>
                <c:pt idx="0">
                  <c:v>16.5</c:v>
                </c:pt>
                <c:pt idx="1">
                  <c:v>69.699999999999989</c:v>
                </c:pt>
                <c:pt idx="2">
                  <c:v>69.5</c:v>
                </c:pt>
                <c:pt idx="3">
                  <c:v>29.699999999999989</c:v>
                </c:pt>
                <c:pt idx="4">
                  <c:v>29.5</c:v>
                </c:pt>
                <c:pt idx="5">
                  <c:v>50.5</c:v>
                </c:pt>
                <c:pt idx="6">
                  <c:v>49.699999999999989</c:v>
                </c:pt>
                <c:pt idx="7">
                  <c:v>73.5</c:v>
                </c:pt>
                <c:pt idx="8">
                  <c:v>16.699999999999989</c:v>
                </c:pt>
                <c:pt idx="9">
                  <c:v>67.5</c:v>
                </c:pt>
                <c:pt idx="10">
                  <c:v>83.699999999999989</c:v>
                </c:pt>
                <c:pt idx="11">
                  <c:v>49.5</c:v>
                </c:pt>
                <c:pt idx="12">
                  <c:v>59.699999999999989</c:v>
                </c:pt>
                <c:pt idx="13">
                  <c:v>67.699999999999989</c:v>
                </c:pt>
                <c:pt idx="14">
                  <c:v>51.699999999999989</c:v>
                </c:pt>
                <c:pt idx="15">
                  <c:v>62.699999999999989</c:v>
                </c:pt>
                <c:pt idx="16">
                  <c:v>62.5</c:v>
                </c:pt>
                <c:pt idx="17">
                  <c:v>51</c:v>
                </c:pt>
                <c:pt idx="18">
                  <c:v>85.699999999999989</c:v>
                </c:pt>
                <c:pt idx="19">
                  <c:v>95.699999999999989</c:v>
                </c:pt>
                <c:pt idx="20">
                  <c:v>104.5</c:v>
                </c:pt>
                <c:pt idx="21">
                  <c:v>104.69999999999999</c:v>
                </c:pt>
                <c:pt idx="22">
                  <c:v>60.5</c:v>
                </c:pt>
                <c:pt idx="23">
                  <c:v>51.5</c:v>
                </c:pt>
                <c:pt idx="24">
                  <c:v>79.199999999999989</c:v>
                </c:pt>
                <c:pt idx="25">
                  <c:v>79</c:v>
                </c:pt>
                <c:pt idx="26">
                  <c:v>42.699999999999989</c:v>
                </c:pt>
                <c:pt idx="27">
                  <c:v>42.5</c:v>
                </c:pt>
                <c:pt idx="28">
                  <c:v>60.699999999999989</c:v>
                </c:pt>
                <c:pt idx="29">
                  <c:v>95.5</c:v>
                </c:pt>
                <c:pt idx="30">
                  <c:v>52</c:v>
                </c:pt>
                <c:pt idx="31">
                  <c:v>162.29999999999998</c:v>
                </c:pt>
                <c:pt idx="32">
                  <c:v>87.199999999999989</c:v>
                </c:pt>
                <c:pt idx="33">
                  <c:v>62</c:v>
                </c:pt>
                <c:pt idx="34">
                  <c:v>86</c:v>
                </c:pt>
                <c:pt idx="35">
                  <c:v>60</c:v>
                </c:pt>
                <c:pt idx="36">
                  <c:v>84</c:v>
                </c:pt>
                <c:pt idx="37">
                  <c:v>74</c:v>
                </c:pt>
                <c:pt idx="38">
                  <c:v>68</c:v>
                </c:pt>
                <c:pt idx="39">
                  <c:v>30</c:v>
                </c:pt>
                <c:pt idx="40">
                  <c:v>70</c:v>
                </c:pt>
                <c:pt idx="41">
                  <c:v>17</c:v>
                </c:pt>
                <c:pt idx="42">
                  <c:v>61</c:v>
                </c:pt>
                <c:pt idx="43">
                  <c:v>50</c:v>
                </c:pt>
                <c:pt idx="44">
                  <c:v>79.5</c:v>
                </c:pt>
                <c:pt idx="45">
                  <c:v>61.699999999999989</c:v>
                </c:pt>
                <c:pt idx="46">
                  <c:v>105</c:v>
                </c:pt>
                <c:pt idx="47">
                  <c:v>96</c:v>
                </c:pt>
                <c:pt idx="48">
                  <c:v>63</c:v>
                </c:pt>
                <c:pt idx="49">
                  <c:v>87.5</c:v>
                </c:pt>
                <c:pt idx="50">
                  <c:v>113.69999999999999</c:v>
                </c:pt>
                <c:pt idx="51">
                  <c:v>10.699999999999989</c:v>
                </c:pt>
                <c:pt idx="52">
                  <c:v>36.699999999999989</c:v>
                </c:pt>
                <c:pt idx="53">
                  <c:v>65.699999999999989</c:v>
                </c:pt>
                <c:pt idx="54">
                  <c:v>58.699999999999989</c:v>
                </c:pt>
                <c:pt idx="55">
                  <c:v>77.699999999999989</c:v>
                </c:pt>
                <c:pt idx="56">
                  <c:v>68.699999999999989</c:v>
                </c:pt>
                <c:pt idx="57">
                  <c:v>95.699999999999989</c:v>
                </c:pt>
                <c:pt idx="58">
                  <c:v>61.5</c:v>
                </c:pt>
                <c:pt idx="59">
                  <c:v>43</c:v>
                </c:pt>
                <c:pt idx="60">
                  <c:v>170.89999999999998</c:v>
                </c:pt>
                <c:pt idx="61">
                  <c:v>151.1</c:v>
                </c:pt>
                <c:pt idx="62">
                  <c:v>126.89999999999999</c:v>
                </c:pt>
                <c:pt idx="63">
                  <c:v>126.89999999999999</c:v>
                </c:pt>
                <c:pt idx="64">
                  <c:v>142.5</c:v>
                </c:pt>
                <c:pt idx="65">
                  <c:v>142.5</c:v>
                </c:pt>
                <c:pt idx="66">
                  <c:v>135.6</c:v>
                </c:pt>
                <c:pt idx="67">
                  <c:v>135.6</c:v>
                </c:pt>
                <c:pt idx="68">
                  <c:v>166.7</c:v>
                </c:pt>
                <c:pt idx="69">
                  <c:v>166.7</c:v>
                </c:pt>
                <c:pt idx="70">
                  <c:v>143</c:v>
                </c:pt>
                <c:pt idx="71">
                  <c:v>143</c:v>
                </c:pt>
                <c:pt idx="72">
                  <c:v>151.1</c:v>
                </c:pt>
                <c:pt idx="73">
                  <c:v>96</c:v>
                </c:pt>
                <c:pt idx="74">
                  <c:v>132</c:v>
                </c:pt>
                <c:pt idx="75">
                  <c:v>192</c:v>
                </c:pt>
                <c:pt idx="76">
                  <c:v>210</c:v>
                </c:pt>
                <c:pt idx="77">
                  <c:v>208.5</c:v>
                </c:pt>
                <c:pt idx="78">
                  <c:v>200.89999999999998</c:v>
                </c:pt>
                <c:pt idx="79">
                  <c:v>207.29999999999998</c:v>
                </c:pt>
                <c:pt idx="80">
                  <c:v>198.1</c:v>
                </c:pt>
                <c:pt idx="81">
                  <c:v>151.69999999999999</c:v>
                </c:pt>
                <c:pt idx="82">
                  <c:v>197</c:v>
                </c:pt>
                <c:pt idx="83">
                  <c:v>11</c:v>
                </c:pt>
                <c:pt idx="84">
                  <c:v>197.5</c:v>
                </c:pt>
                <c:pt idx="85">
                  <c:v>187.5</c:v>
                </c:pt>
                <c:pt idx="86">
                  <c:v>184.6</c:v>
                </c:pt>
                <c:pt idx="87">
                  <c:v>178.2</c:v>
                </c:pt>
                <c:pt idx="88">
                  <c:v>166.2</c:v>
                </c:pt>
                <c:pt idx="89">
                  <c:v>141.6</c:v>
                </c:pt>
                <c:pt idx="90">
                  <c:v>195.1</c:v>
                </c:pt>
                <c:pt idx="91">
                  <c:v>130.69999999999999</c:v>
                </c:pt>
                <c:pt idx="92">
                  <c:v>124.69999999999999</c:v>
                </c:pt>
                <c:pt idx="93">
                  <c:v>110.99999999999999</c:v>
                </c:pt>
                <c:pt idx="94">
                  <c:v>111.19999999999999</c:v>
                </c:pt>
                <c:pt idx="95">
                  <c:v>117.99999999999999</c:v>
                </c:pt>
                <c:pt idx="96">
                  <c:v>118.19999999999999</c:v>
                </c:pt>
                <c:pt idx="97">
                  <c:v>109.49999999999999</c:v>
                </c:pt>
                <c:pt idx="98">
                  <c:v>114.49999999999999</c:v>
                </c:pt>
                <c:pt idx="99">
                  <c:v>114.69999999999999</c:v>
                </c:pt>
                <c:pt idx="100">
                  <c:v>113.19999999999999</c:v>
                </c:pt>
                <c:pt idx="101">
                  <c:v>119.69999999999999</c:v>
                </c:pt>
                <c:pt idx="102">
                  <c:v>119.89999999999999</c:v>
                </c:pt>
                <c:pt idx="103">
                  <c:v>101.69999999999999</c:v>
                </c:pt>
                <c:pt idx="104">
                  <c:v>109.69999999999999</c:v>
                </c:pt>
                <c:pt idx="105">
                  <c:v>132</c:v>
                </c:pt>
                <c:pt idx="106">
                  <c:v>105.89999999999998</c:v>
                </c:pt>
                <c:pt idx="107">
                  <c:v>141.6</c:v>
                </c:pt>
                <c:pt idx="108">
                  <c:v>62.5</c:v>
                </c:pt>
                <c:pt idx="109">
                  <c:v>75.099999999999994</c:v>
                </c:pt>
                <c:pt idx="110">
                  <c:v>134.89999999999998</c:v>
                </c:pt>
                <c:pt idx="111">
                  <c:v>134.69999999999999</c:v>
                </c:pt>
                <c:pt idx="112">
                  <c:v>129.69999999999999</c:v>
                </c:pt>
                <c:pt idx="113">
                  <c:v>128.39999999999998</c:v>
                </c:pt>
                <c:pt idx="114">
                  <c:v>129.89999999999998</c:v>
                </c:pt>
                <c:pt idx="115">
                  <c:v>123.89999999999999</c:v>
                </c:pt>
                <c:pt idx="116">
                  <c:v>123.69999999999999</c:v>
                </c:pt>
                <c:pt idx="117">
                  <c:v>129.6</c:v>
                </c:pt>
                <c:pt idx="118">
                  <c:v>129.39999999999998</c:v>
                </c:pt>
                <c:pt idx="119">
                  <c:v>130.89999999999998</c:v>
                </c:pt>
                <c:pt idx="120">
                  <c:v>124.49999999999999</c:v>
                </c:pt>
                <c:pt idx="121">
                  <c:v>128.39999999999998</c:v>
                </c:pt>
                <c:pt idx="122">
                  <c:v>197.46</c:v>
                </c:pt>
                <c:pt idx="123">
                  <c:v>183.61</c:v>
                </c:pt>
                <c:pt idx="124">
                  <c:v>187.54</c:v>
                </c:pt>
                <c:pt idx="125">
                  <c:v>189.41</c:v>
                </c:pt>
                <c:pt idx="126">
                  <c:v>184.25</c:v>
                </c:pt>
                <c:pt idx="127">
                  <c:v>183.03</c:v>
                </c:pt>
                <c:pt idx="128">
                  <c:v>184.27</c:v>
                </c:pt>
                <c:pt idx="129">
                  <c:v>185.44</c:v>
                </c:pt>
                <c:pt idx="130">
                  <c:v>182.82</c:v>
                </c:pt>
                <c:pt idx="131">
                  <c:v>183.11</c:v>
                </c:pt>
                <c:pt idx="132">
                  <c:v>186.15</c:v>
                </c:pt>
                <c:pt idx="133">
                  <c:v>191.85</c:v>
                </c:pt>
                <c:pt idx="134">
                  <c:v>189.68</c:v>
                </c:pt>
                <c:pt idx="135">
                  <c:v>188.62</c:v>
                </c:pt>
                <c:pt idx="136">
                  <c:v>196.77</c:v>
                </c:pt>
                <c:pt idx="137">
                  <c:v>196.57999999999998</c:v>
                </c:pt>
                <c:pt idx="138">
                  <c:v>198.3</c:v>
                </c:pt>
                <c:pt idx="139">
                  <c:v>188.81</c:v>
                </c:pt>
                <c:pt idx="140">
                  <c:v>187.89</c:v>
                </c:pt>
                <c:pt idx="141">
                  <c:v>200.19</c:v>
                </c:pt>
                <c:pt idx="142">
                  <c:v>201.29</c:v>
                </c:pt>
                <c:pt idx="143">
                  <c:v>199.55</c:v>
                </c:pt>
                <c:pt idx="144">
                  <c:v>193.94</c:v>
                </c:pt>
                <c:pt idx="145">
                  <c:v>200.07999999999998</c:v>
                </c:pt>
                <c:pt idx="146">
                  <c:v>197.5</c:v>
                </c:pt>
                <c:pt idx="147">
                  <c:v>193.06</c:v>
                </c:pt>
                <c:pt idx="148">
                  <c:v>191.99</c:v>
                </c:pt>
                <c:pt idx="149">
                  <c:v>195.92000000000002</c:v>
                </c:pt>
                <c:pt idx="150">
                  <c:v>195.2</c:v>
                </c:pt>
                <c:pt idx="151">
                  <c:v>190.04</c:v>
                </c:pt>
                <c:pt idx="152">
                  <c:v>66</c:v>
                </c:pt>
                <c:pt idx="153">
                  <c:v>169.68</c:v>
                </c:pt>
                <c:pt idx="154">
                  <c:v>166.7</c:v>
                </c:pt>
                <c:pt idx="155">
                  <c:v>182.9</c:v>
                </c:pt>
                <c:pt idx="156">
                  <c:v>182.85</c:v>
                </c:pt>
                <c:pt idx="157">
                  <c:v>146.32</c:v>
                </c:pt>
                <c:pt idx="158">
                  <c:v>146.32</c:v>
                </c:pt>
                <c:pt idx="159">
                  <c:v>133.69999999999999</c:v>
                </c:pt>
                <c:pt idx="160">
                  <c:v>121.85</c:v>
                </c:pt>
                <c:pt idx="161">
                  <c:v>163.69</c:v>
                </c:pt>
                <c:pt idx="162">
                  <c:v>155.01999999999998</c:v>
                </c:pt>
                <c:pt idx="163">
                  <c:v>161.94999999999999</c:v>
                </c:pt>
                <c:pt idx="164">
                  <c:v>195.62</c:v>
                </c:pt>
                <c:pt idx="165">
                  <c:v>194.74</c:v>
                </c:pt>
                <c:pt idx="166">
                  <c:v>196.99</c:v>
                </c:pt>
                <c:pt idx="167">
                  <c:v>192.35</c:v>
                </c:pt>
                <c:pt idx="168">
                  <c:v>186.27</c:v>
                </c:pt>
                <c:pt idx="169">
                  <c:v>194.64</c:v>
                </c:pt>
                <c:pt idx="170">
                  <c:v>198.46</c:v>
                </c:pt>
                <c:pt idx="171">
                  <c:v>195.64</c:v>
                </c:pt>
                <c:pt idx="172">
                  <c:v>193.87</c:v>
                </c:pt>
                <c:pt idx="173">
                  <c:v>192.87</c:v>
                </c:pt>
                <c:pt idx="174">
                  <c:v>193.56</c:v>
                </c:pt>
                <c:pt idx="175">
                  <c:v>187.35</c:v>
                </c:pt>
                <c:pt idx="176">
                  <c:v>193.02</c:v>
                </c:pt>
                <c:pt idx="177">
                  <c:v>188.75</c:v>
                </c:pt>
                <c:pt idx="178">
                  <c:v>186.27</c:v>
                </c:pt>
                <c:pt idx="179">
                  <c:v>69</c:v>
                </c:pt>
                <c:pt idx="180">
                  <c:v>186.64</c:v>
                </c:pt>
                <c:pt idx="181">
                  <c:v>197.44</c:v>
                </c:pt>
                <c:pt idx="182">
                  <c:v>193.56</c:v>
                </c:pt>
                <c:pt idx="183">
                  <c:v>85</c:v>
                </c:pt>
                <c:pt idx="184">
                  <c:v>97</c:v>
                </c:pt>
                <c:pt idx="185">
                  <c:v>106</c:v>
                </c:pt>
                <c:pt idx="186">
                  <c:v>106</c:v>
                </c:pt>
                <c:pt idx="187">
                  <c:v>113</c:v>
                </c:pt>
                <c:pt idx="188">
                  <c:v>93</c:v>
                </c:pt>
                <c:pt idx="189">
                  <c:v>92</c:v>
                </c:pt>
                <c:pt idx="190">
                  <c:v>94</c:v>
                </c:pt>
                <c:pt idx="191">
                  <c:v>111</c:v>
                </c:pt>
                <c:pt idx="192">
                  <c:v>87</c:v>
                </c:pt>
                <c:pt idx="193">
                  <c:v>105</c:v>
                </c:pt>
                <c:pt idx="194">
                  <c:v>84</c:v>
                </c:pt>
                <c:pt idx="195">
                  <c:v>95</c:v>
                </c:pt>
                <c:pt idx="196">
                  <c:v>95</c:v>
                </c:pt>
                <c:pt idx="197">
                  <c:v>94</c:v>
                </c:pt>
                <c:pt idx="198">
                  <c:v>78</c:v>
                </c:pt>
                <c:pt idx="199">
                  <c:v>70</c:v>
                </c:pt>
                <c:pt idx="200">
                  <c:v>84.5</c:v>
                </c:pt>
                <c:pt idx="201">
                  <c:v>98</c:v>
                </c:pt>
                <c:pt idx="202">
                  <c:v>96</c:v>
                </c:pt>
                <c:pt idx="203">
                  <c:v>78</c:v>
                </c:pt>
                <c:pt idx="204">
                  <c:v>92</c:v>
                </c:pt>
                <c:pt idx="205">
                  <c:v>114</c:v>
                </c:pt>
                <c:pt idx="206">
                  <c:v>93</c:v>
                </c:pt>
                <c:pt idx="207">
                  <c:v>37</c:v>
                </c:pt>
                <c:pt idx="208">
                  <c:v>59</c:v>
                </c:pt>
                <c:pt idx="209">
                  <c:v>78</c:v>
                </c:pt>
                <c:pt idx="210">
                  <c:v>188.12</c:v>
                </c:pt>
                <c:pt idx="211">
                  <c:v>187.68</c:v>
                </c:pt>
                <c:pt idx="212">
                  <c:v>94</c:v>
                </c:pt>
                <c:pt idx="213">
                  <c:v>179.8</c:v>
                </c:pt>
                <c:pt idx="214">
                  <c:v>192.56</c:v>
                </c:pt>
                <c:pt idx="215">
                  <c:v>187.3</c:v>
                </c:pt>
                <c:pt idx="216">
                  <c:v>110</c:v>
                </c:pt>
                <c:pt idx="217">
                  <c:v>121</c:v>
                </c:pt>
                <c:pt idx="218">
                  <c:v>187.04</c:v>
                </c:pt>
                <c:pt idx="219">
                  <c:v>182.34</c:v>
                </c:pt>
                <c:pt idx="220">
                  <c:v>186.27</c:v>
                </c:pt>
                <c:pt idx="221">
                  <c:v>177.8</c:v>
                </c:pt>
                <c:pt idx="222">
                  <c:v>182.4</c:v>
                </c:pt>
                <c:pt idx="223">
                  <c:v>180.7</c:v>
                </c:pt>
                <c:pt idx="224">
                  <c:v>173.8</c:v>
                </c:pt>
                <c:pt idx="225">
                  <c:v>159.9</c:v>
                </c:pt>
                <c:pt idx="226">
                  <c:v>166.9</c:v>
                </c:pt>
                <c:pt idx="227">
                  <c:v>167.5</c:v>
                </c:pt>
                <c:pt idx="228">
                  <c:v>113.1</c:v>
                </c:pt>
                <c:pt idx="229">
                  <c:v>103.5</c:v>
                </c:pt>
                <c:pt idx="230">
                  <c:v>118.1</c:v>
                </c:pt>
                <c:pt idx="231">
                  <c:v>109</c:v>
                </c:pt>
                <c:pt idx="232">
                  <c:v>187.85</c:v>
                </c:pt>
                <c:pt idx="233">
                  <c:v>162.4</c:v>
                </c:pt>
                <c:pt idx="234">
                  <c:v>121</c:v>
                </c:pt>
                <c:pt idx="235">
                  <c:v>150</c:v>
                </c:pt>
                <c:pt idx="236">
                  <c:v>130</c:v>
                </c:pt>
                <c:pt idx="237">
                  <c:v>128.88999999999999</c:v>
                </c:pt>
                <c:pt idx="238">
                  <c:v>145.4</c:v>
                </c:pt>
                <c:pt idx="239">
                  <c:v>163.9</c:v>
                </c:pt>
                <c:pt idx="240">
                  <c:v>158.9</c:v>
                </c:pt>
                <c:pt idx="241">
                  <c:v>147.4</c:v>
                </c:pt>
                <c:pt idx="242">
                  <c:v>148.30000000000001</c:v>
                </c:pt>
                <c:pt idx="243">
                  <c:v>143.5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38-45D6-A10F-5CE0819F5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019712"/>
        <c:axId val="895122256"/>
      </c:scatterChart>
      <c:valAx>
        <c:axId val="243019712"/>
        <c:scaling>
          <c:orientation val="minMax"/>
          <c:max val="43841"/>
          <c:min val="8777"/>
        </c:scaling>
        <c:delete val="0"/>
        <c:axPos val="b"/>
        <c:majorGridlines/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[$-409]yyyy;@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95122256"/>
        <c:crosses val="autoZero"/>
        <c:crossBetween val="midCat"/>
        <c:majorUnit val="5478.75"/>
      </c:valAx>
      <c:valAx>
        <c:axId val="895122256"/>
        <c:scaling>
          <c:orientation val="minMax"/>
          <c:max val="350"/>
        </c:scaling>
        <c:delete val="0"/>
        <c:axPos val="l"/>
        <c:majorGridlines/>
        <c:minorGridlines>
          <c:spPr>
            <a:ln w="3175">
              <a:solidFill>
                <a:srgbClr val="000000"/>
              </a:solidFill>
              <a:prstDash val="lgDashDotDot"/>
            </a:ln>
          </c:spPr>
        </c:minorGridlines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GW Elev (ft msl)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43019712"/>
        <c:crosses val="autoZero"/>
        <c:crossBetween val="midCat"/>
        <c:majorUnit val="50"/>
        <c:minorUnit val="50"/>
      </c:valAx>
      <c:spPr>
        <a:solidFill>
          <a:srgbClr val="EAEAEA"/>
        </a:solidFill>
        <a:ln w="12700">
          <a:solidFill>
            <a:srgbClr val="808080"/>
          </a:solidFill>
          <a:prstDash val="solid"/>
        </a:ln>
        <a:effectLst>
          <a:outerShdw blurRad="63500" sx="102000" sy="102000" algn="ctr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  <c:extLst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52293938486796"/>
          <c:y val="0.14436416578462405"/>
          <c:w val="0.76637342583586587"/>
          <c:h val="0.77869486145628031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Data!$A$6167:$C$6167</c:f>
              <c:strCache>
                <c:ptCount val="1"/>
                <c:pt idx="0">
                  <c:v>11-5-21E2 4/1/2009 155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6"/>
          </c:marker>
          <c:xVal>
            <c:numRef>
              <c:f>Data!$B$2768:$B$3011</c:f>
              <c:numCache>
                <c:formatCode>m/d/yyyy</c:formatCode>
                <c:ptCount val="244"/>
                <c:pt idx="0">
                  <c:v>29495</c:v>
                </c:pt>
                <c:pt idx="1">
                  <c:v>29646</c:v>
                </c:pt>
                <c:pt idx="2">
                  <c:v>29646</c:v>
                </c:pt>
                <c:pt idx="3">
                  <c:v>29860</c:v>
                </c:pt>
                <c:pt idx="4">
                  <c:v>29860</c:v>
                </c:pt>
                <c:pt idx="5">
                  <c:v>30590</c:v>
                </c:pt>
                <c:pt idx="6">
                  <c:v>30225</c:v>
                </c:pt>
                <c:pt idx="7">
                  <c:v>30376</c:v>
                </c:pt>
                <c:pt idx="8">
                  <c:v>29495</c:v>
                </c:pt>
                <c:pt idx="9">
                  <c:v>30011</c:v>
                </c:pt>
                <c:pt idx="10">
                  <c:v>30742</c:v>
                </c:pt>
                <c:pt idx="11">
                  <c:v>30225</c:v>
                </c:pt>
                <c:pt idx="12">
                  <c:v>30956</c:v>
                </c:pt>
                <c:pt idx="13">
                  <c:v>30011</c:v>
                </c:pt>
                <c:pt idx="14">
                  <c:v>28764</c:v>
                </c:pt>
                <c:pt idx="15">
                  <c:v>28277</c:v>
                </c:pt>
                <c:pt idx="16">
                  <c:v>28277</c:v>
                </c:pt>
                <c:pt idx="17">
                  <c:v>30590</c:v>
                </c:pt>
                <c:pt idx="18">
                  <c:v>31107</c:v>
                </c:pt>
                <c:pt idx="19">
                  <c:v>28399</c:v>
                </c:pt>
                <c:pt idx="20">
                  <c:v>28550</c:v>
                </c:pt>
                <c:pt idx="21">
                  <c:v>28550</c:v>
                </c:pt>
                <c:pt idx="22">
                  <c:v>29281</c:v>
                </c:pt>
                <c:pt idx="23">
                  <c:v>28764</c:v>
                </c:pt>
                <c:pt idx="24">
                  <c:v>28915</c:v>
                </c:pt>
                <c:pt idx="25">
                  <c:v>28915</c:v>
                </c:pt>
                <c:pt idx="26">
                  <c:v>29129</c:v>
                </c:pt>
                <c:pt idx="27">
                  <c:v>29129</c:v>
                </c:pt>
                <c:pt idx="28">
                  <c:v>29281</c:v>
                </c:pt>
                <c:pt idx="29">
                  <c:v>28399</c:v>
                </c:pt>
                <c:pt idx="30">
                  <c:v>28764</c:v>
                </c:pt>
                <c:pt idx="31">
                  <c:v>17624</c:v>
                </c:pt>
                <c:pt idx="32">
                  <c:v>28034</c:v>
                </c:pt>
                <c:pt idx="33">
                  <c:v>31321</c:v>
                </c:pt>
                <c:pt idx="34">
                  <c:v>31107</c:v>
                </c:pt>
                <c:pt idx="35">
                  <c:v>30956</c:v>
                </c:pt>
                <c:pt idx="36">
                  <c:v>30742</c:v>
                </c:pt>
                <c:pt idx="37">
                  <c:v>30376</c:v>
                </c:pt>
                <c:pt idx="38">
                  <c:v>30011</c:v>
                </c:pt>
                <c:pt idx="39">
                  <c:v>29860</c:v>
                </c:pt>
                <c:pt idx="40">
                  <c:v>29646</c:v>
                </c:pt>
                <c:pt idx="41">
                  <c:v>29495</c:v>
                </c:pt>
                <c:pt idx="42">
                  <c:v>29281</c:v>
                </c:pt>
                <c:pt idx="43">
                  <c:v>30225</c:v>
                </c:pt>
                <c:pt idx="44">
                  <c:v>28915</c:v>
                </c:pt>
                <c:pt idx="45">
                  <c:v>31321</c:v>
                </c:pt>
                <c:pt idx="46">
                  <c:v>28550</c:v>
                </c:pt>
                <c:pt idx="47">
                  <c:v>28399</c:v>
                </c:pt>
                <c:pt idx="48">
                  <c:v>28277</c:v>
                </c:pt>
                <c:pt idx="49">
                  <c:v>28034</c:v>
                </c:pt>
                <c:pt idx="50">
                  <c:v>32940</c:v>
                </c:pt>
                <c:pt idx="51">
                  <c:v>32575</c:v>
                </c:pt>
                <c:pt idx="52">
                  <c:v>32417</c:v>
                </c:pt>
                <c:pt idx="53">
                  <c:v>32203</c:v>
                </c:pt>
                <c:pt idx="54">
                  <c:v>32051</c:v>
                </c:pt>
                <c:pt idx="55">
                  <c:v>31837</c:v>
                </c:pt>
                <c:pt idx="56">
                  <c:v>31686</c:v>
                </c:pt>
                <c:pt idx="57">
                  <c:v>31472</c:v>
                </c:pt>
                <c:pt idx="58">
                  <c:v>31321</c:v>
                </c:pt>
                <c:pt idx="59">
                  <c:v>29129</c:v>
                </c:pt>
                <c:pt idx="60">
                  <c:v>17258</c:v>
                </c:pt>
                <c:pt idx="61">
                  <c:v>17868</c:v>
                </c:pt>
                <c:pt idx="62">
                  <c:v>18804</c:v>
                </c:pt>
                <c:pt idx="63">
                  <c:v>18804</c:v>
                </c:pt>
                <c:pt idx="64">
                  <c:v>18713</c:v>
                </c:pt>
                <c:pt idx="65">
                  <c:v>18713</c:v>
                </c:pt>
                <c:pt idx="66">
                  <c:v>18576</c:v>
                </c:pt>
                <c:pt idx="67">
                  <c:v>18576</c:v>
                </c:pt>
                <c:pt idx="68">
                  <c:v>18325</c:v>
                </c:pt>
                <c:pt idx="69">
                  <c:v>18325</c:v>
                </c:pt>
                <c:pt idx="70">
                  <c:v>18203</c:v>
                </c:pt>
                <c:pt idx="71">
                  <c:v>18203</c:v>
                </c:pt>
                <c:pt idx="72">
                  <c:v>17868</c:v>
                </c:pt>
                <c:pt idx="73">
                  <c:v>31472</c:v>
                </c:pt>
                <c:pt idx="74">
                  <c:v>18934</c:v>
                </c:pt>
                <c:pt idx="75">
                  <c:v>10044</c:v>
                </c:pt>
                <c:pt idx="76">
                  <c:v>8767</c:v>
                </c:pt>
                <c:pt idx="77">
                  <c:v>8798</c:v>
                </c:pt>
                <c:pt idx="78">
                  <c:v>8949</c:v>
                </c:pt>
                <c:pt idx="79">
                  <c:v>9223</c:v>
                </c:pt>
                <c:pt idx="80">
                  <c:v>9618</c:v>
                </c:pt>
                <c:pt idx="81">
                  <c:v>17654</c:v>
                </c:pt>
                <c:pt idx="82">
                  <c:v>9953</c:v>
                </c:pt>
                <c:pt idx="83">
                  <c:v>32568</c:v>
                </c:pt>
                <c:pt idx="84">
                  <c:v>10288</c:v>
                </c:pt>
                <c:pt idx="85">
                  <c:v>10472</c:v>
                </c:pt>
                <c:pt idx="86">
                  <c:v>10775</c:v>
                </c:pt>
                <c:pt idx="87">
                  <c:v>16862</c:v>
                </c:pt>
                <c:pt idx="88">
                  <c:v>17137</c:v>
                </c:pt>
                <c:pt idx="89">
                  <c:v>19086</c:v>
                </c:pt>
                <c:pt idx="90">
                  <c:v>9832</c:v>
                </c:pt>
                <c:pt idx="91">
                  <c:v>25993</c:v>
                </c:pt>
                <c:pt idx="92">
                  <c:v>27820</c:v>
                </c:pt>
                <c:pt idx="93">
                  <c:v>27668</c:v>
                </c:pt>
                <c:pt idx="94">
                  <c:v>27668</c:v>
                </c:pt>
                <c:pt idx="95">
                  <c:v>27454</c:v>
                </c:pt>
                <c:pt idx="96">
                  <c:v>27454</c:v>
                </c:pt>
                <c:pt idx="97">
                  <c:v>27334</c:v>
                </c:pt>
                <c:pt idx="98">
                  <c:v>27089</c:v>
                </c:pt>
                <c:pt idx="99">
                  <c:v>27089</c:v>
                </c:pt>
                <c:pt idx="100">
                  <c:v>26969</c:v>
                </c:pt>
                <c:pt idx="101">
                  <c:v>26724</c:v>
                </c:pt>
                <c:pt idx="102">
                  <c:v>26724</c:v>
                </c:pt>
                <c:pt idx="103">
                  <c:v>26573</c:v>
                </c:pt>
                <c:pt idx="104">
                  <c:v>26554</c:v>
                </c:pt>
                <c:pt idx="105">
                  <c:v>18934</c:v>
                </c:pt>
                <c:pt idx="106">
                  <c:v>24938</c:v>
                </c:pt>
                <c:pt idx="107">
                  <c:v>19086</c:v>
                </c:pt>
                <c:pt idx="108">
                  <c:v>21276</c:v>
                </c:pt>
                <c:pt idx="109">
                  <c:v>21641</c:v>
                </c:pt>
                <c:pt idx="110">
                  <c:v>24532</c:v>
                </c:pt>
                <c:pt idx="111">
                  <c:v>24533</c:v>
                </c:pt>
                <c:pt idx="112">
                  <c:v>26359</c:v>
                </c:pt>
                <c:pt idx="113">
                  <c:v>24875</c:v>
                </c:pt>
                <c:pt idx="114">
                  <c:v>26359</c:v>
                </c:pt>
                <c:pt idx="115">
                  <c:v>25263</c:v>
                </c:pt>
                <c:pt idx="116">
                  <c:v>25263</c:v>
                </c:pt>
                <c:pt idx="117">
                  <c:v>25628</c:v>
                </c:pt>
                <c:pt idx="118">
                  <c:v>25628</c:v>
                </c:pt>
                <c:pt idx="119">
                  <c:v>25993</c:v>
                </c:pt>
                <c:pt idx="120">
                  <c:v>27820</c:v>
                </c:pt>
                <c:pt idx="121">
                  <c:v>24875</c:v>
                </c:pt>
                <c:pt idx="122">
                  <c:v>39539</c:v>
                </c:pt>
                <c:pt idx="123">
                  <c:v>40817</c:v>
                </c:pt>
                <c:pt idx="124">
                  <c:v>40725</c:v>
                </c:pt>
                <c:pt idx="125">
                  <c:v>40634</c:v>
                </c:pt>
                <c:pt idx="126">
                  <c:v>40544</c:v>
                </c:pt>
                <c:pt idx="127">
                  <c:v>40452</c:v>
                </c:pt>
                <c:pt idx="128">
                  <c:v>40360</c:v>
                </c:pt>
                <c:pt idx="129">
                  <c:v>40269</c:v>
                </c:pt>
                <c:pt idx="130">
                  <c:v>40179</c:v>
                </c:pt>
                <c:pt idx="131">
                  <c:v>40087</c:v>
                </c:pt>
                <c:pt idx="132">
                  <c:v>39995</c:v>
                </c:pt>
                <c:pt idx="133">
                  <c:v>39904</c:v>
                </c:pt>
                <c:pt idx="134">
                  <c:v>39814</c:v>
                </c:pt>
                <c:pt idx="135">
                  <c:v>38261</c:v>
                </c:pt>
                <c:pt idx="136">
                  <c:v>39630</c:v>
                </c:pt>
                <c:pt idx="137">
                  <c:v>41122</c:v>
                </c:pt>
                <c:pt idx="138">
                  <c:v>39448</c:v>
                </c:pt>
                <c:pt idx="139">
                  <c:v>39356</c:v>
                </c:pt>
                <c:pt idx="140">
                  <c:v>39264</c:v>
                </c:pt>
                <c:pt idx="141">
                  <c:v>39173</c:v>
                </c:pt>
                <c:pt idx="142">
                  <c:v>39083</c:v>
                </c:pt>
                <c:pt idx="143">
                  <c:v>38991</c:v>
                </c:pt>
                <c:pt idx="144">
                  <c:v>38899</c:v>
                </c:pt>
                <c:pt idx="145">
                  <c:v>38808</c:v>
                </c:pt>
                <c:pt idx="146">
                  <c:v>38718</c:v>
                </c:pt>
                <c:pt idx="147">
                  <c:v>38626</c:v>
                </c:pt>
                <c:pt idx="148">
                  <c:v>38534</c:v>
                </c:pt>
                <c:pt idx="149">
                  <c:v>38412</c:v>
                </c:pt>
                <c:pt idx="150">
                  <c:v>38353</c:v>
                </c:pt>
                <c:pt idx="151">
                  <c:v>39722</c:v>
                </c:pt>
                <c:pt idx="152">
                  <c:v>32203</c:v>
                </c:pt>
                <c:pt idx="153">
                  <c:v>43390.635416666664</c:v>
                </c:pt>
                <c:pt idx="154">
                  <c:v>43290.572916666664</c:v>
                </c:pt>
                <c:pt idx="155">
                  <c:v>43192.614583333328</c:v>
                </c:pt>
                <c:pt idx="156">
                  <c:v>43104.444444444445</c:v>
                </c:pt>
                <c:pt idx="157">
                  <c:v>43012.216666666667</c:v>
                </c:pt>
                <c:pt idx="158">
                  <c:v>43012.216666666667</c:v>
                </c:pt>
                <c:pt idx="159">
                  <c:v>42927.299305555556</c:v>
                </c:pt>
                <c:pt idx="160">
                  <c:v>42877.368055555555</c:v>
                </c:pt>
                <c:pt idx="161">
                  <c:v>42741.527777777774</c:v>
                </c:pt>
                <c:pt idx="162">
                  <c:v>42648.552083333328</c:v>
                </c:pt>
                <c:pt idx="163">
                  <c:v>42551.381944444445</c:v>
                </c:pt>
                <c:pt idx="164">
                  <c:v>42488.390972222223</c:v>
                </c:pt>
                <c:pt idx="165">
                  <c:v>42374.570138888885</c:v>
                </c:pt>
                <c:pt idx="166">
                  <c:v>40927</c:v>
                </c:pt>
                <c:pt idx="167">
                  <c:v>41648.43472222222</c:v>
                </c:pt>
                <c:pt idx="168">
                  <c:v>41928.34375</c:v>
                </c:pt>
                <c:pt idx="169">
                  <c:v>41191</c:v>
                </c:pt>
                <c:pt idx="170">
                  <c:v>41278.609027777777</c:v>
                </c:pt>
                <c:pt idx="171">
                  <c:v>41407.356944444444</c:v>
                </c:pt>
                <c:pt idx="172">
                  <c:v>41465.588888888888</c:v>
                </c:pt>
                <c:pt idx="173">
                  <c:v>42291.628472222219</c:v>
                </c:pt>
                <c:pt idx="174">
                  <c:v>41557.496527777774</c:v>
                </c:pt>
                <c:pt idx="175">
                  <c:v>42207.423611111109</c:v>
                </c:pt>
                <c:pt idx="176">
                  <c:v>41738.611805555556</c:v>
                </c:pt>
                <c:pt idx="177">
                  <c:v>41830.088888888888</c:v>
                </c:pt>
                <c:pt idx="178">
                  <c:v>41928.34375</c:v>
                </c:pt>
                <c:pt idx="179">
                  <c:v>31686</c:v>
                </c:pt>
                <c:pt idx="180">
                  <c:v>42019.581944444442</c:v>
                </c:pt>
                <c:pt idx="181">
                  <c:v>41009</c:v>
                </c:pt>
                <c:pt idx="182">
                  <c:v>41557.496527777774</c:v>
                </c:pt>
                <c:pt idx="183">
                  <c:v>33970</c:v>
                </c:pt>
                <c:pt idx="184">
                  <c:v>35247</c:v>
                </c:pt>
                <c:pt idx="185">
                  <c:v>35125</c:v>
                </c:pt>
                <c:pt idx="186">
                  <c:v>35065</c:v>
                </c:pt>
                <c:pt idx="187">
                  <c:v>34973</c:v>
                </c:pt>
                <c:pt idx="188">
                  <c:v>34881</c:v>
                </c:pt>
                <c:pt idx="189">
                  <c:v>34759</c:v>
                </c:pt>
                <c:pt idx="190">
                  <c:v>34700</c:v>
                </c:pt>
                <c:pt idx="191">
                  <c:v>34608</c:v>
                </c:pt>
                <c:pt idx="192">
                  <c:v>34516</c:v>
                </c:pt>
                <c:pt idx="193">
                  <c:v>34394</c:v>
                </c:pt>
                <c:pt idx="194">
                  <c:v>34335</c:v>
                </c:pt>
                <c:pt idx="195">
                  <c:v>34243</c:v>
                </c:pt>
                <c:pt idx="196">
                  <c:v>35339</c:v>
                </c:pt>
                <c:pt idx="197">
                  <c:v>34029</c:v>
                </c:pt>
                <c:pt idx="198">
                  <c:v>33512</c:v>
                </c:pt>
                <c:pt idx="199">
                  <c:v>33878</c:v>
                </c:pt>
                <c:pt idx="200">
                  <c:v>33786</c:v>
                </c:pt>
                <c:pt idx="201">
                  <c:v>33664</c:v>
                </c:pt>
                <c:pt idx="202">
                  <c:v>33604</c:v>
                </c:pt>
                <c:pt idx="203">
                  <c:v>33420</c:v>
                </c:pt>
                <c:pt idx="204">
                  <c:v>33147</c:v>
                </c:pt>
                <c:pt idx="205">
                  <c:v>32933</c:v>
                </c:pt>
                <c:pt idx="206">
                  <c:v>32782</c:v>
                </c:pt>
                <c:pt idx="207">
                  <c:v>32417</c:v>
                </c:pt>
                <c:pt idx="208">
                  <c:v>32051</c:v>
                </c:pt>
                <c:pt idx="209">
                  <c:v>31837</c:v>
                </c:pt>
                <c:pt idx="210">
                  <c:v>38169</c:v>
                </c:pt>
                <c:pt idx="211">
                  <c:v>42108.599305555552</c:v>
                </c:pt>
                <c:pt idx="212">
                  <c:v>34151</c:v>
                </c:pt>
                <c:pt idx="213">
                  <c:v>37530</c:v>
                </c:pt>
                <c:pt idx="214">
                  <c:v>38047</c:v>
                </c:pt>
                <c:pt idx="215">
                  <c:v>37987</c:v>
                </c:pt>
                <c:pt idx="216">
                  <c:v>33298</c:v>
                </c:pt>
                <c:pt idx="217">
                  <c:v>35431</c:v>
                </c:pt>
                <c:pt idx="218">
                  <c:v>37895</c:v>
                </c:pt>
                <c:pt idx="219">
                  <c:v>37803</c:v>
                </c:pt>
                <c:pt idx="220">
                  <c:v>37622</c:v>
                </c:pt>
                <c:pt idx="221">
                  <c:v>37438</c:v>
                </c:pt>
                <c:pt idx="222">
                  <c:v>37316</c:v>
                </c:pt>
                <c:pt idx="223">
                  <c:v>37257</c:v>
                </c:pt>
                <c:pt idx="224">
                  <c:v>37165</c:v>
                </c:pt>
                <c:pt idx="225">
                  <c:v>37073</c:v>
                </c:pt>
                <c:pt idx="226">
                  <c:v>36951</c:v>
                </c:pt>
                <c:pt idx="227">
                  <c:v>36892</c:v>
                </c:pt>
                <c:pt idx="228">
                  <c:v>36069</c:v>
                </c:pt>
                <c:pt idx="229">
                  <c:v>35704</c:v>
                </c:pt>
                <c:pt idx="230">
                  <c:v>35796</c:v>
                </c:pt>
                <c:pt idx="231">
                  <c:v>35612</c:v>
                </c:pt>
                <c:pt idx="232">
                  <c:v>37681</c:v>
                </c:pt>
                <c:pt idx="233">
                  <c:v>36800</c:v>
                </c:pt>
                <c:pt idx="234">
                  <c:v>35490</c:v>
                </c:pt>
                <c:pt idx="235">
                  <c:v>35855</c:v>
                </c:pt>
                <c:pt idx="236">
                  <c:v>35977</c:v>
                </c:pt>
                <c:pt idx="237">
                  <c:v>36342</c:v>
                </c:pt>
                <c:pt idx="238">
                  <c:v>36708</c:v>
                </c:pt>
                <c:pt idx="239">
                  <c:v>36586</c:v>
                </c:pt>
                <c:pt idx="240">
                  <c:v>36526</c:v>
                </c:pt>
                <c:pt idx="241">
                  <c:v>36220</c:v>
                </c:pt>
                <c:pt idx="242">
                  <c:v>36434</c:v>
                </c:pt>
                <c:pt idx="243">
                  <c:v>36161</c:v>
                </c:pt>
              </c:numCache>
            </c:numRef>
          </c:xVal>
          <c:yVal>
            <c:numRef>
              <c:f>Data!$C$2768:$C$3011</c:f>
              <c:numCache>
                <c:formatCode>General</c:formatCode>
                <c:ptCount val="244"/>
                <c:pt idx="0">
                  <c:v>16.5</c:v>
                </c:pt>
                <c:pt idx="1">
                  <c:v>69.699999999999989</c:v>
                </c:pt>
                <c:pt idx="2">
                  <c:v>69.5</c:v>
                </c:pt>
                <c:pt idx="3">
                  <c:v>29.699999999999989</c:v>
                </c:pt>
                <c:pt idx="4">
                  <c:v>29.5</c:v>
                </c:pt>
                <c:pt idx="5">
                  <c:v>50.5</c:v>
                </c:pt>
                <c:pt idx="6">
                  <c:v>49.699999999999989</c:v>
                </c:pt>
                <c:pt idx="7">
                  <c:v>73.5</c:v>
                </c:pt>
                <c:pt idx="8">
                  <c:v>16.699999999999989</c:v>
                </c:pt>
                <c:pt idx="9">
                  <c:v>67.5</c:v>
                </c:pt>
                <c:pt idx="10">
                  <c:v>83.699999999999989</c:v>
                </c:pt>
                <c:pt idx="11">
                  <c:v>49.5</c:v>
                </c:pt>
                <c:pt idx="12">
                  <c:v>59.699999999999989</c:v>
                </c:pt>
                <c:pt idx="13">
                  <c:v>67.699999999999989</c:v>
                </c:pt>
                <c:pt idx="14">
                  <c:v>51.699999999999989</c:v>
                </c:pt>
                <c:pt idx="15">
                  <c:v>62.699999999999989</c:v>
                </c:pt>
                <c:pt idx="16">
                  <c:v>62.5</c:v>
                </c:pt>
                <c:pt idx="17">
                  <c:v>51</c:v>
                </c:pt>
                <c:pt idx="18">
                  <c:v>85.699999999999989</c:v>
                </c:pt>
                <c:pt idx="19">
                  <c:v>95.699999999999989</c:v>
                </c:pt>
                <c:pt idx="20">
                  <c:v>104.5</c:v>
                </c:pt>
                <c:pt idx="21">
                  <c:v>104.69999999999999</c:v>
                </c:pt>
                <c:pt idx="22">
                  <c:v>60.5</c:v>
                </c:pt>
                <c:pt idx="23">
                  <c:v>51.5</c:v>
                </c:pt>
                <c:pt idx="24">
                  <c:v>79.199999999999989</c:v>
                </c:pt>
                <c:pt idx="25">
                  <c:v>79</c:v>
                </c:pt>
                <c:pt idx="26">
                  <c:v>42.699999999999989</c:v>
                </c:pt>
                <c:pt idx="27">
                  <c:v>42.5</c:v>
                </c:pt>
                <c:pt idx="28">
                  <c:v>60.699999999999989</c:v>
                </c:pt>
                <c:pt idx="29">
                  <c:v>95.5</c:v>
                </c:pt>
                <c:pt idx="30">
                  <c:v>52</c:v>
                </c:pt>
                <c:pt idx="31">
                  <c:v>162.29999999999998</c:v>
                </c:pt>
                <c:pt idx="32">
                  <c:v>87.199999999999989</c:v>
                </c:pt>
                <c:pt idx="33">
                  <c:v>62</c:v>
                </c:pt>
                <c:pt idx="34">
                  <c:v>86</c:v>
                </c:pt>
                <c:pt idx="35">
                  <c:v>60</c:v>
                </c:pt>
                <c:pt idx="36">
                  <c:v>84</c:v>
                </c:pt>
                <c:pt idx="37">
                  <c:v>74</c:v>
                </c:pt>
                <c:pt idx="38">
                  <c:v>68</c:v>
                </c:pt>
                <c:pt idx="39">
                  <c:v>30</c:v>
                </c:pt>
                <c:pt idx="40">
                  <c:v>70</c:v>
                </c:pt>
                <c:pt idx="41">
                  <c:v>17</c:v>
                </c:pt>
                <c:pt idx="42">
                  <c:v>61</c:v>
                </c:pt>
                <c:pt idx="43">
                  <c:v>50</c:v>
                </c:pt>
                <c:pt idx="44">
                  <c:v>79.5</c:v>
                </c:pt>
                <c:pt idx="45">
                  <c:v>61.699999999999989</c:v>
                </c:pt>
                <c:pt idx="46">
                  <c:v>105</c:v>
                </c:pt>
                <c:pt idx="47">
                  <c:v>96</c:v>
                </c:pt>
                <c:pt idx="48">
                  <c:v>63</c:v>
                </c:pt>
                <c:pt idx="49">
                  <c:v>87.5</c:v>
                </c:pt>
                <c:pt idx="50">
                  <c:v>113.69999999999999</c:v>
                </c:pt>
                <c:pt idx="51">
                  <c:v>10.699999999999989</c:v>
                </c:pt>
                <c:pt idx="52">
                  <c:v>36.699999999999989</c:v>
                </c:pt>
                <c:pt idx="53">
                  <c:v>65.699999999999989</c:v>
                </c:pt>
                <c:pt idx="54">
                  <c:v>58.699999999999989</c:v>
                </c:pt>
                <c:pt idx="55">
                  <c:v>77.699999999999989</c:v>
                </c:pt>
                <c:pt idx="56">
                  <c:v>68.699999999999989</c:v>
                </c:pt>
                <c:pt idx="57">
                  <c:v>95.699999999999989</c:v>
                </c:pt>
                <c:pt idx="58">
                  <c:v>61.5</c:v>
                </c:pt>
                <c:pt idx="59">
                  <c:v>43</c:v>
                </c:pt>
                <c:pt idx="60">
                  <c:v>170.89999999999998</c:v>
                </c:pt>
                <c:pt idx="61">
                  <c:v>151.1</c:v>
                </c:pt>
                <c:pt idx="62">
                  <c:v>126.89999999999999</c:v>
                </c:pt>
                <c:pt idx="63">
                  <c:v>126.89999999999999</c:v>
                </c:pt>
                <c:pt idx="64">
                  <c:v>142.5</c:v>
                </c:pt>
                <c:pt idx="65">
                  <c:v>142.5</c:v>
                </c:pt>
                <c:pt idx="66">
                  <c:v>135.6</c:v>
                </c:pt>
                <c:pt idx="67">
                  <c:v>135.6</c:v>
                </c:pt>
                <c:pt idx="68">
                  <c:v>166.7</c:v>
                </c:pt>
                <c:pt idx="69">
                  <c:v>166.7</c:v>
                </c:pt>
                <c:pt idx="70">
                  <c:v>143</c:v>
                </c:pt>
                <c:pt idx="71">
                  <c:v>143</c:v>
                </c:pt>
                <c:pt idx="72">
                  <c:v>151.1</c:v>
                </c:pt>
                <c:pt idx="73">
                  <c:v>96</c:v>
                </c:pt>
                <c:pt idx="74">
                  <c:v>132</c:v>
                </c:pt>
                <c:pt idx="75">
                  <c:v>192</c:v>
                </c:pt>
                <c:pt idx="76">
                  <c:v>210</c:v>
                </c:pt>
                <c:pt idx="77">
                  <c:v>208.5</c:v>
                </c:pt>
                <c:pt idx="78">
                  <c:v>200.89999999999998</c:v>
                </c:pt>
                <c:pt idx="79">
                  <c:v>207.29999999999998</c:v>
                </c:pt>
                <c:pt idx="80">
                  <c:v>198.1</c:v>
                </c:pt>
                <c:pt idx="81">
                  <c:v>151.69999999999999</c:v>
                </c:pt>
                <c:pt idx="82">
                  <c:v>197</c:v>
                </c:pt>
                <c:pt idx="83">
                  <c:v>11</c:v>
                </c:pt>
                <c:pt idx="84">
                  <c:v>197.5</c:v>
                </c:pt>
                <c:pt idx="85">
                  <c:v>187.5</c:v>
                </c:pt>
                <c:pt idx="86">
                  <c:v>184.6</c:v>
                </c:pt>
                <c:pt idx="87">
                  <c:v>178.2</c:v>
                </c:pt>
                <c:pt idx="88">
                  <c:v>166.2</c:v>
                </c:pt>
                <c:pt idx="89">
                  <c:v>141.6</c:v>
                </c:pt>
                <c:pt idx="90">
                  <c:v>195.1</c:v>
                </c:pt>
                <c:pt idx="91">
                  <c:v>130.69999999999999</c:v>
                </c:pt>
                <c:pt idx="92">
                  <c:v>124.69999999999999</c:v>
                </c:pt>
                <c:pt idx="93">
                  <c:v>110.99999999999999</c:v>
                </c:pt>
                <c:pt idx="94">
                  <c:v>111.19999999999999</c:v>
                </c:pt>
                <c:pt idx="95">
                  <c:v>117.99999999999999</c:v>
                </c:pt>
                <c:pt idx="96">
                  <c:v>118.19999999999999</c:v>
                </c:pt>
                <c:pt idx="97">
                  <c:v>109.49999999999999</c:v>
                </c:pt>
                <c:pt idx="98">
                  <c:v>114.49999999999999</c:v>
                </c:pt>
                <c:pt idx="99">
                  <c:v>114.69999999999999</c:v>
                </c:pt>
                <c:pt idx="100">
                  <c:v>113.19999999999999</c:v>
                </c:pt>
                <c:pt idx="101">
                  <c:v>119.69999999999999</c:v>
                </c:pt>
                <c:pt idx="102">
                  <c:v>119.89999999999999</c:v>
                </c:pt>
                <c:pt idx="103">
                  <c:v>101.69999999999999</c:v>
                </c:pt>
                <c:pt idx="104">
                  <c:v>109.69999999999999</c:v>
                </c:pt>
                <c:pt idx="105">
                  <c:v>132</c:v>
                </c:pt>
                <c:pt idx="106">
                  <c:v>105.89999999999998</c:v>
                </c:pt>
                <c:pt idx="107">
                  <c:v>141.6</c:v>
                </c:pt>
                <c:pt idx="108">
                  <c:v>62.5</c:v>
                </c:pt>
                <c:pt idx="109">
                  <c:v>75.099999999999994</c:v>
                </c:pt>
                <c:pt idx="110">
                  <c:v>134.89999999999998</c:v>
                </c:pt>
                <c:pt idx="111">
                  <c:v>134.69999999999999</c:v>
                </c:pt>
                <c:pt idx="112">
                  <c:v>129.69999999999999</c:v>
                </c:pt>
                <c:pt idx="113">
                  <c:v>128.39999999999998</c:v>
                </c:pt>
                <c:pt idx="114">
                  <c:v>129.89999999999998</c:v>
                </c:pt>
                <c:pt idx="115">
                  <c:v>123.89999999999999</c:v>
                </c:pt>
                <c:pt idx="116">
                  <c:v>123.69999999999999</c:v>
                </c:pt>
                <c:pt idx="117">
                  <c:v>129.6</c:v>
                </c:pt>
                <c:pt idx="118">
                  <c:v>129.39999999999998</c:v>
                </c:pt>
                <c:pt idx="119">
                  <c:v>130.89999999999998</c:v>
                </c:pt>
                <c:pt idx="120">
                  <c:v>124.49999999999999</c:v>
                </c:pt>
                <c:pt idx="121">
                  <c:v>128.39999999999998</c:v>
                </c:pt>
                <c:pt idx="122">
                  <c:v>197.46</c:v>
                </c:pt>
                <c:pt idx="123">
                  <c:v>183.61</c:v>
                </c:pt>
                <c:pt idx="124">
                  <c:v>187.54</c:v>
                </c:pt>
                <c:pt idx="125">
                  <c:v>189.41</c:v>
                </c:pt>
                <c:pt idx="126">
                  <c:v>184.25</c:v>
                </c:pt>
                <c:pt idx="127">
                  <c:v>183.03</c:v>
                </c:pt>
                <c:pt idx="128">
                  <c:v>184.27</c:v>
                </c:pt>
                <c:pt idx="129">
                  <c:v>185.44</c:v>
                </c:pt>
                <c:pt idx="130">
                  <c:v>182.82</c:v>
                </c:pt>
                <c:pt idx="131">
                  <c:v>183.11</c:v>
                </c:pt>
                <c:pt idx="132">
                  <c:v>186.15</c:v>
                </c:pt>
                <c:pt idx="133">
                  <c:v>191.85</c:v>
                </c:pt>
                <c:pt idx="134">
                  <c:v>189.68</c:v>
                </c:pt>
                <c:pt idx="135">
                  <c:v>188.62</c:v>
                </c:pt>
                <c:pt idx="136">
                  <c:v>196.77</c:v>
                </c:pt>
                <c:pt idx="137">
                  <c:v>196.57999999999998</c:v>
                </c:pt>
                <c:pt idx="138">
                  <c:v>198.3</c:v>
                </c:pt>
                <c:pt idx="139">
                  <c:v>188.81</c:v>
                </c:pt>
                <c:pt idx="140">
                  <c:v>187.89</c:v>
                </c:pt>
                <c:pt idx="141">
                  <c:v>200.19</c:v>
                </c:pt>
                <c:pt idx="142">
                  <c:v>201.29</c:v>
                </c:pt>
                <c:pt idx="143">
                  <c:v>199.55</c:v>
                </c:pt>
                <c:pt idx="144">
                  <c:v>193.94</c:v>
                </c:pt>
                <c:pt idx="145">
                  <c:v>200.07999999999998</c:v>
                </c:pt>
                <c:pt idx="146">
                  <c:v>197.5</c:v>
                </c:pt>
                <c:pt idx="147">
                  <c:v>193.06</c:v>
                </c:pt>
                <c:pt idx="148">
                  <c:v>191.99</c:v>
                </c:pt>
                <c:pt idx="149">
                  <c:v>195.92000000000002</c:v>
                </c:pt>
                <c:pt idx="150">
                  <c:v>195.2</c:v>
                </c:pt>
                <c:pt idx="151">
                  <c:v>190.04</c:v>
                </c:pt>
                <c:pt idx="152">
                  <c:v>66</c:v>
                </c:pt>
                <c:pt idx="153">
                  <c:v>169.68</c:v>
                </c:pt>
                <c:pt idx="154">
                  <c:v>166.7</c:v>
                </c:pt>
                <c:pt idx="155">
                  <c:v>182.9</c:v>
                </c:pt>
                <c:pt idx="156">
                  <c:v>182.85</c:v>
                </c:pt>
                <c:pt idx="157">
                  <c:v>146.32</c:v>
                </c:pt>
                <c:pt idx="158">
                  <c:v>146.32</c:v>
                </c:pt>
                <c:pt idx="159">
                  <c:v>133.69999999999999</c:v>
                </c:pt>
                <c:pt idx="160">
                  <c:v>121.85</c:v>
                </c:pt>
                <c:pt idx="161">
                  <c:v>163.69</c:v>
                </c:pt>
                <c:pt idx="162">
                  <c:v>155.01999999999998</c:v>
                </c:pt>
                <c:pt idx="163">
                  <c:v>161.94999999999999</c:v>
                </c:pt>
                <c:pt idx="164">
                  <c:v>195.62</c:v>
                </c:pt>
                <c:pt idx="165">
                  <c:v>194.74</c:v>
                </c:pt>
                <c:pt idx="166">
                  <c:v>196.99</c:v>
                </c:pt>
                <c:pt idx="167">
                  <c:v>192.35</c:v>
                </c:pt>
                <c:pt idx="168">
                  <c:v>186.27</c:v>
                </c:pt>
                <c:pt idx="169">
                  <c:v>194.64</c:v>
                </c:pt>
                <c:pt idx="170">
                  <c:v>198.46</c:v>
                </c:pt>
                <c:pt idx="171">
                  <c:v>195.64</c:v>
                </c:pt>
                <c:pt idx="172">
                  <c:v>193.87</c:v>
                </c:pt>
                <c:pt idx="173">
                  <c:v>192.87</c:v>
                </c:pt>
                <c:pt idx="174">
                  <c:v>193.56</c:v>
                </c:pt>
                <c:pt idx="175">
                  <c:v>187.35</c:v>
                </c:pt>
                <c:pt idx="176">
                  <c:v>193.02</c:v>
                </c:pt>
                <c:pt idx="177">
                  <c:v>188.75</c:v>
                </c:pt>
                <c:pt idx="178">
                  <c:v>186.27</c:v>
                </c:pt>
                <c:pt idx="179">
                  <c:v>69</c:v>
                </c:pt>
                <c:pt idx="180">
                  <c:v>186.64</c:v>
                </c:pt>
                <c:pt idx="181">
                  <c:v>197.44</c:v>
                </c:pt>
                <c:pt idx="182">
                  <c:v>193.56</c:v>
                </c:pt>
                <c:pt idx="183">
                  <c:v>85</c:v>
                </c:pt>
                <c:pt idx="184">
                  <c:v>97</c:v>
                </c:pt>
                <c:pt idx="185">
                  <c:v>106</c:v>
                </c:pt>
                <c:pt idx="186">
                  <c:v>106</c:v>
                </c:pt>
                <c:pt idx="187">
                  <c:v>113</c:v>
                </c:pt>
                <c:pt idx="188">
                  <c:v>93</c:v>
                </c:pt>
                <c:pt idx="189">
                  <c:v>92</c:v>
                </c:pt>
                <c:pt idx="190">
                  <c:v>94</c:v>
                </c:pt>
                <c:pt idx="191">
                  <c:v>111</c:v>
                </c:pt>
                <c:pt idx="192">
                  <c:v>87</c:v>
                </c:pt>
                <c:pt idx="193">
                  <c:v>105</c:v>
                </c:pt>
                <c:pt idx="194">
                  <c:v>84</c:v>
                </c:pt>
                <c:pt idx="195">
                  <c:v>95</c:v>
                </c:pt>
                <c:pt idx="196">
                  <c:v>95</c:v>
                </c:pt>
                <c:pt idx="197">
                  <c:v>94</c:v>
                </c:pt>
                <c:pt idx="198">
                  <c:v>78</c:v>
                </c:pt>
                <c:pt idx="199">
                  <c:v>70</c:v>
                </c:pt>
                <c:pt idx="200">
                  <c:v>84.5</c:v>
                </c:pt>
                <c:pt idx="201">
                  <c:v>98</c:v>
                </c:pt>
                <c:pt idx="202">
                  <c:v>96</c:v>
                </c:pt>
                <c:pt idx="203">
                  <c:v>78</c:v>
                </c:pt>
                <c:pt idx="204">
                  <c:v>92</c:v>
                </c:pt>
                <c:pt idx="205">
                  <c:v>114</c:v>
                </c:pt>
                <c:pt idx="206">
                  <c:v>93</c:v>
                </c:pt>
                <c:pt idx="207">
                  <c:v>37</c:v>
                </c:pt>
                <c:pt idx="208">
                  <c:v>59</c:v>
                </c:pt>
                <c:pt idx="209">
                  <c:v>78</c:v>
                </c:pt>
                <c:pt idx="210">
                  <c:v>188.12</c:v>
                </c:pt>
                <c:pt idx="211">
                  <c:v>187.68</c:v>
                </c:pt>
                <c:pt idx="212">
                  <c:v>94</c:v>
                </c:pt>
                <c:pt idx="213">
                  <c:v>179.8</c:v>
                </c:pt>
                <c:pt idx="214">
                  <c:v>192.56</c:v>
                </c:pt>
                <c:pt idx="215">
                  <c:v>187.3</c:v>
                </c:pt>
                <c:pt idx="216">
                  <c:v>110</c:v>
                </c:pt>
                <c:pt idx="217">
                  <c:v>121</c:v>
                </c:pt>
                <c:pt idx="218">
                  <c:v>187.04</c:v>
                </c:pt>
                <c:pt idx="219">
                  <c:v>182.34</c:v>
                </c:pt>
                <c:pt idx="220">
                  <c:v>186.27</c:v>
                </c:pt>
                <c:pt idx="221">
                  <c:v>177.8</c:v>
                </c:pt>
                <c:pt idx="222">
                  <c:v>182.4</c:v>
                </c:pt>
                <c:pt idx="223">
                  <c:v>180.7</c:v>
                </c:pt>
                <c:pt idx="224">
                  <c:v>173.8</c:v>
                </c:pt>
                <c:pt idx="225">
                  <c:v>159.9</c:v>
                </c:pt>
                <c:pt idx="226">
                  <c:v>166.9</c:v>
                </c:pt>
                <c:pt idx="227">
                  <c:v>167.5</c:v>
                </c:pt>
                <c:pt idx="228">
                  <c:v>113.1</c:v>
                </c:pt>
                <c:pt idx="229">
                  <c:v>103.5</c:v>
                </c:pt>
                <c:pt idx="230">
                  <c:v>118.1</c:v>
                </c:pt>
                <c:pt idx="231">
                  <c:v>109</c:v>
                </c:pt>
                <c:pt idx="232">
                  <c:v>187.85</c:v>
                </c:pt>
                <c:pt idx="233">
                  <c:v>162.4</c:v>
                </c:pt>
                <c:pt idx="234">
                  <c:v>121</c:v>
                </c:pt>
                <c:pt idx="235">
                  <c:v>150</c:v>
                </c:pt>
                <c:pt idx="236">
                  <c:v>130</c:v>
                </c:pt>
                <c:pt idx="237">
                  <c:v>128.88999999999999</c:v>
                </c:pt>
                <c:pt idx="238">
                  <c:v>145.4</c:v>
                </c:pt>
                <c:pt idx="239">
                  <c:v>163.9</c:v>
                </c:pt>
                <c:pt idx="240">
                  <c:v>158.9</c:v>
                </c:pt>
                <c:pt idx="241">
                  <c:v>147.4</c:v>
                </c:pt>
                <c:pt idx="242">
                  <c:v>148.30000000000001</c:v>
                </c:pt>
                <c:pt idx="243">
                  <c:v>143.5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38-45D6-A10F-5CE0819F5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019712"/>
        <c:axId val="895122256"/>
      </c:scatterChart>
      <c:valAx>
        <c:axId val="243019712"/>
        <c:scaling>
          <c:orientation val="minMax"/>
          <c:max val="43841"/>
          <c:min val="8777"/>
        </c:scaling>
        <c:delete val="0"/>
        <c:axPos val="b"/>
        <c:majorGridlines/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[$-409]yyyy;@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95122256"/>
        <c:crosses val="autoZero"/>
        <c:crossBetween val="midCat"/>
        <c:majorUnit val="5478.75"/>
      </c:valAx>
      <c:valAx>
        <c:axId val="895122256"/>
        <c:scaling>
          <c:orientation val="minMax"/>
          <c:max val="350"/>
        </c:scaling>
        <c:delete val="0"/>
        <c:axPos val="l"/>
        <c:majorGridlines/>
        <c:minorGridlines>
          <c:spPr>
            <a:ln w="3175">
              <a:solidFill>
                <a:srgbClr val="000000"/>
              </a:solidFill>
              <a:prstDash val="lgDashDotDot"/>
            </a:ln>
          </c:spPr>
        </c:minorGridlines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GW Elev (ft msl)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43019712"/>
        <c:crosses val="autoZero"/>
        <c:crossBetween val="midCat"/>
        <c:majorUnit val="50"/>
        <c:minorUnit val="50"/>
      </c:valAx>
      <c:spPr>
        <a:solidFill>
          <a:srgbClr val="EAEAEA"/>
        </a:solidFill>
        <a:ln w="12700">
          <a:solidFill>
            <a:srgbClr val="808080"/>
          </a:solidFill>
          <a:prstDash val="solid"/>
        </a:ln>
        <a:effectLst>
          <a:outerShdw blurRad="63500" sx="102000" sy="102000" algn="ctr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  <c:extLst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4428220288682E-2"/>
          <c:y val="7.514616669088886E-2"/>
          <c:w val="0.72231379716580935"/>
          <c:h val="0.90256729155662319"/>
        </c:manualLayout>
      </c:layout>
      <c:scatterChart>
        <c:scatterStyle val="lineMarker"/>
        <c:varyColors val="0"/>
        <c:ser>
          <c:idx val="0"/>
          <c:order val="0"/>
          <c:tx>
            <c:strRef>
              <c:f>'Water Levels 24N1'!$E$1</c:f>
              <c:strCache>
                <c:ptCount val="1"/>
                <c:pt idx="0">
                  <c:v>GW_Elev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'Water Levels 24N1'!$B$2:$B$137</c:f>
              <c:numCache>
                <c:formatCode>m/d/yyyy</c:formatCode>
                <c:ptCount val="136"/>
                <c:pt idx="0">
                  <c:v>28034</c:v>
                </c:pt>
                <c:pt idx="1">
                  <c:v>28277</c:v>
                </c:pt>
                <c:pt idx="2">
                  <c:v>28399</c:v>
                </c:pt>
                <c:pt idx="3">
                  <c:v>28550</c:v>
                </c:pt>
                <c:pt idx="4">
                  <c:v>28764</c:v>
                </c:pt>
                <c:pt idx="5">
                  <c:v>28915</c:v>
                </c:pt>
                <c:pt idx="6">
                  <c:v>29129</c:v>
                </c:pt>
                <c:pt idx="7">
                  <c:v>29281</c:v>
                </c:pt>
                <c:pt idx="8">
                  <c:v>29495</c:v>
                </c:pt>
                <c:pt idx="9">
                  <c:v>29646</c:v>
                </c:pt>
                <c:pt idx="10">
                  <c:v>30011</c:v>
                </c:pt>
                <c:pt idx="11">
                  <c:v>30225</c:v>
                </c:pt>
                <c:pt idx="12">
                  <c:v>30376</c:v>
                </c:pt>
                <c:pt idx="13">
                  <c:v>30590</c:v>
                </c:pt>
                <c:pt idx="14">
                  <c:v>30742</c:v>
                </c:pt>
                <c:pt idx="15">
                  <c:v>30956</c:v>
                </c:pt>
                <c:pt idx="16">
                  <c:v>31107</c:v>
                </c:pt>
                <c:pt idx="17">
                  <c:v>31321</c:v>
                </c:pt>
                <c:pt idx="18">
                  <c:v>31472</c:v>
                </c:pt>
                <c:pt idx="19">
                  <c:v>31686</c:v>
                </c:pt>
                <c:pt idx="20">
                  <c:v>31837</c:v>
                </c:pt>
                <c:pt idx="21">
                  <c:v>32051</c:v>
                </c:pt>
                <c:pt idx="22">
                  <c:v>32417</c:v>
                </c:pt>
                <c:pt idx="23">
                  <c:v>32568</c:v>
                </c:pt>
                <c:pt idx="24">
                  <c:v>32782</c:v>
                </c:pt>
                <c:pt idx="25">
                  <c:v>32933</c:v>
                </c:pt>
                <c:pt idx="26">
                  <c:v>33147</c:v>
                </c:pt>
                <c:pt idx="27">
                  <c:v>33298</c:v>
                </c:pt>
                <c:pt idx="28">
                  <c:v>33420</c:v>
                </c:pt>
                <c:pt idx="29">
                  <c:v>33512</c:v>
                </c:pt>
                <c:pt idx="30">
                  <c:v>33604</c:v>
                </c:pt>
                <c:pt idx="31">
                  <c:v>33664</c:v>
                </c:pt>
                <c:pt idx="32">
                  <c:v>33786</c:v>
                </c:pt>
                <c:pt idx="33">
                  <c:v>33878</c:v>
                </c:pt>
                <c:pt idx="34">
                  <c:v>33970</c:v>
                </c:pt>
                <c:pt idx="35">
                  <c:v>34029</c:v>
                </c:pt>
                <c:pt idx="36">
                  <c:v>34151</c:v>
                </c:pt>
                <c:pt idx="37">
                  <c:v>34243</c:v>
                </c:pt>
                <c:pt idx="38">
                  <c:v>34335</c:v>
                </c:pt>
                <c:pt idx="39">
                  <c:v>34394</c:v>
                </c:pt>
                <c:pt idx="40">
                  <c:v>34516</c:v>
                </c:pt>
                <c:pt idx="41">
                  <c:v>34608</c:v>
                </c:pt>
                <c:pt idx="42">
                  <c:v>34700</c:v>
                </c:pt>
                <c:pt idx="43">
                  <c:v>34759</c:v>
                </c:pt>
                <c:pt idx="44">
                  <c:v>34881</c:v>
                </c:pt>
                <c:pt idx="45">
                  <c:v>34973</c:v>
                </c:pt>
                <c:pt idx="46">
                  <c:v>35065</c:v>
                </c:pt>
                <c:pt idx="47">
                  <c:v>35125</c:v>
                </c:pt>
                <c:pt idx="48">
                  <c:v>35247</c:v>
                </c:pt>
                <c:pt idx="49">
                  <c:v>35339</c:v>
                </c:pt>
                <c:pt idx="50">
                  <c:v>35431</c:v>
                </c:pt>
                <c:pt idx="51">
                  <c:v>35490</c:v>
                </c:pt>
                <c:pt idx="52">
                  <c:v>35612</c:v>
                </c:pt>
                <c:pt idx="53">
                  <c:v>35704</c:v>
                </c:pt>
                <c:pt idx="54">
                  <c:v>35796</c:v>
                </c:pt>
                <c:pt idx="55">
                  <c:v>35855</c:v>
                </c:pt>
                <c:pt idx="56">
                  <c:v>35977</c:v>
                </c:pt>
                <c:pt idx="57">
                  <c:v>36069</c:v>
                </c:pt>
                <c:pt idx="58">
                  <c:v>36161</c:v>
                </c:pt>
                <c:pt idx="59">
                  <c:v>36220</c:v>
                </c:pt>
                <c:pt idx="60">
                  <c:v>36342</c:v>
                </c:pt>
                <c:pt idx="61">
                  <c:v>36434</c:v>
                </c:pt>
                <c:pt idx="62">
                  <c:v>36526</c:v>
                </c:pt>
                <c:pt idx="63">
                  <c:v>36586</c:v>
                </c:pt>
                <c:pt idx="64">
                  <c:v>36708</c:v>
                </c:pt>
                <c:pt idx="65">
                  <c:v>36800</c:v>
                </c:pt>
                <c:pt idx="66">
                  <c:v>36892</c:v>
                </c:pt>
                <c:pt idx="67">
                  <c:v>36951</c:v>
                </c:pt>
                <c:pt idx="68">
                  <c:v>37073</c:v>
                </c:pt>
                <c:pt idx="69">
                  <c:v>37165</c:v>
                </c:pt>
                <c:pt idx="70">
                  <c:v>37257</c:v>
                </c:pt>
                <c:pt idx="71">
                  <c:v>37316</c:v>
                </c:pt>
                <c:pt idx="72">
                  <c:v>37438</c:v>
                </c:pt>
                <c:pt idx="73">
                  <c:v>37530</c:v>
                </c:pt>
                <c:pt idx="74">
                  <c:v>37622</c:v>
                </c:pt>
                <c:pt idx="75">
                  <c:v>37681</c:v>
                </c:pt>
                <c:pt idx="76">
                  <c:v>37803</c:v>
                </c:pt>
                <c:pt idx="77">
                  <c:v>37895</c:v>
                </c:pt>
                <c:pt idx="78">
                  <c:v>37987</c:v>
                </c:pt>
                <c:pt idx="79">
                  <c:v>38047</c:v>
                </c:pt>
                <c:pt idx="80">
                  <c:v>38169</c:v>
                </c:pt>
                <c:pt idx="81">
                  <c:v>38261</c:v>
                </c:pt>
                <c:pt idx="82">
                  <c:v>38353</c:v>
                </c:pt>
                <c:pt idx="83">
                  <c:v>38412</c:v>
                </c:pt>
                <c:pt idx="84">
                  <c:v>38534</c:v>
                </c:pt>
                <c:pt idx="85">
                  <c:v>38626</c:v>
                </c:pt>
                <c:pt idx="86">
                  <c:v>38718</c:v>
                </c:pt>
                <c:pt idx="87">
                  <c:v>38808</c:v>
                </c:pt>
                <c:pt idx="88">
                  <c:v>38899</c:v>
                </c:pt>
                <c:pt idx="89">
                  <c:v>38991</c:v>
                </c:pt>
                <c:pt idx="90">
                  <c:v>39083</c:v>
                </c:pt>
                <c:pt idx="91">
                  <c:v>39173</c:v>
                </c:pt>
                <c:pt idx="92">
                  <c:v>39264</c:v>
                </c:pt>
                <c:pt idx="93">
                  <c:v>39356</c:v>
                </c:pt>
                <c:pt idx="94">
                  <c:v>39448</c:v>
                </c:pt>
                <c:pt idx="95">
                  <c:v>39539</c:v>
                </c:pt>
                <c:pt idx="96">
                  <c:v>39630</c:v>
                </c:pt>
                <c:pt idx="97">
                  <c:v>39722</c:v>
                </c:pt>
                <c:pt idx="98">
                  <c:v>39814</c:v>
                </c:pt>
                <c:pt idx="99">
                  <c:v>39904</c:v>
                </c:pt>
                <c:pt idx="100">
                  <c:v>39995</c:v>
                </c:pt>
                <c:pt idx="101">
                  <c:v>40087</c:v>
                </c:pt>
                <c:pt idx="102">
                  <c:v>40179</c:v>
                </c:pt>
                <c:pt idx="103">
                  <c:v>40269</c:v>
                </c:pt>
                <c:pt idx="104">
                  <c:v>40360</c:v>
                </c:pt>
                <c:pt idx="105">
                  <c:v>40452</c:v>
                </c:pt>
                <c:pt idx="106">
                  <c:v>40544</c:v>
                </c:pt>
                <c:pt idx="107">
                  <c:v>40634</c:v>
                </c:pt>
                <c:pt idx="108">
                  <c:v>40725</c:v>
                </c:pt>
                <c:pt idx="109">
                  <c:v>40817</c:v>
                </c:pt>
                <c:pt idx="110">
                  <c:v>40927</c:v>
                </c:pt>
                <c:pt idx="111">
                  <c:v>41009</c:v>
                </c:pt>
                <c:pt idx="112">
                  <c:v>41122</c:v>
                </c:pt>
                <c:pt idx="113">
                  <c:v>41191</c:v>
                </c:pt>
                <c:pt idx="114">
                  <c:v>41278.568055555552</c:v>
                </c:pt>
                <c:pt idx="115">
                  <c:v>41388.538888888885</c:v>
                </c:pt>
                <c:pt idx="116">
                  <c:v>41465.568749999999</c:v>
                </c:pt>
                <c:pt idx="117">
                  <c:v>41557.47152777778</c:v>
                </c:pt>
                <c:pt idx="118">
                  <c:v>41557.47152777778</c:v>
                </c:pt>
                <c:pt idx="119">
                  <c:v>41648.410416666666</c:v>
                </c:pt>
                <c:pt idx="120">
                  <c:v>41738.561805555553</c:v>
                </c:pt>
                <c:pt idx="121">
                  <c:v>41830.549999999996</c:v>
                </c:pt>
                <c:pt idx="122">
                  <c:v>41928.376388888886</c:v>
                </c:pt>
                <c:pt idx="123">
                  <c:v>41928.376388888886</c:v>
                </c:pt>
                <c:pt idx="124">
                  <c:v>42019.533333333333</c:v>
                </c:pt>
                <c:pt idx="125">
                  <c:v>42108.485416666663</c:v>
                </c:pt>
                <c:pt idx="126">
                  <c:v>42207.353472222218</c:v>
                </c:pt>
                <c:pt idx="127">
                  <c:v>42291.615972222222</c:v>
                </c:pt>
                <c:pt idx="128">
                  <c:v>42374.630555555552</c:v>
                </c:pt>
                <c:pt idx="129">
                  <c:v>42488.566666666666</c:v>
                </c:pt>
                <c:pt idx="130">
                  <c:v>42550.607638888891</c:v>
                </c:pt>
                <c:pt idx="131">
                  <c:v>42648.475694444445</c:v>
                </c:pt>
                <c:pt idx="132">
                  <c:v>42755.569444444445</c:v>
                </c:pt>
                <c:pt idx="133">
                  <c:v>42873.576388888891</c:v>
                </c:pt>
                <c:pt idx="134">
                  <c:v>42927.789583333331</c:v>
                </c:pt>
                <c:pt idx="135">
                  <c:v>43014.234722222223</c:v>
                </c:pt>
              </c:numCache>
            </c:numRef>
          </c:xVal>
          <c:yVal>
            <c:numRef>
              <c:f>'Water Levels 24N1'!$E$2:$E$137</c:f>
              <c:numCache>
                <c:formatCode>General</c:formatCode>
                <c:ptCount val="136"/>
                <c:pt idx="0">
                  <c:v>53</c:v>
                </c:pt>
                <c:pt idx="1">
                  <c:v>32</c:v>
                </c:pt>
                <c:pt idx="2">
                  <c:v>51.5</c:v>
                </c:pt>
                <c:pt idx="3">
                  <c:v>51</c:v>
                </c:pt>
                <c:pt idx="4">
                  <c:v>25</c:v>
                </c:pt>
                <c:pt idx="5">
                  <c:v>25.5</c:v>
                </c:pt>
                <c:pt idx="6">
                  <c:v>12</c:v>
                </c:pt>
                <c:pt idx="7">
                  <c:v>34</c:v>
                </c:pt>
                <c:pt idx="8">
                  <c:v>32</c:v>
                </c:pt>
                <c:pt idx="9">
                  <c:v>16</c:v>
                </c:pt>
                <c:pt idx="10">
                  <c:v>22</c:v>
                </c:pt>
                <c:pt idx="11">
                  <c:v>15</c:v>
                </c:pt>
                <c:pt idx="12">
                  <c:v>-10</c:v>
                </c:pt>
                <c:pt idx="13">
                  <c:v>20</c:v>
                </c:pt>
                <c:pt idx="14">
                  <c:v>31</c:v>
                </c:pt>
                <c:pt idx="15">
                  <c:v>24</c:v>
                </c:pt>
                <c:pt idx="16">
                  <c:v>24</c:v>
                </c:pt>
                <c:pt idx="17">
                  <c:v>26</c:v>
                </c:pt>
                <c:pt idx="18">
                  <c:v>64</c:v>
                </c:pt>
                <c:pt idx="19">
                  <c:v>41</c:v>
                </c:pt>
                <c:pt idx="20">
                  <c:v>62</c:v>
                </c:pt>
                <c:pt idx="21">
                  <c:v>36</c:v>
                </c:pt>
                <c:pt idx="22">
                  <c:v>71</c:v>
                </c:pt>
                <c:pt idx="23">
                  <c:v>79</c:v>
                </c:pt>
                <c:pt idx="24">
                  <c:v>71</c:v>
                </c:pt>
                <c:pt idx="25">
                  <c:v>88</c:v>
                </c:pt>
                <c:pt idx="26">
                  <c:v>80</c:v>
                </c:pt>
                <c:pt idx="27">
                  <c:v>102</c:v>
                </c:pt>
                <c:pt idx="28">
                  <c:v>86</c:v>
                </c:pt>
                <c:pt idx="29">
                  <c:v>85</c:v>
                </c:pt>
                <c:pt idx="30">
                  <c:v>82</c:v>
                </c:pt>
                <c:pt idx="31">
                  <c:v>88</c:v>
                </c:pt>
                <c:pt idx="32">
                  <c:v>84</c:v>
                </c:pt>
                <c:pt idx="33">
                  <c:v>78</c:v>
                </c:pt>
                <c:pt idx="34">
                  <c:v>71</c:v>
                </c:pt>
                <c:pt idx="35">
                  <c:v>89</c:v>
                </c:pt>
                <c:pt idx="36">
                  <c:v>91</c:v>
                </c:pt>
                <c:pt idx="37">
                  <c:v>27</c:v>
                </c:pt>
                <c:pt idx="38">
                  <c:v>83</c:v>
                </c:pt>
                <c:pt idx="39">
                  <c:v>100</c:v>
                </c:pt>
                <c:pt idx="40">
                  <c:v>102</c:v>
                </c:pt>
                <c:pt idx="41">
                  <c:v>93</c:v>
                </c:pt>
                <c:pt idx="42">
                  <c:v>98</c:v>
                </c:pt>
                <c:pt idx="43">
                  <c:v>100</c:v>
                </c:pt>
                <c:pt idx="44">
                  <c:v>116</c:v>
                </c:pt>
                <c:pt idx="45">
                  <c:v>105</c:v>
                </c:pt>
                <c:pt idx="46">
                  <c:v>109</c:v>
                </c:pt>
                <c:pt idx="47">
                  <c:v>112</c:v>
                </c:pt>
                <c:pt idx="48">
                  <c:v>115</c:v>
                </c:pt>
                <c:pt idx="49">
                  <c:v>113</c:v>
                </c:pt>
                <c:pt idx="50">
                  <c:v>128.9</c:v>
                </c:pt>
                <c:pt idx="51">
                  <c:v>121.80000000000001</c:v>
                </c:pt>
                <c:pt idx="52">
                  <c:v>122</c:v>
                </c:pt>
                <c:pt idx="53">
                  <c:v>118.30000000000001</c:v>
                </c:pt>
                <c:pt idx="54">
                  <c:v>122.4</c:v>
                </c:pt>
                <c:pt idx="55">
                  <c:v>126.5</c:v>
                </c:pt>
                <c:pt idx="56">
                  <c:v>131.30000000000001</c:v>
                </c:pt>
                <c:pt idx="57">
                  <c:v>126.9</c:v>
                </c:pt>
                <c:pt idx="58">
                  <c:v>136.1</c:v>
                </c:pt>
                <c:pt idx="59">
                  <c:v>140.1</c:v>
                </c:pt>
                <c:pt idx="60">
                  <c:v>141.69999999999999</c:v>
                </c:pt>
                <c:pt idx="61">
                  <c:v>140.9</c:v>
                </c:pt>
                <c:pt idx="62">
                  <c:v>146</c:v>
                </c:pt>
                <c:pt idx="63">
                  <c:v>151.1</c:v>
                </c:pt>
                <c:pt idx="64">
                  <c:v>150.4</c:v>
                </c:pt>
                <c:pt idx="65">
                  <c:v>152.5</c:v>
                </c:pt>
                <c:pt idx="66">
                  <c:v>160</c:v>
                </c:pt>
                <c:pt idx="67">
                  <c:v>164.3</c:v>
                </c:pt>
                <c:pt idx="68">
                  <c:v>163.19999999999999</c:v>
                </c:pt>
                <c:pt idx="69">
                  <c:v>166.8</c:v>
                </c:pt>
                <c:pt idx="70">
                  <c:v>172.4</c:v>
                </c:pt>
                <c:pt idx="71">
                  <c:v>174.7</c:v>
                </c:pt>
                <c:pt idx="72">
                  <c:v>174.5</c:v>
                </c:pt>
                <c:pt idx="73">
                  <c:v>175.7</c:v>
                </c:pt>
                <c:pt idx="74">
                  <c:v>180.94</c:v>
                </c:pt>
                <c:pt idx="75">
                  <c:v>184.07</c:v>
                </c:pt>
                <c:pt idx="76">
                  <c:v>183.57</c:v>
                </c:pt>
                <c:pt idx="77">
                  <c:v>184.67000000000002</c:v>
                </c:pt>
                <c:pt idx="78">
                  <c:v>188.82999999999998</c:v>
                </c:pt>
                <c:pt idx="79">
                  <c:v>190.55</c:v>
                </c:pt>
                <c:pt idx="80">
                  <c:v>189.38</c:v>
                </c:pt>
                <c:pt idx="81">
                  <c:v>189.6</c:v>
                </c:pt>
                <c:pt idx="82">
                  <c:v>194.22</c:v>
                </c:pt>
                <c:pt idx="83">
                  <c:v>196.49</c:v>
                </c:pt>
                <c:pt idx="84">
                  <c:v>194.07</c:v>
                </c:pt>
                <c:pt idx="85">
                  <c:v>193.2</c:v>
                </c:pt>
                <c:pt idx="86">
                  <c:v>198.25</c:v>
                </c:pt>
                <c:pt idx="87">
                  <c:v>200.6</c:v>
                </c:pt>
                <c:pt idx="88">
                  <c:v>198.64</c:v>
                </c:pt>
                <c:pt idx="89">
                  <c:v>200.78</c:v>
                </c:pt>
                <c:pt idx="90">
                  <c:v>182.81</c:v>
                </c:pt>
                <c:pt idx="91">
                  <c:v>203.19</c:v>
                </c:pt>
                <c:pt idx="92">
                  <c:v>187.86</c:v>
                </c:pt>
                <c:pt idx="93">
                  <c:v>186.74</c:v>
                </c:pt>
                <c:pt idx="94">
                  <c:v>187.3</c:v>
                </c:pt>
                <c:pt idx="95">
                  <c:v>189.11</c:v>
                </c:pt>
                <c:pt idx="96">
                  <c:v>185.84</c:v>
                </c:pt>
                <c:pt idx="97">
                  <c:v>183.69</c:v>
                </c:pt>
                <c:pt idx="98">
                  <c:v>184.92000000000002</c:v>
                </c:pt>
                <c:pt idx="99">
                  <c:v>192.38</c:v>
                </c:pt>
                <c:pt idx="100">
                  <c:v>180.04000000000002</c:v>
                </c:pt>
                <c:pt idx="101">
                  <c:v>176.88</c:v>
                </c:pt>
                <c:pt idx="102">
                  <c:v>182.35</c:v>
                </c:pt>
                <c:pt idx="103">
                  <c:v>185.88</c:v>
                </c:pt>
                <c:pt idx="104">
                  <c:v>183.72</c:v>
                </c:pt>
                <c:pt idx="105">
                  <c:v>186.38</c:v>
                </c:pt>
                <c:pt idx="106">
                  <c:v>184.13</c:v>
                </c:pt>
                <c:pt idx="107">
                  <c:v>186.57</c:v>
                </c:pt>
                <c:pt idx="108">
                  <c:v>192.44</c:v>
                </c:pt>
                <c:pt idx="109">
                  <c:v>191.54000000000002</c:v>
                </c:pt>
                <c:pt idx="110">
                  <c:v>195.37</c:v>
                </c:pt>
                <c:pt idx="111">
                  <c:v>194.36</c:v>
                </c:pt>
                <c:pt idx="112">
                  <c:v>192.51999999999998</c:v>
                </c:pt>
                <c:pt idx="113">
                  <c:v>191.57999999999998</c:v>
                </c:pt>
                <c:pt idx="114">
                  <c:v>197.22</c:v>
                </c:pt>
                <c:pt idx="115">
                  <c:v>188.86</c:v>
                </c:pt>
                <c:pt idx="116">
                  <c:v>188.25</c:v>
                </c:pt>
                <c:pt idx="117">
                  <c:v>188.07999999999998</c:v>
                </c:pt>
                <c:pt idx="118">
                  <c:v>188.07999999999998</c:v>
                </c:pt>
                <c:pt idx="119">
                  <c:v>186.87</c:v>
                </c:pt>
                <c:pt idx="120">
                  <c:v>184.28</c:v>
                </c:pt>
                <c:pt idx="121">
                  <c:v>181.64</c:v>
                </c:pt>
                <c:pt idx="122">
                  <c:v>180.54000000000002</c:v>
                </c:pt>
                <c:pt idx="123">
                  <c:v>180.54000000000002</c:v>
                </c:pt>
                <c:pt idx="124">
                  <c:v>179.87</c:v>
                </c:pt>
                <c:pt idx="125">
                  <c:v>181.26</c:v>
                </c:pt>
                <c:pt idx="126">
                  <c:v>180.54000000000002</c:v>
                </c:pt>
                <c:pt idx="127">
                  <c:v>188.12</c:v>
                </c:pt>
                <c:pt idx="128">
                  <c:v>190.57999999999998</c:v>
                </c:pt>
                <c:pt idx="129">
                  <c:v>191.37</c:v>
                </c:pt>
                <c:pt idx="130">
                  <c:v>167.42000000000002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67-4C41-B743-4C5C6EECB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5750768"/>
        <c:axId val="1344335872"/>
      </c:scatterChart>
      <c:valAx>
        <c:axId val="1175750768"/>
        <c:scaling>
          <c:orientation val="minMax"/>
          <c:max val="43845"/>
          <c:min val="2740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4335872"/>
        <c:crosses val="autoZero"/>
        <c:crossBetween val="midCat"/>
        <c:majorUnit val="1826.25"/>
      </c:valAx>
      <c:valAx>
        <c:axId val="1344335872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Groundwater Elevation (ft msl)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750768"/>
        <c:crosses val="autoZero"/>
        <c:crossBetween val="midCat"/>
      </c:valAx>
      <c:spPr>
        <a:solidFill>
          <a:schemeClr val="bg1">
            <a:lumMod val="95000"/>
            <a:alpha val="81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14439029210175E-2"/>
          <c:y val="7.514616669088886E-2"/>
          <c:w val="0.72964364033948603"/>
          <c:h val="0.90256729155662319"/>
        </c:manualLayout>
      </c:layout>
      <c:scatterChart>
        <c:scatterStyle val="lineMarker"/>
        <c:varyColors val="0"/>
        <c:ser>
          <c:idx val="0"/>
          <c:order val="0"/>
          <c:tx>
            <c:strRef>
              <c:f>'Water Levels 24N1'!$E$1</c:f>
              <c:strCache>
                <c:ptCount val="1"/>
                <c:pt idx="0">
                  <c:v>GW_Elev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'Water Levels 06L1'!$B$2:$B$192</c:f>
              <c:numCache>
                <c:formatCode>m/d/yyyy</c:formatCode>
                <c:ptCount val="191"/>
                <c:pt idx="0">
                  <c:v>24532</c:v>
                </c:pt>
                <c:pt idx="1">
                  <c:v>24532</c:v>
                </c:pt>
                <c:pt idx="2">
                  <c:v>24875</c:v>
                </c:pt>
                <c:pt idx="3">
                  <c:v>24875</c:v>
                </c:pt>
                <c:pt idx="4">
                  <c:v>25004</c:v>
                </c:pt>
                <c:pt idx="5">
                  <c:v>25263</c:v>
                </c:pt>
                <c:pt idx="6">
                  <c:v>25263</c:v>
                </c:pt>
                <c:pt idx="7">
                  <c:v>25628</c:v>
                </c:pt>
                <c:pt idx="8">
                  <c:v>25628</c:v>
                </c:pt>
                <c:pt idx="9">
                  <c:v>25993</c:v>
                </c:pt>
                <c:pt idx="10">
                  <c:v>26359</c:v>
                </c:pt>
                <c:pt idx="11">
                  <c:v>26573</c:v>
                </c:pt>
                <c:pt idx="12">
                  <c:v>26724</c:v>
                </c:pt>
                <c:pt idx="13">
                  <c:v>26724</c:v>
                </c:pt>
                <c:pt idx="14">
                  <c:v>26969</c:v>
                </c:pt>
                <c:pt idx="15">
                  <c:v>27089</c:v>
                </c:pt>
                <c:pt idx="16">
                  <c:v>27089</c:v>
                </c:pt>
                <c:pt idx="17">
                  <c:v>27334</c:v>
                </c:pt>
                <c:pt idx="18">
                  <c:v>27454</c:v>
                </c:pt>
                <c:pt idx="19">
                  <c:v>27454</c:v>
                </c:pt>
                <c:pt idx="20">
                  <c:v>27668</c:v>
                </c:pt>
                <c:pt idx="21">
                  <c:v>27820</c:v>
                </c:pt>
                <c:pt idx="22">
                  <c:v>27820</c:v>
                </c:pt>
                <c:pt idx="23">
                  <c:v>28034</c:v>
                </c:pt>
                <c:pt idx="24">
                  <c:v>28034</c:v>
                </c:pt>
                <c:pt idx="25">
                  <c:v>28185</c:v>
                </c:pt>
                <c:pt idx="26">
                  <c:v>28764</c:v>
                </c:pt>
                <c:pt idx="27">
                  <c:v>28764</c:v>
                </c:pt>
                <c:pt idx="28">
                  <c:v>28915</c:v>
                </c:pt>
                <c:pt idx="29">
                  <c:v>28915</c:v>
                </c:pt>
                <c:pt idx="30">
                  <c:v>29281</c:v>
                </c:pt>
                <c:pt idx="31">
                  <c:v>29290</c:v>
                </c:pt>
                <c:pt idx="32">
                  <c:v>29290</c:v>
                </c:pt>
                <c:pt idx="33">
                  <c:v>29495</c:v>
                </c:pt>
                <c:pt idx="34">
                  <c:v>29495</c:v>
                </c:pt>
                <c:pt idx="35">
                  <c:v>29646</c:v>
                </c:pt>
                <c:pt idx="36">
                  <c:v>29646</c:v>
                </c:pt>
                <c:pt idx="37">
                  <c:v>30011</c:v>
                </c:pt>
                <c:pt idx="38">
                  <c:v>30011</c:v>
                </c:pt>
                <c:pt idx="39">
                  <c:v>30225</c:v>
                </c:pt>
                <c:pt idx="40">
                  <c:v>30225</c:v>
                </c:pt>
                <c:pt idx="41">
                  <c:v>30376</c:v>
                </c:pt>
                <c:pt idx="42">
                  <c:v>30376</c:v>
                </c:pt>
                <c:pt idx="43">
                  <c:v>30590</c:v>
                </c:pt>
                <c:pt idx="44">
                  <c:v>30742</c:v>
                </c:pt>
                <c:pt idx="45">
                  <c:v>30742</c:v>
                </c:pt>
                <c:pt idx="46">
                  <c:v>30956</c:v>
                </c:pt>
                <c:pt idx="47">
                  <c:v>30956</c:v>
                </c:pt>
                <c:pt idx="48">
                  <c:v>31107</c:v>
                </c:pt>
                <c:pt idx="49">
                  <c:v>31107</c:v>
                </c:pt>
                <c:pt idx="50">
                  <c:v>31472</c:v>
                </c:pt>
                <c:pt idx="51">
                  <c:v>31686</c:v>
                </c:pt>
                <c:pt idx="52">
                  <c:v>31686</c:v>
                </c:pt>
                <c:pt idx="53">
                  <c:v>31837</c:v>
                </c:pt>
                <c:pt idx="54">
                  <c:v>31837</c:v>
                </c:pt>
                <c:pt idx="55">
                  <c:v>31837</c:v>
                </c:pt>
                <c:pt idx="56">
                  <c:v>32051</c:v>
                </c:pt>
                <c:pt idx="57">
                  <c:v>32051</c:v>
                </c:pt>
                <c:pt idx="58">
                  <c:v>32051</c:v>
                </c:pt>
                <c:pt idx="59">
                  <c:v>32203</c:v>
                </c:pt>
                <c:pt idx="60">
                  <c:v>32203</c:v>
                </c:pt>
                <c:pt idx="61">
                  <c:v>32203</c:v>
                </c:pt>
                <c:pt idx="62">
                  <c:v>32417</c:v>
                </c:pt>
                <c:pt idx="63">
                  <c:v>32568</c:v>
                </c:pt>
                <c:pt idx="64">
                  <c:v>32575</c:v>
                </c:pt>
                <c:pt idx="65">
                  <c:v>32782</c:v>
                </c:pt>
                <c:pt idx="66">
                  <c:v>32782</c:v>
                </c:pt>
                <c:pt idx="67">
                  <c:v>32933</c:v>
                </c:pt>
                <c:pt idx="68">
                  <c:v>32940</c:v>
                </c:pt>
                <c:pt idx="69">
                  <c:v>33147</c:v>
                </c:pt>
                <c:pt idx="70">
                  <c:v>33298</c:v>
                </c:pt>
                <c:pt idx="71">
                  <c:v>33420</c:v>
                </c:pt>
                <c:pt idx="72">
                  <c:v>33512</c:v>
                </c:pt>
                <c:pt idx="73">
                  <c:v>33604</c:v>
                </c:pt>
                <c:pt idx="74">
                  <c:v>33664</c:v>
                </c:pt>
                <c:pt idx="75">
                  <c:v>33786</c:v>
                </c:pt>
                <c:pt idx="76">
                  <c:v>33878</c:v>
                </c:pt>
                <c:pt idx="77">
                  <c:v>33970</c:v>
                </c:pt>
                <c:pt idx="78">
                  <c:v>34029</c:v>
                </c:pt>
                <c:pt idx="79">
                  <c:v>34151</c:v>
                </c:pt>
                <c:pt idx="80">
                  <c:v>34243</c:v>
                </c:pt>
                <c:pt idx="81">
                  <c:v>34335</c:v>
                </c:pt>
                <c:pt idx="82">
                  <c:v>34394</c:v>
                </c:pt>
                <c:pt idx="83">
                  <c:v>34516</c:v>
                </c:pt>
                <c:pt idx="84">
                  <c:v>34608</c:v>
                </c:pt>
                <c:pt idx="85">
                  <c:v>34700</c:v>
                </c:pt>
                <c:pt idx="86">
                  <c:v>34759</c:v>
                </c:pt>
                <c:pt idx="87">
                  <c:v>34881</c:v>
                </c:pt>
                <c:pt idx="88">
                  <c:v>34973</c:v>
                </c:pt>
                <c:pt idx="89">
                  <c:v>35065</c:v>
                </c:pt>
                <c:pt idx="90">
                  <c:v>35125</c:v>
                </c:pt>
                <c:pt idx="91">
                  <c:v>35247</c:v>
                </c:pt>
                <c:pt idx="92">
                  <c:v>35339</c:v>
                </c:pt>
                <c:pt idx="93">
                  <c:v>35431</c:v>
                </c:pt>
                <c:pt idx="94">
                  <c:v>35490</c:v>
                </c:pt>
                <c:pt idx="95">
                  <c:v>35612</c:v>
                </c:pt>
                <c:pt idx="96">
                  <c:v>35704</c:v>
                </c:pt>
                <c:pt idx="97">
                  <c:v>35796</c:v>
                </c:pt>
                <c:pt idx="98">
                  <c:v>35855</c:v>
                </c:pt>
                <c:pt idx="99">
                  <c:v>35977</c:v>
                </c:pt>
                <c:pt idx="100">
                  <c:v>36069</c:v>
                </c:pt>
                <c:pt idx="101">
                  <c:v>36161</c:v>
                </c:pt>
                <c:pt idx="102">
                  <c:v>36220</c:v>
                </c:pt>
                <c:pt idx="103">
                  <c:v>36342</c:v>
                </c:pt>
                <c:pt idx="104">
                  <c:v>36434</c:v>
                </c:pt>
                <c:pt idx="105">
                  <c:v>36526</c:v>
                </c:pt>
                <c:pt idx="106">
                  <c:v>36586</c:v>
                </c:pt>
                <c:pt idx="107">
                  <c:v>36708</c:v>
                </c:pt>
                <c:pt idx="108">
                  <c:v>36800</c:v>
                </c:pt>
                <c:pt idx="109">
                  <c:v>36892</c:v>
                </c:pt>
                <c:pt idx="110">
                  <c:v>36951</c:v>
                </c:pt>
                <c:pt idx="111">
                  <c:v>37073</c:v>
                </c:pt>
                <c:pt idx="112">
                  <c:v>37165</c:v>
                </c:pt>
                <c:pt idx="113">
                  <c:v>37257</c:v>
                </c:pt>
                <c:pt idx="114">
                  <c:v>37316</c:v>
                </c:pt>
                <c:pt idx="115">
                  <c:v>37438</c:v>
                </c:pt>
                <c:pt idx="116">
                  <c:v>37530</c:v>
                </c:pt>
                <c:pt idx="117">
                  <c:v>37622</c:v>
                </c:pt>
                <c:pt idx="118">
                  <c:v>37681</c:v>
                </c:pt>
                <c:pt idx="119">
                  <c:v>37803</c:v>
                </c:pt>
                <c:pt idx="120">
                  <c:v>37895</c:v>
                </c:pt>
                <c:pt idx="121">
                  <c:v>37987</c:v>
                </c:pt>
                <c:pt idx="122">
                  <c:v>38047</c:v>
                </c:pt>
                <c:pt idx="123">
                  <c:v>38169</c:v>
                </c:pt>
                <c:pt idx="124">
                  <c:v>38261</c:v>
                </c:pt>
                <c:pt idx="125">
                  <c:v>38353</c:v>
                </c:pt>
                <c:pt idx="126">
                  <c:v>38412</c:v>
                </c:pt>
                <c:pt idx="127">
                  <c:v>38534</c:v>
                </c:pt>
                <c:pt idx="128">
                  <c:v>38626</c:v>
                </c:pt>
                <c:pt idx="129">
                  <c:v>38718</c:v>
                </c:pt>
                <c:pt idx="130">
                  <c:v>38808</c:v>
                </c:pt>
                <c:pt idx="131">
                  <c:v>38899</c:v>
                </c:pt>
                <c:pt idx="132">
                  <c:v>38991</c:v>
                </c:pt>
                <c:pt idx="133">
                  <c:v>39083</c:v>
                </c:pt>
                <c:pt idx="134">
                  <c:v>39173</c:v>
                </c:pt>
                <c:pt idx="135">
                  <c:v>39264</c:v>
                </c:pt>
                <c:pt idx="136">
                  <c:v>39356</c:v>
                </c:pt>
                <c:pt idx="137">
                  <c:v>39448</c:v>
                </c:pt>
                <c:pt idx="138">
                  <c:v>39539</c:v>
                </c:pt>
                <c:pt idx="139">
                  <c:v>39630</c:v>
                </c:pt>
                <c:pt idx="140">
                  <c:v>39722</c:v>
                </c:pt>
                <c:pt idx="141">
                  <c:v>39814</c:v>
                </c:pt>
                <c:pt idx="142">
                  <c:v>39904</c:v>
                </c:pt>
                <c:pt idx="143">
                  <c:v>39995</c:v>
                </c:pt>
                <c:pt idx="144">
                  <c:v>40087</c:v>
                </c:pt>
                <c:pt idx="145">
                  <c:v>40179</c:v>
                </c:pt>
                <c:pt idx="146">
                  <c:v>40269</c:v>
                </c:pt>
                <c:pt idx="147">
                  <c:v>40360</c:v>
                </c:pt>
                <c:pt idx="148">
                  <c:v>40452</c:v>
                </c:pt>
                <c:pt idx="149">
                  <c:v>40544</c:v>
                </c:pt>
                <c:pt idx="150">
                  <c:v>40634</c:v>
                </c:pt>
                <c:pt idx="151">
                  <c:v>40725</c:v>
                </c:pt>
                <c:pt idx="152">
                  <c:v>40817</c:v>
                </c:pt>
                <c:pt idx="153">
                  <c:v>40912</c:v>
                </c:pt>
                <c:pt idx="154">
                  <c:v>41016</c:v>
                </c:pt>
                <c:pt idx="155">
                  <c:v>41108</c:v>
                </c:pt>
                <c:pt idx="156">
                  <c:v>41187</c:v>
                </c:pt>
                <c:pt idx="157">
                  <c:v>41282.623611111107</c:v>
                </c:pt>
                <c:pt idx="158">
                  <c:v>41395.538888888885</c:v>
                </c:pt>
                <c:pt idx="159">
                  <c:v>41478.447222222218</c:v>
                </c:pt>
                <c:pt idx="160">
                  <c:v>41572.405555555553</c:v>
                </c:pt>
                <c:pt idx="161">
                  <c:v>41572.405555555553</c:v>
                </c:pt>
                <c:pt idx="162">
                  <c:v>41647.570833333331</c:v>
                </c:pt>
                <c:pt idx="163">
                  <c:v>41752.561111111107</c:v>
                </c:pt>
                <c:pt idx="164">
                  <c:v>41842.393055555556</c:v>
                </c:pt>
                <c:pt idx="165">
                  <c:v>41922</c:v>
                </c:pt>
                <c:pt idx="166">
                  <c:v>41922</c:v>
                </c:pt>
                <c:pt idx="167">
                  <c:v>42025</c:v>
                </c:pt>
                <c:pt idx="168">
                  <c:v>42111.543749999997</c:v>
                </c:pt>
                <c:pt idx="169">
                  <c:v>42299.463194444441</c:v>
                </c:pt>
                <c:pt idx="170">
                  <c:v>42382.424999999996</c:v>
                </c:pt>
                <c:pt idx="171">
                  <c:v>42481.49722222222</c:v>
                </c:pt>
                <c:pt idx="172">
                  <c:v>42565.451388888891</c:v>
                </c:pt>
                <c:pt idx="173">
                  <c:v>42678.385416666664</c:v>
                </c:pt>
                <c:pt idx="174">
                  <c:v>42760.409722222219</c:v>
                </c:pt>
                <c:pt idx="175">
                  <c:v>42870.576388888891</c:v>
                </c:pt>
                <c:pt idx="176">
                  <c:v>42941.722916666666</c:v>
                </c:pt>
              </c:numCache>
            </c:numRef>
          </c:xVal>
          <c:yVal>
            <c:numRef>
              <c:f>'Water Levels 06L1'!$E$2:$E$192</c:f>
              <c:numCache>
                <c:formatCode>General</c:formatCode>
                <c:ptCount val="191"/>
                <c:pt idx="0">
                  <c:v>131</c:v>
                </c:pt>
                <c:pt idx="1">
                  <c:v>131.5</c:v>
                </c:pt>
                <c:pt idx="2">
                  <c:v>127.6</c:v>
                </c:pt>
                <c:pt idx="3">
                  <c:v>127.6</c:v>
                </c:pt>
                <c:pt idx="4">
                  <c:v>119.6</c:v>
                </c:pt>
                <c:pt idx="5">
                  <c:v>125</c:v>
                </c:pt>
                <c:pt idx="6">
                  <c:v>125</c:v>
                </c:pt>
                <c:pt idx="7">
                  <c:v>126</c:v>
                </c:pt>
                <c:pt idx="8">
                  <c:v>126</c:v>
                </c:pt>
                <c:pt idx="9">
                  <c:v>119.7</c:v>
                </c:pt>
                <c:pt idx="10">
                  <c:v>117</c:v>
                </c:pt>
                <c:pt idx="11">
                  <c:v>83</c:v>
                </c:pt>
                <c:pt idx="12">
                  <c:v>115.3</c:v>
                </c:pt>
                <c:pt idx="13">
                  <c:v>115.2</c:v>
                </c:pt>
                <c:pt idx="14">
                  <c:v>104.8</c:v>
                </c:pt>
                <c:pt idx="15">
                  <c:v>114.3</c:v>
                </c:pt>
                <c:pt idx="16">
                  <c:v>114.8</c:v>
                </c:pt>
                <c:pt idx="17">
                  <c:v>97</c:v>
                </c:pt>
                <c:pt idx="18">
                  <c:v>105</c:v>
                </c:pt>
                <c:pt idx="19">
                  <c:v>105.5</c:v>
                </c:pt>
                <c:pt idx="20">
                  <c:v>101.5</c:v>
                </c:pt>
                <c:pt idx="21">
                  <c:v>108.5</c:v>
                </c:pt>
                <c:pt idx="22">
                  <c:v>109</c:v>
                </c:pt>
                <c:pt idx="23">
                  <c:v>84</c:v>
                </c:pt>
                <c:pt idx="24">
                  <c:v>90</c:v>
                </c:pt>
                <c:pt idx="25">
                  <c:v>99.5</c:v>
                </c:pt>
                <c:pt idx="26">
                  <c:v>86</c:v>
                </c:pt>
                <c:pt idx="27">
                  <c:v>92</c:v>
                </c:pt>
                <c:pt idx="28">
                  <c:v>99.2</c:v>
                </c:pt>
                <c:pt idx="29">
                  <c:v>105.2</c:v>
                </c:pt>
                <c:pt idx="30">
                  <c:v>106.5</c:v>
                </c:pt>
                <c:pt idx="31">
                  <c:v>100.5</c:v>
                </c:pt>
                <c:pt idx="32">
                  <c:v>101</c:v>
                </c:pt>
                <c:pt idx="33">
                  <c:v>73</c:v>
                </c:pt>
                <c:pt idx="34">
                  <c:v>79</c:v>
                </c:pt>
                <c:pt idx="35">
                  <c:v>100.5</c:v>
                </c:pt>
                <c:pt idx="36">
                  <c:v>106.5</c:v>
                </c:pt>
                <c:pt idx="37">
                  <c:v>89</c:v>
                </c:pt>
                <c:pt idx="38">
                  <c:v>95</c:v>
                </c:pt>
                <c:pt idx="39">
                  <c:v>68.5</c:v>
                </c:pt>
                <c:pt idx="40">
                  <c:v>74.5</c:v>
                </c:pt>
                <c:pt idx="41">
                  <c:v>106</c:v>
                </c:pt>
                <c:pt idx="42">
                  <c:v>112</c:v>
                </c:pt>
                <c:pt idx="43">
                  <c:v>99</c:v>
                </c:pt>
                <c:pt idx="44">
                  <c:v>107</c:v>
                </c:pt>
                <c:pt idx="45">
                  <c:v>113</c:v>
                </c:pt>
                <c:pt idx="46">
                  <c:v>90</c:v>
                </c:pt>
                <c:pt idx="47">
                  <c:v>96</c:v>
                </c:pt>
                <c:pt idx="48">
                  <c:v>118</c:v>
                </c:pt>
                <c:pt idx="49">
                  <c:v>124</c:v>
                </c:pt>
                <c:pt idx="51">
                  <c:v>108</c:v>
                </c:pt>
                <c:pt idx="52">
                  <c:v>114</c:v>
                </c:pt>
                <c:pt idx="53">
                  <c:v>69</c:v>
                </c:pt>
                <c:pt idx="54">
                  <c:v>69</c:v>
                </c:pt>
                <c:pt idx="55">
                  <c:v>75</c:v>
                </c:pt>
                <c:pt idx="56">
                  <c:v>93</c:v>
                </c:pt>
                <c:pt idx="57">
                  <c:v>93</c:v>
                </c:pt>
                <c:pt idx="58">
                  <c:v>99</c:v>
                </c:pt>
                <c:pt idx="59">
                  <c:v>96</c:v>
                </c:pt>
                <c:pt idx="60">
                  <c:v>97</c:v>
                </c:pt>
                <c:pt idx="61">
                  <c:v>103</c:v>
                </c:pt>
                <c:pt idx="62">
                  <c:v>93</c:v>
                </c:pt>
                <c:pt idx="63">
                  <c:v>113</c:v>
                </c:pt>
                <c:pt idx="64">
                  <c:v>107</c:v>
                </c:pt>
                <c:pt idx="65">
                  <c:v>63</c:v>
                </c:pt>
                <c:pt idx="66">
                  <c:v>69</c:v>
                </c:pt>
                <c:pt idx="67">
                  <c:v>117</c:v>
                </c:pt>
                <c:pt idx="68">
                  <c:v>111</c:v>
                </c:pt>
                <c:pt idx="69">
                  <c:v>87</c:v>
                </c:pt>
                <c:pt idx="70">
                  <c:v>107</c:v>
                </c:pt>
                <c:pt idx="71">
                  <c:v>77</c:v>
                </c:pt>
                <c:pt idx="72">
                  <c:v>91</c:v>
                </c:pt>
                <c:pt idx="73">
                  <c:v>87</c:v>
                </c:pt>
                <c:pt idx="74">
                  <c:v>93</c:v>
                </c:pt>
                <c:pt idx="75">
                  <c:v>74</c:v>
                </c:pt>
                <c:pt idx="76">
                  <c:v>52</c:v>
                </c:pt>
                <c:pt idx="77">
                  <c:v>80</c:v>
                </c:pt>
                <c:pt idx="78">
                  <c:v>76</c:v>
                </c:pt>
                <c:pt idx="79">
                  <c:v>61</c:v>
                </c:pt>
                <c:pt idx="80">
                  <c:v>52</c:v>
                </c:pt>
                <c:pt idx="81">
                  <c:v>78</c:v>
                </c:pt>
                <c:pt idx="82">
                  <c:v>75</c:v>
                </c:pt>
                <c:pt idx="83">
                  <c:v>53</c:v>
                </c:pt>
                <c:pt idx="84">
                  <c:v>48</c:v>
                </c:pt>
                <c:pt idx="85">
                  <c:v>87</c:v>
                </c:pt>
                <c:pt idx="86">
                  <c:v>98</c:v>
                </c:pt>
                <c:pt idx="87">
                  <c:v>62</c:v>
                </c:pt>
                <c:pt idx="88">
                  <c:v>86</c:v>
                </c:pt>
                <c:pt idx="89">
                  <c:v>99</c:v>
                </c:pt>
                <c:pt idx="90">
                  <c:v>93</c:v>
                </c:pt>
                <c:pt idx="91">
                  <c:v>58</c:v>
                </c:pt>
                <c:pt idx="92">
                  <c:v>75</c:v>
                </c:pt>
                <c:pt idx="93">
                  <c:v>94</c:v>
                </c:pt>
                <c:pt idx="94">
                  <c:v>90</c:v>
                </c:pt>
                <c:pt idx="95">
                  <c:v>64</c:v>
                </c:pt>
                <c:pt idx="96">
                  <c:v>75</c:v>
                </c:pt>
                <c:pt idx="97">
                  <c:v>91.8</c:v>
                </c:pt>
                <c:pt idx="98">
                  <c:v>43</c:v>
                </c:pt>
                <c:pt idx="99">
                  <c:v>89.4</c:v>
                </c:pt>
                <c:pt idx="100">
                  <c:v>87</c:v>
                </c:pt>
                <c:pt idx="101">
                  <c:v>99.5</c:v>
                </c:pt>
                <c:pt idx="102">
                  <c:v>88</c:v>
                </c:pt>
                <c:pt idx="103">
                  <c:v>87</c:v>
                </c:pt>
                <c:pt idx="104">
                  <c:v>88.800000000000011</c:v>
                </c:pt>
                <c:pt idx="105">
                  <c:v>79.599999999999994</c:v>
                </c:pt>
                <c:pt idx="106">
                  <c:v>91.8</c:v>
                </c:pt>
                <c:pt idx="107">
                  <c:v>76.300000000000011</c:v>
                </c:pt>
                <c:pt idx="108">
                  <c:v>88.199999999999989</c:v>
                </c:pt>
                <c:pt idx="109">
                  <c:v>100.8</c:v>
                </c:pt>
                <c:pt idx="110">
                  <c:v>106.8</c:v>
                </c:pt>
                <c:pt idx="111">
                  <c:v>89.2</c:v>
                </c:pt>
                <c:pt idx="112">
                  <c:v>69.199999999999989</c:v>
                </c:pt>
                <c:pt idx="113">
                  <c:v>100</c:v>
                </c:pt>
                <c:pt idx="114">
                  <c:v>85.699999999999989</c:v>
                </c:pt>
                <c:pt idx="115">
                  <c:v>68.599999999999994</c:v>
                </c:pt>
                <c:pt idx="116">
                  <c:v>69.099999999999994</c:v>
                </c:pt>
                <c:pt idx="117">
                  <c:v>93.02</c:v>
                </c:pt>
                <c:pt idx="118">
                  <c:v>97.71</c:v>
                </c:pt>
                <c:pt idx="119">
                  <c:v>90.5</c:v>
                </c:pt>
                <c:pt idx="120">
                  <c:v>87.050000000000011</c:v>
                </c:pt>
                <c:pt idx="121">
                  <c:v>78</c:v>
                </c:pt>
                <c:pt idx="122">
                  <c:v>76.050000000000011</c:v>
                </c:pt>
                <c:pt idx="123">
                  <c:v>33.099999999999994</c:v>
                </c:pt>
                <c:pt idx="124">
                  <c:v>55.300000000000011</c:v>
                </c:pt>
                <c:pt idx="125">
                  <c:v>83.38</c:v>
                </c:pt>
                <c:pt idx="126">
                  <c:v>84.85</c:v>
                </c:pt>
                <c:pt idx="127">
                  <c:v>91.5</c:v>
                </c:pt>
                <c:pt idx="128">
                  <c:v>90.3</c:v>
                </c:pt>
                <c:pt idx="129">
                  <c:v>84.27000000000001</c:v>
                </c:pt>
                <c:pt idx="130">
                  <c:v>84.1</c:v>
                </c:pt>
                <c:pt idx="131">
                  <c:v>90.63</c:v>
                </c:pt>
                <c:pt idx="132">
                  <c:v>79.91</c:v>
                </c:pt>
                <c:pt idx="133">
                  <c:v>82.85</c:v>
                </c:pt>
                <c:pt idx="134">
                  <c:v>94.63</c:v>
                </c:pt>
                <c:pt idx="135">
                  <c:v>54.900000000000006</c:v>
                </c:pt>
                <c:pt idx="136">
                  <c:v>73.75</c:v>
                </c:pt>
                <c:pt idx="137">
                  <c:v>88.539999999999992</c:v>
                </c:pt>
                <c:pt idx="138">
                  <c:v>86.66</c:v>
                </c:pt>
                <c:pt idx="139">
                  <c:v>80.75</c:v>
                </c:pt>
                <c:pt idx="140">
                  <c:v>77.669999999999987</c:v>
                </c:pt>
                <c:pt idx="141">
                  <c:v>64.669999999999987</c:v>
                </c:pt>
                <c:pt idx="142">
                  <c:v>79.240000000000009</c:v>
                </c:pt>
                <c:pt idx="143">
                  <c:v>53.740000000000009</c:v>
                </c:pt>
                <c:pt idx="144">
                  <c:v>43.050000000000011</c:v>
                </c:pt>
                <c:pt idx="145">
                  <c:v>56.460000000000008</c:v>
                </c:pt>
                <c:pt idx="146">
                  <c:v>85.28</c:v>
                </c:pt>
                <c:pt idx="147">
                  <c:v>83.580000000000013</c:v>
                </c:pt>
                <c:pt idx="148">
                  <c:v>85.57</c:v>
                </c:pt>
                <c:pt idx="149">
                  <c:v>73.59</c:v>
                </c:pt>
                <c:pt idx="150">
                  <c:v>78.240000000000009</c:v>
                </c:pt>
                <c:pt idx="151">
                  <c:v>82</c:v>
                </c:pt>
                <c:pt idx="152">
                  <c:v>65.740000000000009</c:v>
                </c:pt>
                <c:pt idx="153">
                  <c:v>60.610099999999989</c:v>
                </c:pt>
                <c:pt idx="154">
                  <c:v>59.52000000000001</c:v>
                </c:pt>
                <c:pt idx="155">
                  <c:v>62.639999999999986</c:v>
                </c:pt>
                <c:pt idx="156">
                  <c:v>59.52000000000001</c:v>
                </c:pt>
                <c:pt idx="157">
                  <c:v>73.759999999999991</c:v>
                </c:pt>
                <c:pt idx="158">
                  <c:v>68.110000000000014</c:v>
                </c:pt>
                <c:pt idx="159">
                  <c:v>69.680000000000007</c:v>
                </c:pt>
                <c:pt idx="160">
                  <c:v>63.740000000000009</c:v>
                </c:pt>
                <c:pt idx="161">
                  <c:v>63.740000000000009</c:v>
                </c:pt>
                <c:pt idx="162">
                  <c:v>68.13</c:v>
                </c:pt>
                <c:pt idx="163">
                  <c:v>66.44</c:v>
                </c:pt>
                <c:pt idx="164">
                  <c:v>65.419999999999987</c:v>
                </c:pt>
                <c:pt idx="172">
                  <c:v>39.639999999999986</c:v>
                </c:pt>
                <c:pt idx="173">
                  <c:v>32</c:v>
                </c:pt>
                <c:pt idx="174">
                  <c:v>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13-471D-A79B-9AC710216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5750768"/>
        <c:axId val="1344335872"/>
      </c:scatterChart>
      <c:valAx>
        <c:axId val="1175750768"/>
        <c:scaling>
          <c:orientation val="minMax"/>
          <c:max val="43845"/>
          <c:min val="2740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4335872"/>
        <c:crosses val="autoZero"/>
        <c:crossBetween val="midCat"/>
        <c:majorUnit val="1826.25"/>
      </c:valAx>
      <c:valAx>
        <c:axId val="1344335872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Groundwater Elevation (ft</a:t>
                </a:r>
                <a:r>
                  <a:rPr lang="en-US" baseline="0"/>
                  <a:t> msl)</a:t>
                </a:r>
                <a:r>
                  <a:rPr lang="en-US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750768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14439029210175E-2"/>
          <c:y val="7.514616669088886E-2"/>
          <c:w val="0.72964364033948603"/>
          <c:h val="0.90256729155662319"/>
        </c:manualLayout>
      </c:layout>
      <c:scatterChart>
        <c:scatterStyle val="lineMarker"/>
        <c:varyColors val="0"/>
        <c:ser>
          <c:idx val="0"/>
          <c:order val="0"/>
          <c:tx>
            <c:strRef>
              <c:f>'Water Levels 24N1'!$E$1</c:f>
              <c:strCache>
                <c:ptCount val="1"/>
                <c:pt idx="0">
                  <c:v>GW_Elev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'Water Levels 06L1'!$B$2:$B$192</c:f>
              <c:numCache>
                <c:formatCode>m/d/yyyy</c:formatCode>
                <c:ptCount val="191"/>
                <c:pt idx="0">
                  <c:v>24532</c:v>
                </c:pt>
                <c:pt idx="1">
                  <c:v>24532</c:v>
                </c:pt>
                <c:pt idx="2">
                  <c:v>24875</c:v>
                </c:pt>
                <c:pt idx="3">
                  <c:v>24875</c:v>
                </c:pt>
                <c:pt idx="4">
                  <c:v>25004</c:v>
                </c:pt>
                <c:pt idx="5">
                  <c:v>25263</c:v>
                </c:pt>
                <c:pt idx="6">
                  <c:v>25263</c:v>
                </c:pt>
                <c:pt idx="7">
                  <c:v>25628</c:v>
                </c:pt>
                <c:pt idx="8">
                  <c:v>25628</c:v>
                </c:pt>
                <c:pt idx="9">
                  <c:v>25993</c:v>
                </c:pt>
                <c:pt idx="10">
                  <c:v>26359</c:v>
                </c:pt>
                <c:pt idx="11">
                  <c:v>26573</c:v>
                </c:pt>
                <c:pt idx="12">
                  <c:v>26724</c:v>
                </c:pt>
                <c:pt idx="13">
                  <c:v>26724</c:v>
                </c:pt>
                <c:pt idx="14">
                  <c:v>26969</c:v>
                </c:pt>
                <c:pt idx="15">
                  <c:v>27089</c:v>
                </c:pt>
                <c:pt idx="16">
                  <c:v>27089</c:v>
                </c:pt>
                <c:pt idx="17">
                  <c:v>27334</c:v>
                </c:pt>
                <c:pt idx="18">
                  <c:v>27454</c:v>
                </c:pt>
                <c:pt idx="19">
                  <c:v>27454</c:v>
                </c:pt>
                <c:pt idx="20">
                  <c:v>27668</c:v>
                </c:pt>
                <c:pt idx="21">
                  <c:v>27820</c:v>
                </c:pt>
                <c:pt idx="22">
                  <c:v>27820</c:v>
                </c:pt>
                <c:pt idx="23">
                  <c:v>28034</c:v>
                </c:pt>
                <c:pt idx="24">
                  <c:v>28034</c:v>
                </c:pt>
                <c:pt idx="25">
                  <c:v>28185</c:v>
                </c:pt>
                <c:pt idx="26">
                  <c:v>28764</c:v>
                </c:pt>
                <c:pt idx="27">
                  <c:v>28764</c:v>
                </c:pt>
                <c:pt idx="28">
                  <c:v>28915</c:v>
                </c:pt>
                <c:pt idx="29">
                  <c:v>28915</c:v>
                </c:pt>
                <c:pt idx="30">
                  <c:v>29281</c:v>
                </c:pt>
                <c:pt idx="31">
                  <c:v>29290</c:v>
                </c:pt>
                <c:pt idx="32">
                  <c:v>29290</c:v>
                </c:pt>
                <c:pt idx="33">
                  <c:v>29495</c:v>
                </c:pt>
                <c:pt idx="34">
                  <c:v>29495</c:v>
                </c:pt>
                <c:pt idx="35">
                  <c:v>29646</c:v>
                </c:pt>
                <c:pt idx="36">
                  <c:v>29646</c:v>
                </c:pt>
                <c:pt idx="37">
                  <c:v>30011</c:v>
                </c:pt>
                <c:pt idx="38">
                  <c:v>30011</c:v>
                </c:pt>
                <c:pt idx="39">
                  <c:v>30225</c:v>
                </c:pt>
                <c:pt idx="40">
                  <c:v>30225</c:v>
                </c:pt>
                <c:pt idx="41">
                  <c:v>30376</c:v>
                </c:pt>
                <c:pt idx="42">
                  <c:v>30376</c:v>
                </c:pt>
                <c:pt idx="43">
                  <c:v>30590</c:v>
                </c:pt>
                <c:pt idx="44">
                  <c:v>30742</c:v>
                </c:pt>
                <c:pt idx="45">
                  <c:v>30742</c:v>
                </c:pt>
                <c:pt idx="46">
                  <c:v>30956</c:v>
                </c:pt>
                <c:pt idx="47">
                  <c:v>30956</c:v>
                </c:pt>
                <c:pt idx="48">
                  <c:v>31107</c:v>
                </c:pt>
                <c:pt idx="49">
                  <c:v>31107</c:v>
                </c:pt>
                <c:pt idx="50">
                  <c:v>31472</c:v>
                </c:pt>
                <c:pt idx="51">
                  <c:v>31686</c:v>
                </c:pt>
                <c:pt idx="52">
                  <c:v>31686</c:v>
                </c:pt>
                <c:pt idx="53">
                  <c:v>31837</c:v>
                </c:pt>
                <c:pt idx="54">
                  <c:v>31837</c:v>
                </c:pt>
                <c:pt idx="55">
                  <c:v>31837</c:v>
                </c:pt>
                <c:pt idx="56">
                  <c:v>32051</c:v>
                </c:pt>
                <c:pt idx="57">
                  <c:v>32051</c:v>
                </c:pt>
                <c:pt idx="58">
                  <c:v>32051</c:v>
                </c:pt>
                <c:pt idx="59">
                  <c:v>32203</c:v>
                </c:pt>
                <c:pt idx="60">
                  <c:v>32203</c:v>
                </c:pt>
                <c:pt idx="61">
                  <c:v>32203</c:v>
                </c:pt>
                <c:pt idx="62">
                  <c:v>32417</c:v>
                </c:pt>
                <c:pt idx="63">
                  <c:v>32568</c:v>
                </c:pt>
                <c:pt idx="64">
                  <c:v>32575</c:v>
                </c:pt>
                <c:pt idx="65">
                  <c:v>32782</c:v>
                </c:pt>
                <c:pt idx="66">
                  <c:v>32782</c:v>
                </c:pt>
                <c:pt idx="67">
                  <c:v>32933</c:v>
                </c:pt>
                <c:pt idx="68">
                  <c:v>32940</c:v>
                </c:pt>
                <c:pt idx="69">
                  <c:v>33147</c:v>
                </c:pt>
                <c:pt idx="70">
                  <c:v>33298</c:v>
                </c:pt>
                <c:pt idx="71">
                  <c:v>33420</c:v>
                </c:pt>
                <c:pt idx="72">
                  <c:v>33512</c:v>
                </c:pt>
                <c:pt idx="73">
                  <c:v>33604</c:v>
                </c:pt>
                <c:pt idx="74">
                  <c:v>33664</c:v>
                </c:pt>
                <c:pt idx="75">
                  <c:v>33786</c:v>
                </c:pt>
                <c:pt idx="76">
                  <c:v>33878</c:v>
                </c:pt>
                <c:pt idx="77">
                  <c:v>33970</c:v>
                </c:pt>
                <c:pt idx="78">
                  <c:v>34029</c:v>
                </c:pt>
                <c:pt idx="79">
                  <c:v>34151</c:v>
                </c:pt>
                <c:pt idx="80">
                  <c:v>34243</c:v>
                </c:pt>
                <c:pt idx="81">
                  <c:v>34335</c:v>
                </c:pt>
                <c:pt idx="82">
                  <c:v>34394</c:v>
                </c:pt>
                <c:pt idx="83">
                  <c:v>34516</c:v>
                </c:pt>
                <c:pt idx="84">
                  <c:v>34608</c:v>
                </c:pt>
                <c:pt idx="85">
                  <c:v>34700</c:v>
                </c:pt>
                <c:pt idx="86">
                  <c:v>34759</c:v>
                </c:pt>
                <c:pt idx="87">
                  <c:v>34881</c:v>
                </c:pt>
                <c:pt idx="88">
                  <c:v>34973</c:v>
                </c:pt>
                <c:pt idx="89">
                  <c:v>35065</c:v>
                </c:pt>
                <c:pt idx="90">
                  <c:v>35125</c:v>
                </c:pt>
                <c:pt idx="91">
                  <c:v>35247</c:v>
                </c:pt>
                <c:pt idx="92">
                  <c:v>35339</c:v>
                </c:pt>
                <c:pt idx="93">
                  <c:v>35431</c:v>
                </c:pt>
                <c:pt idx="94">
                  <c:v>35490</c:v>
                </c:pt>
                <c:pt idx="95">
                  <c:v>35612</c:v>
                </c:pt>
                <c:pt idx="96">
                  <c:v>35704</c:v>
                </c:pt>
                <c:pt idx="97">
                  <c:v>35796</c:v>
                </c:pt>
                <c:pt idx="98">
                  <c:v>35855</c:v>
                </c:pt>
                <c:pt idx="99">
                  <c:v>35977</c:v>
                </c:pt>
                <c:pt idx="100">
                  <c:v>36069</c:v>
                </c:pt>
                <c:pt idx="101">
                  <c:v>36161</c:v>
                </c:pt>
                <c:pt idx="102">
                  <c:v>36220</c:v>
                </c:pt>
                <c:pt idx="103">
                  <c:v>36342</c:v>
                </c:pt>
                <c:pt idx="104">
                  <c:v>36434</c:v>
                </c:pt>
                <c:pt idx="105">
                  <c:v>36526</c:v>
                </c:pt>
                <c:pt idx="106">
                  <c:v>36586</c:v>
                </c:pt>
                <c:pt idx="107">
                  <c:v>36708</c:v>
                </c:pt>
                <c:pt idx="108">
                  <c:v>36800</c:v>
                </c:pt>
                <c:pt idx="109">
                  <c:v>36892</c:v>
                </c:pt>
                <c:pt idx="110">
                  <c:v>36951</c:v>
                </c:pt>
                <c:pt idx="111">
                  <c:v>37073</c:v>
                </c:pt>
                <c:pt idx="112">
                  <c:v>37165</c:v>
                </c:pt>
                <c:pt idx="113">
                  <c:v>37257</c:v>
                </c:pt>
                <c:pt idx="114">
                  <c:v>37316</c:v>
                </c:pt>
                <c:pt idx="115">
                  <c:v>37438</c:v>
                </c:pt>
                <c:pt idx="116">
                  <c:v>37530</c:v>
                </c:pt>
                <c:pt idx="117">
                  <c:v>37622</c:v>
                </c:pt>
                <c:pt idx="118">
                  <c:v>37681</c:v>
                </c:pt>
                <c:pt idx="119">
                  <c:v>37803</c:v>
                </c:pt>
                <c:pt idx="120">
                  <c:v>37895</c:v>
                </c:pt>
                <c:pt idx="121">
                  <c:v>37987</c:v>
                </c:pt>
                <c:pt idx="122">
                  <c:v>38047</c:v>
                </c:pt>
                <c:pt idx="123">
                  <c:v>38169</c:v>
                </c:pt>
                <c:pt idx="124">
                  <c:v>38261</c:v>
                </c:pt>
                <c:pt idx="125">
                  <c:v>38353</c:v>
                </c:pt>
                <c:pt idx="126">
                  <c:v>38412</c:v>
                </c:pt>
                <c:pt idx="127">
                  <c:v>38534</c:v>
                </c:pt>
                <c:pt idx="128">
                  <c:v>38626</c:v>
                </c:pt>
                <c:pt idx="129">
                  <c:v>38718</c:v>
                </c:pt>
                <c:pt idx="130">
                  <c:v>38808</c:v>
                </c:pt>
                <c:pt idx="131">
                  <c:v>38899</c:v>
                </c:pt>
                <c:pt idx="132">
                  <c:v>38991</c:v>
                </c:pt>
                <c:pt idx="133">
                  <c:v>39083</c:v>
                </c:pt>
                <c:pt idx="134">
                  <c:v>39173</c:v>
                </c:pt>
                <c:pt idx="135">
                  <c:v>39264</c:v>
                </c:pt>
                <c:pt idx="136">
                  <c:v>39356</c:v>
                </c:pt>
                <c:pt idx="137">
                  <c:v>39448</c:v>
                </c:pt>
                <c:pt idx="138">
                  <c:v>39539</c:v>
                </c:pt>
                <c:pt idx="139">
                  <c:v>39630</c:v>
                </c:pt>
                <c:pt idx="140">
                  <c:v>39722</c:v>
                </c:pt>
                <c:pt idx="141">
                  <c:v>39814</c:v>
                </c:pt>
                <c:pt idx="142">
                  <c:v>39904</c:v>
                </c:pt>
                <c:pt idx="143">
                  <c:v>39995</c:v>
                </c:pt>
                <c:pt idx="144">
                  <c:v>40087</c:v>
                </c:pt>
                <c:pt idx="145">
                  <c:v>40179</c:v>
                </c:pt>
                <c:pt idx="146">
                  <c:v>40269</c:v>
                </c:pt>
                <c:pt idx="147">
                  <c:v>40360</c:v>
                </c:pt>
                <c:pt idx="148">
                  <c:v>40452</c:v>
                </c:pt>
                <c:pt idx="149">
                  <c:v>40544</c:v>
                </c:pt>
                <c:pt idx="150">
                  <c:v>40634</c:v>
                </c:pt>
                <c:pt idx="151">
                  <c:v>40725</c:v>
                </c:pt>
                <c:pt idx="152">
                  <c:v>40817</c:v>
                </c:pt>
                <c:pt idx="153">
                  <c:v>40912</c:v>
                </c:pt>
                <c:pt idx="154">
                  <c:v>41016</c:v>
                </c:pt>
                <c:pt idx="155">
                  <c:v>41108</c:v>
                </c:pt>
                <c:pt idx="156">
                  <c:v>41187</c:v>
                </c:pt>
                <c:pt idx="157">
                  <c:v>41282.623611111107</c:v>
                </c:pt>
                <c:pt idx="158">
                  <c:v>41395.538888888885</c:v>
                </c:pt>
                <c:pt idx="159">
                  <c:v>41478.447222222218</c:v>
                </c:pt>
                <c:pt idx="160">
                  <c:v>41572.405555555553</c:v>
                </c:pt>
                <c:pt idx="161">
                  <c:v>41572.405555555553</c:v>
                </c:pt>
                <c:pt idx="162">
                  <c:v>41647.570833333331</c:v>
                </c:pt>
                <c:pt idx="163">
                  <c:v>41752.561111111107</c:v>
                </c:pt>
                <c:pt idx="164">
                  <c:v>41842.393055555556</c:v>
                </c:pt>
                <c:pt idx="165">
                  <c:v>41922</c:v>
                </c:pt>
                <c:pt idx="166">
                  <c:v>41922</c:v>
                </c:pt>
                <c:pt idx="167">
                  <c:v>42025</c:v>
                </c:pt>
                <c:pt idx="168">
                  <c:v>42111.543749999997</c:v>
                </c:pt>
                <c:pt idx="169">
                  <c:v>42299.463194444441</c:v>
                </c:pt>
                <c:pt idx="170">
                  <c:v>42382.424999999996</c:v>
                </c:pt>
                <c:pt idx="171">
                  <c:v>42481.49722222222</c:v>
                </c:pt>
                <c:pt idx="172">
                  <c:v>42565.451388888891</c:v>
                </c:pt>
                <c:pt idx="173">
                  <c:v>42678.385416666664</c:v>
                </c:pt>
                <c:pt idx="174">
                  <c:v>42760.409722222219</c:v>
                </c:pt>
                <c:pt idx="175">
                  <c:v>42870.576388888891</c:v>
                </c:pt>
                <c:pt idx="176">
                  <c:v>42941.722916666666</c:v>
                </c:pt>
              </c:numCache>
            </c:numRef>
          </c:xVal>
          <c:yVal>
            <c:numRef>
              <c:f>'Water Levels 06L1'!$E$2:$E$192</c:f>
              <c:numCache>
                <c:formatCode>General</c:formatCode>
                <c:ptCount val="191"/>
                <c:pt idx="0">
                  <c:v>131</c:v>
                </c:pt>
                <c:pt idx="1">
                  <c:v>131.5</c:v>
                </c:pt>
                <c:pt idx="2">
                  <c:v>127.6</c:v>
                </c:pt>
                <c:pt idx="3">
                  <c:v>127.6</c:v>
                </c:pt>
                <c:pt idx="4">
                  <c:v>119.6</c:v>
                </c:pt>
                <c:pt idx="5">
                  <c:v>125</c:v>
                </c:pt>
                <c:pt idx="6">
                  <c:v>125</c:v>
                </c:pt>
                <c:pt idx="7">
                  <c:v>126</c:v>
                </c:pt>
                <c:pt idx="8">
                  <c:v>126</c:v>
                </c:pt>
                <c:pt idx="9">
                  <c:v>119.7</c:v>
                </c:pt>
                <c:pt idx="10">
                  <c:v>117</c:v>
                </c:pt>
                <c:pt idx="11">
                  <c:v>83</c:v>
                </c:pt>
                <c:pt idx="12">
                  <c:v>115.3</c:v>
                </c:pt>
                <c:pt idx="13">
                  <c:v>115.2</c:v>
                </c:pt>
                <c:pt idx="14">
                  <c:v>104.8</c:v>
                </c:pt>
                <c:pt idx="15">
                  <c:v>114.3</c:v>
                </c:pt>
                <c:pt idx="16">
                  <c:v>114.8</c:v>
                </c:pt>
                <c:pt idx="17">
                  <c:v>97</c:v>
                </c:pt>
                <c:pt idx="18">
                  <c:v>105</c:v>
                </c:pt>
                <c:pt idx="19">
                  <c:v>105.5</c:v>
                </c:pt>
                <c:pt idx="20">
                  <c:v>101.5</c:v>
                </c:pt>
                <c:pt idx="21">
                  <c:v>108.5</c:v>
                </c:pt>
                <c:pt idx="22">
                  <c:v>109</c:v>
                </c:pt>
                <c:pt idx="23">
                  <c:v>84</c:v>
                </c:pt>
                <c:pt idx="24">
                  <c:v>90</c:v>
                </c:pt>
                <c:pt idx="25">
                  <c:v>99.5</c:v>
                </c:pt>
                <c:pt idx="26">
                  <c:v>86</c:v>
                </c:pt>
                <c:pt idx="27">
                  <c:v>92</c:v>
                </c:pt>
                <c:pt idx="28">
                  <c:v>99.2</c:v>
                </c:pt>
                <c:pt idx="29">
                  <c:v>105.2</c:v>
                </c:pt>
                <c:pt idx="30">
                  <c:v>106.5</c:v>
                </c:pt>
                <c:pt idx="31">
                  <c:v>100.5</c:v>
                </c:pt>
                <c:pt idx="32">
                  <c:v>101</c:v>
                </c:pt>
                <c:pt idx="33">
                  <c:v>73</c:v>
                </c:pt>
                <c:pt idx="34">
                  <c:v>79</c:v>
                </c:pt>
                <c:pt idx="35">
                  <c:v>100.5</c:v>
                </c:pt>
                <c:pt idx="36">
                  <c:v>106.5</c:v>
                </c:pt>
                <c:pt idx="37">
                  <c:v>89</c:v>
                </c:pt>
                <c:pt idx="38">
                  <c:v>95</c:v>
                </c:pt>
                <c:pt idx="39">
                  <c:v>68.5</c:v>
                </c:pt>
                <c:pt idx="40">
                  <c:v>74.5</c:v>
                </c:pt>
                <c:pt idx="41">
                  <c:v>106</c:v>
                </c:pt>
                <c:pt idx="42">
                  <c:v>112</c:v>
                </c:pt>
                <c:pt idx="43">
                  <c:v>99</c:v>
                </c:pt>
                <c:pt idx="44">
                  <c:v>107</c:v>
                </c:pt>
                <c:pt idx="45">
                  <c:v>113</c:v>
                </c:pt>
                <c:pt idx="46">
                  <c:v>90</c:v>
                </c:pt>
                <c:pt idx="47">
                  <c:v>96</c:v>
                </c:pt>
                <c:pt idx="48">
                  <c:v>118</c:v>
                </c:pt>
                <c:pt idx="49">
                  <c:v>124</c:v>
                </c:pt>
                <c:pt idx="51">
                  <c:v>108</c:v>
                </c:pt>
                <c:pt idx="52">
                  <c:v>114</c:v>
                </c:pt>
                <c:pt idx="53">
                  <c:v>69</c:v>
                </c:pt>
                <c:pt idx="54">
                  <c:v>69</c:v>
                </c:pt>
                <c:pt idx="55">
                  <c:v>75</c:v>
                </c:pt>
                <c:pt idx="56">
                  <c:v>93</c:v>
                </c:pt>
                <c:pt idx="57">
                  <c:v>93</c:v>
                </c:pt>
                <c:pt idx="58">
                  <c:v>99</c:v>
                </c:pt>
                <c:pt idx="59">
                  <c:v>96</c:v>
                </c:pt>
                <c:pt idx="60">
                  <c:v>97</c:v>
                </c:pt>
                <c:pt idx="61">
                  <c:v>103</c:v>
                </c:pt>
                <c:pt idx="62">
                  <c:v>93</c:v>
                </c:pt>
                <c:pt idx="63">
                  <c:v>113</c:v>
                </c:pt>
                <c:pt idx="64">
                  <c:v>107</c:v>
                </c:pt>
                <c:pt idx="65">
                  <c:v>63</c:v>
                </c:pt>
                <c:pt idx="66">
                  <c:v>69</c:v>
                </c:pt>
                <c:pt idx="67">
                  <c:v>117</c:v>
                </c:pt>
                <c:pt idx="68">
                  <c:v>111</c:v>
                </c:pt>
                <c:pt idx="69">
                  <c:v>87</c:v>
                </c:pt>
                <c:pt idx="70">
                  <c:v>107</c:v>
                </c:pt>
                <c:pt idx="71">
                  <c:v>77</c:v>
                </c:pt>
                <c:pt idx="72">
                  <c:v>91</c:v>
                </c:pt>
                <c:pt idx="73">
                  <c:v>87</c:v>
                </c:pt>
                <c:pt idx="74">
                  <c:v>93</c:v>
                </c:pt>
                <c:pt idx="75">
                  <c:v>74</c:v>
                </c:pt>
                <c:pt idx="76">
                  <c:v>52</c:v>
                </c:pt>
                <c:pt idx="77">
                  <c:v>80</c:v>
                </c:pt>
                <c:pt idx="78">
                  <c:v>76</c:v>
                </c:pt>
                <c:pt idx="79">
                  <c:v>61</c:v>
                </c:pt>
                <c:pt idx="80">
                  <c:v>52</c:v>
                </c:pt>
                <c:pt idx="81">
                  <c:v>78</c:v>
                </c:pt>
                <c:pt idx="82">
                  <c:v>75</c:v>
                </c:pt>
                <c:pt idx="83">
                  <c:v>53</c:v>
                </c:pt>
                <c:pt idx="84">
                  <c:v>48</c:v>
                </c:pt>
                <c:pt idx="85">
                  <c:v>87</c:v>
                </c:pt>
                <c:pt idx="86">
                  <c:v>98</c:v>
                </c:pt>
                <c:pt idx="87">
                  <c:v>62</c:v>
                </c:pt>
                <c:pt idx="88">
                  <c:v>86</c:v>
                </c:pt>
                <c:pt idx="89">
                  <c:v>99</c:v>
                </c:pt>
                <c:pt idx="90">
                  <c:v>93</c:v>
                </c:pt>
                <c:pt idx="91">
                  <c:v>58</c:v>
                </c:pt>
                <c:pt idx="92">
                  <c:v>75</c:v>
                </c:pt>
                <c:pt idx="93">
                  <c:v>94</c:v>
                </c:pt>
                <c:pt idx="94">
                  <c:v>90</c:v>
                </c:pt>
                <c:pt idx="95">
                  <c:v>64</c:v>
                </c:pt>
                <c:pt idx="96">
                  <c:v>75</c:v>
                </c:pt>
                <c:pt idx="97">
                  <c:v>91.8</c:v>
                </c:pt>
                <c:pt idx="98">
                  <c:v>43</c:v>
                </c:pt>
                <c:pt idx="99">
                  <c:v>89.4</c:v>
                </c:pt>
                <c:pt idx="100">
                  <c:v>87</c:v>
                </c:pt>
                <c:pt idx="101">
                  <c:v>99.5</c:v>
                </c:pt>
                <c:pt idx="102">
                  <c:v>88</c:v>
                </c:pt>
                <c:pt idx="103">
                  <c:v>87</c:v>
                </c:pt>
                <c:pt idx="104">
                  <c:v>88.800000000000011</c:v>
                </c:pt>
                <c:pt idx="105">
                  <c:v>79.599999999999994</c:v>
                </c:pt>
                <c:pt idx="106">
                  <c:v>91.8</c:v>
                </c:pt>
                <c:pt idx="107">
                  <c:v>76.300000000000011</c:v>
                </c:pt>
                <c:pt idx="108">
                  <c:v>88.199999999999989</c:v>
                </c:pt>
                <c:pt idx="109">
                  <c:v>100.8</c:v>
                </c:pt>
                <c:pt idx="110">
                  <c:v>106.8</c:v>
                </c:pt>
                <c:pt idx="111">
                  <c:v>89.2</c:v>
                </c:pt>
                <c:pt idx="112">
                  <c:v>69.199999999999989</c:v>
                </c:pt>
                <c:pt idx="113">
                  <c:v>100</c:v>
                </c:pt>
                <c:pt idx="114">
                  <c:v>85.699999999999989</c:v>
                </c:pt>
                <c:pt idx="115">
                  <c:v>68.599999999999994</c:v>
                </c:pt>
                <c:pt idx="116">
                  <c:v>69.099999999999994</c:v>
                </c:pt>
                <c:pt idx="117">
                  <c:v>93.02</c:v>
                </c:pt>
                <c:pt idx="118">
                  <c:v>97.71</c:v>
                </c:pt>
                <c:pt idx="119">
                  <c:v>90.5</c:v>
                </c:pt>
                <c:pt idx="120">
                  <c:v>87.050000000000011</c:v>
                </c:pt>
                <c:pt idx="121">
                  <c:v>78</c:v>
                </c:pt>
                <c:pt idx="122">
                  <c:v>76.050000000000011</c:v>
                </c:pt>
                <c:pt idx="123">
                  <c:v>33.099999999999994</c:v>
                </c:pt>
                <c:pt idx="124">
                  <c:v>55.300000000000011</c:v>
                </c:pt>
                <c:pt idx="125">
                  <c:v>83.38</c:v>
                </c:pt>
                <c:pt idx="126">
                  <c:v>84.85</c:v>
                </c:pt>
                <c:pt idx="127">
                  <c:v>91.5</c:v>
                </c:pt>
                <c:pt idx="128">
                  <c:v>90.3</c:v>
                </c:pt>
                <c:pt idx="129">
                  <c:v>84.27000000000001</c:v>
                </c:pt>
                <c:pt idx="130">
                  <c:v>84.1</c:v>
                </c:pt>
                <c:pt idx="131">
                  <c:v>90.63</c:v>
                </c:pt>
                <c:pt idx="132">
                  <c:v>79.91</c:v>
                </c:pt>
                <c:pt idx="133">
                  <c:v>82.85</c:v>
                </c:pt>
                <c:pt idx="134">
                  <c:v>94.63</c:v>
                </c:pt>
                <c:pt idx="135">
                  <c:v>54.900000000000006</c:v>
                </c:pt>
                <c:pt idx="136">
                  <c:v>73.75</c:v>
                </c:pt>
                <c:pt idx="137">
                  <c:v>88.539999999999992</c:v>
                </c:pt>
                <c:pt idx="138">
                  <c:v>86.66</c:v>
                </c:pt>
                <c:pt idx="139">
                  <c:v>80.75</c:v>
                </c:pt>
                <c:pt idx="140">
                  <c:v>77.669999999999987</c:v>
                </c:pt>
                <c:pt idx="141">
                  <c:v>64.669999999999987</c:v>
                </c:pt>
                <c:pt idx="142">
                  <c:v>79.240000000000009</c:v>
                </c:pt>
                <c:pt idx="143">
                  <c:v>53.740000000000009</c:v>
                </c:pt>
                <c:pt idx="144">
                  <c:v>43.050000000000011</c:v>
                </c:pt>
                <c:pt idx="145">
                  <c:v>56.460000000000008</c:v>
                </c:pt>
                <c:pt idx="146">
                  <c:v>85.28</c:v>
                </c:pt>
                <c:pt idx="147">
                  <c:v>83.580000000000013</c:v>
                </c:pt>
                <c:pt idx="148">
                  <c:v>85.57</c:v>
                </c:pt>
                <c:pt idx="149">
                  <c:v>73.59</c:v>
                </c:pt>
                <c:pt idx="150">
                  <c:v>78.240000000000009</c:v>
                </c:pt>
                <c:pt idx="151">
                  <c:v>82</c:v>
                </c:pt>
                <c:pt idx="152">
                  <c:v>65.740000000000009</c:v>
                </c:pt>
                <c:pt idx="153">
                  <c:v>60.610099999999989</c:v>
                </c:pt>
                <c:pt idx="154">
                  <c:v>59.52000000000001</c:v>
                </c:pt>
                <c:pt idx="155">
                  <c:v>62.639999999999986</c:v>
                </c:pt>
                <c:pt idx="156">
                  <c:v>59.52000000000001</c:v>
                </c:pt>
                <c:pt idx="157">
                  <c:v>73.759999999999991</c:v>
                </c:pt>
                <c:pt idx="158">
                  <c:v>68.110000000000014</c:v>
                </c:pt>
                <c:pt idx="159">
                  <c:v>69.680000000000007</c:v>
                </c:pt>
                <c:pt idx="160">
                  <c:v>63.740000000000009</c:v>
                </c:pt>
                <c:pt idx="161">
                  <c:v>63.740000000000009</c:v>
                </c:pt>
                <c:pt idx="162">
                  <c:v>68.13</c:v>
                </c:pt>
                <c:pt idx="163">
                  <c:v>66.44</c:v>
                </c:pt>
                <c:pt idx="164">
                  <c:v>65.419999999999987</c:v>
                </c:pt>
                <c:pt idx="172">
                  <c:v>39.639999999999986</c:v>
                </c:pt>
                <c:pt idx="173">
                  <c:v>32</c:v>
                </c:pt>
                <c:pt idx="174">
                  <c:v>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13-471D-A79B-9AC710216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5750768"/>
        <c:axId val="1344335872"/>
      </c:scatterChart>
      <c:valAx>
        <c:axId val="1175750768"/>
        <c:scaling>
          <c:orientation val="minMax"/>
          <c:max val="43845"/>
          <c:min val="2740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4335872"/>
        <c:crosses val="autoZero"/>
        <c:crossBetween val="midCat"/>
        <c:majorUnit val="1826.25"/>
      </c:valAx>
      <c:valAx>
        <c:axId val="1344335872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Groundwater Elevation (ft</a:t>
                </a:r>
                <a:r>
                  <a:rPr lang="en-US" baseline="0"/>
                  <a:t> msl)</a:t>
                </a:r>
                <a:r>
                  <a:rPr lang="en-US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750768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65704929590069"/>
          <c:y val="7.5146237038653335E-2"/>
          <c:w val="0.80953540015806191"/>
          <c:h val="0.8562211756605439"/>
        </c:manualLayout>
      </c:layout>
      <c:barChart>
        <c:barDir val="col"/>
        <c:grouping val="clustered"/>
        <c:varyColors val="0"/>
        <c:ser>
          <c:idx val="0"/>
          <c:order val="0"/>
          <c:tx>
            <c:v>Annual Storage Change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5-4010-B018-ED20B6057D36}"/>
              </c:ext>
            </c:extLst>
          </c:dPt>
          <c:dPt>
            <c:idx val="4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05-4010-B018-ED20B6057D36}"/>
              </c:ext>
            </c:extLst>
          </c:dPt>
          <c:dPt>
            <c:idx val="7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05-4010-B018-ED20B6057D36}"/>
              </c:ext>
            </c:extLst>
          </c:dPt>
          <c:dPt>
            <c:idx val="8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05-4010-B018-ED20B6057D36}"/>
              </c:ext>
            </c:extLst>
          </c:dPt>
          <c:dPt>
            <c:idx val="9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05-4010-B018-ED20B6057D36}"/>
              </c:ext>
            </c:extLst>
          </c:dPt>
          <c:dPt>
            <c:idx val="10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005-4010-B018-ED20B6057D36}"/>
              </c:ext>
            </c:extLst>
          </c:dPt>
          <c:cat>
            <c:strRef>
              <c:f>'Storage - Data'!$B$2:$N$2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'Storage - Data'!$B$7:$N$7</c:f>
              <c:numCache>
                <c:formatCode>_(* #,##0_);_(* \(#,##0\);_(* "-"??_);_(@_)</c:formatCode>
                <c:ptCount val="13"/>
                <c:pt idx="0">
                  <c:v>5461.8929233456447</c:v>
                </c:pt>
                <c:pt idx="1">
                  <c:v>-7554.8078844856673</c:v>
                </c:pt>
                <c:pt idx="2">
                  <c:v>2353.9350524821461</c:v>
                </c:pt>
                <c:pt idx="3">
                  <c:v>3311.9997859030905</c:v>
                </c:pt>
                <c:pt idx="4">
                  <c:v>-5611.280828219762</c:v>
                </c:pt>
                <c:pt idx="5">
                  <c:v>1412.0864456529484</c:v>
                </c:pt>
                <c:pt idx="6">
                  <c:v>1407.4482477206761</c:v>
                </c:pt>
                <c:pt idx="7">
                  <c:v>-9473.4894477480557</c:v>
                </c:pt>
                <c:pt idx="8">
                  <c:v>-22080.139605150867</c:v>
                </c:pt>
                <c:pt idx="9">
                  <c:v>-10435.248404617196</c:v>
                </c:pt>
                <c:pt idx="10">
                  <c:v>-1830.6473548804131</c:v>
                </c:pt>
                <c:pt idx="11">
                  <c:v>20485.733081202958</c:v>
                </c:pt>
                <c:pt idx="12">
                  <c:v>6109.336531671519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05-4010-B018-ED20B6057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030224"/>
        <c:axId val="1093855808"/>
      </c:barChart>
      <c:lineChart>
        <c:grouping val="standard"/>
        <c:varyColors val="0"/>
        <c:ser>
          <c:idx val="1"/>
          <c:order val="1"/>
          <c:tx>
            <c:v>10 year Cumulative Storage Change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'Storage - Data'!$B$2:$N$2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'Storage - Data'!$B$13:$N$13</c:f>
              <c:numCache>
                <c:formatCode>_(* #,##0_);_(* \(#,##0\);_(* "-"??_);_(@_)</c:formatCode>
                <c:ptCount val="13"/>
                <c:pt idx="0">
                  <c:v>0</c:v>
                </c:pt>
                <c:pt idx="1">
                  <c:v>-2092.9149611400226</c:v>
                </c:pt>
                <c:pt idx="2">
                  <c:v>261.02009134212358</c:v>
                </c:pt>
                <c:pt idx="3">
                  <c:v>3573.019877245214</c:v>
                </c:pt>
                <c:pt idx="4">
                  <c:v>-2038.260950974548</c:v>
                </c:pt>
                <c:pt idx="5">
                  <c:v>-626.17450532159955</c:v>
                </c:pt>
                <c:pt idx="6">
                  <c:v>781.27374239907658</c:v>
                </c:pt>
                <c:pt idx="7">
                  <c:v>-8692.2157053489791</c:v>
                </c:pt>
                <c:pt idx="8">
                  <c:v>-30772.355310499846</c:v>
                </c:pt>
                <c:pt idx="9">
                  <c:v>-41207.603715117046</c:v>
                </c:pt>
                <c:pt idx="10">
                  <c:v>-48500.143993343096</c:v>
                </c:pt>
                <c:pt idx="11">
                  <c:v>-20459.603027654473</c:v>
                </c:pt>
                <c:pt idx="12">
                  <c:v>-16704.201548465106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005-4010-B018-ED20B6057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030224"/>
        <c:axId val="1093855808"/>
      </c:lineChart>
      <c:catAx>
        <c:axId val="94903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855808"/>
        <c:crosses val="autoZero"/>
        <c:auto val="1"/>
        <c:lblAlgn val="ctr"/>
        <c:lblOffset val="100"/>
        <c:noMultiLvlLbl val="0"/>
      </c:catAx>
      <c:valAx>
        <c:axId val="109385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Change in Storage (AF)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03022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solidFill>
      <a:srgbClr val="D8EFF8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San Juan MW-47</a:t>
            </a:r>
          </a:p>
        </c:rich>
      </c:tx>
      <c:layout>
        <c:manualLayout>
          <c:xMode val="edge"/>
          <c:yMode val="edge"/>
          <c:x val="0.4469302426841158"/>
          <c:y val="4.7557030990707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49147488712287"/>
          <c:y val="7.9198265191341211E-2"/>
          <c:w val="0.80478120296786715"/>
          <c:h val="0.8778530003954784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'WQ-TDS Data'!$A$2:$A$43</c:f>
              <c:numCache>
                <c:formatCode>dd\-mmm\-yy</c:formatCode>
                <c:ptCount val="42"/>
                <c:pt idx="0">
                  <c:v>35521</c:v>
                </c:pt>
                <c:pt idx="1">
                  <c:v>36008</c:v>
                </c:pt>
                <c:pt idx="2">
                  <c:v>37135</c:v>
                </c:pt>
                <c:pt idx="3">
                  <c:v>37165</c:v>
                </c:pt>
                <c:pt idx="4">
                  <c:v>37257</c:v>
                </c:pt>
                <c:pt idx="5">
                  <c:v>37316</c:v>
                </c:pt>
                <c:pt idx="6">
                  <c:v>37347</c:v>
                </c:pt>
                <c:pt idx="7">
                  <c:v>37438</c:v>
                </c:pt>
                <c:pt idx="8">
                  <c:v>37530</c:v>
                </c:pt>
                <c:pt idx="9">
                  <c:v>37622</c:v>
                </c:pt>
                <c:pt idx="10">
                  <c:v>37712</c:v>
                </c:pt>
                <c:pt idx="11">
                  <c:v>37803</c:v>
                </c:pt>
                <c:pt idx="12">
                  <c:v>37834</c:v>
                </c:pt>
                <c:pt idx="13">
                  <c:v>37895</c:v>
                </c:pt>
                <c:pt idx="14">
                  <c:v>37987</c:v>
                </c:pt>
                <c:pt idx="15">
                  <c:v>38292</c:v>
                </c:pt>
                <c:pt idx="16">
                  <c:v>38473</c:v>
                </c:pt>
                <c:pt idx="17">
                  <c:v>38657</c:v>
                </c:pt>
                <c:pt idx="18">
                  <c:v>38808</c:v>
                </c:pt>
                <c:pt idx="19">
                  <c:v>38991</c:v>
                </c:pt>
                <c:pt idx="20">
                  <c:v>39173</c:v>
                </c:pt>
                <c:pt idx="21">
                  <c:v>39387</c:v>
                </c:pt>
                <c:pt idx="22">
                  <c:v>39539</c:v>
                </c:pt>
                <c:pt idx="23">
                  <c:v>39569</c:v>
                </c:pt>
                <c:pt idx="24">
                  <c:v>39753</c:v>
                </c:pt>
                <c:pt idx="25">
                  <c:v>39904</c:v>
                </c:pt>
                <c:pt idx="26">
                  <c:v>40087</c:v>
                </c:pt>
                <c:pt idx="27">
                  <c:v>40269</c:v>
                </c:pt>
                <c:pt idx="28">
                  <c:v>40452</c:v>
                </c:pt>
                <c:pt idx="29">
                  <c:v>40634</c:v>
                </c:pt>
                <c:pt idx="30">
                  <c:v>40848</c:v>
                </c:pt>
                <c:pt idx="31">
                  <c:v>41244</c:v>
                </c:pt>
                <c:pt idx="32">
                  <c:v>41426</c:v>
                </c:pt>
                <c:pt idx="33">
                  <c:v>41609</c:v>
                </c:pt>
                <c:pt idx="34">
                  <c:v>41760</c:v>
                </c:pt>
                <c:pt idx="35">
                  <c:v>41944</c:v>
                </c:pt>
                <c:pt idx="36">
                  <c:v>42125</c:v>
                </c:pt>
                <c:pt idx="37">
                  <c:v>42491</c:v>
                </c:pt>
                <c:pt idx="38">
                  <c:v>42675</c:v>
                </c:pt>
                <c:pt idx="39">
                  <c:v>43040</c:v>
                </c:pt>
                <c:pt idx="40">
                  <c:v>43252</c:v>
                </c:pt>
                <c:pt idx="41">
                  <c:v>43405</c:v>
                </c:pt>
              </c:numCache>
            </c:numRef>
          </c:xVal>
          <c:yVal>
            <c:numRef>
              <c:f>'WQ-TDS Data'!$T$2:$T$43</c:f>
              <c:numCache>
                <c:formatCode>General</c:formatCode>
                <c:ptCount val="42"/>
                <c:pt idx="3">
                  <c:v>2032</c:v>
                </c:pt>
                <c:pt idx="4">
                  <c:v>1774</c:v>
                </c:pt>
                <c:pt idx="6">
                  <c:v>1760</c:v>
                </c:pt>
                <c:pt idx="7">
                  <c:v>1996</c:v>
                </c:pt>
                <c:pt idx="8">
                  <c:v>1862</c:v>
                </c:pt>
                <c:pt idx="9">
                  <c:v>1548</c:v>
                </c:pt>
                <c:pt idx="10">
                  <c:v>1892</c:v>
                </c:pt>
                <c:pt idx="11">
                  <c:v>2004</c:v>
                </c:pt>
                <c:pt idx="13">
                  <c:v>1888</c:v>
                </c:pt>
                <c:pt idx="15">
                  <c:v>2194</c:v>
                </c:pt>
                <c:pt idx="16">
                  <c:v>1964</c:v>
                </c:pt>
                <c:pt idx="17">
                  <c:v>2208</c:v>
                </c:pt>
                <c:pt idx="18">
                  <c:v>1958</c:v>
                </c:pt>
                <c:pt idx="19">
                  <c:v>1772</c:v>
                </c:pt>
                <c:pt idx="20">
                  <c:v>1848</c:v>
                </c:pt>
                <c:pt idx="21">
                  <c:v>1414</c:v>
                </c:pt>
                <c:pt idx="23">
                  <c:v>1782</c:v>
                </c:pt>
                <c:pt idx="24">
                  <c:v>1536</c:v>
                </c:pt>
                <c:pt idx="25">
                  <c:v>1772</c:v>
                </c:pt>
                <c:pt idx="26">
                  <c:v>1436</c:v>
                </c:pt>
                <c:pt idx="27">
                  <c:v>1812</c:v>
                </c:pt>
                <c:pt idx="28">
                  <c:v>1215</c:v>
                </c:pt>
                <c:pt idx="29">
                  <c:v>1600</c:v>
                </c:pt>
                <c:pt idx="31">
                  <c:v>1760</c:v>
                </c:pt>
                <c:pt idx="33">
                  <c:v>1344</c:v>
                </c:pt>
                <c:pt idx="38">
                  <c:v>1328</c:v>
                </c:pt>
                <c:pt idx="39">
                  <c:v>1376</c:v>
                </c:pt>
                <c:pt idx="40">
                  <c:v>1200</c:v>
                </c:pt>
                <c:pt idx="41">
                  <c:v>1300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09-4D8D-9D0E-53F0539E3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0267440"/>
        <c:axId val="1095315728"/>
      </c:scatterChart>
      <c:valAx>
        <c:axId val="1230267440"/>
        <c:scaling>
          <c:orientation val="minMax"/>
          <c:max val="43844"/>
          <c:min val="347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315728"/>
        <c:crosses val="autoZero"/>
        <c:crossBetween val="midCat"/>
        <c:majorUnit val="1826.25"/>
      </c:valAx>
      <c:valAx>
        <c:axId val="1095315728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TDS</a:t>
                </a:r>
                <a:r>
                  <a:rPr lang="en-US" sz="1400" baseline="0">
                    <a:solidFill>
                      <a:schemeClr val="tx1"/>
                    </a:solidFill>
                  </a:rPr>
                  <a:t> (mg/L)</a:t>
                </a:r>
                <a:endParaRPr lang="en-US" sz="14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0267440"/>
        <c:crosses val="autoZero"/>
        <c:crossBetween val="midCat"/>
        <c:majorUnit val="250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San Juan MW-47</a:t>
            </a:r>
          </a:p>
        </c:rich>
      </c:tx>
      <c:layout>
        <c:manualLayout>
          <c:xMode val="edge"/>
          <c:yMode val="edge"/>
          <c:x val="0.64241468959517001"/>
          <c:y val="0.20367230722513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595775250633254E-2"/>
          <c:y val="5.6890884008237538E-2"/>
          <c:w val="0.86286954613338185"/>
          <c:h val="0.8778530003954784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'WQ - NO3 Data'!$A$2:$A$42</c:f>
              <c:numCache>
                <c:formatCode>dd\-mmm\-yy</c:formatCode>
                <c:ptCount val="41"/>
                <c:pt idx="0">
                  <c:v>35521</c:v>
                </c:pt>
                <c:pt idx="1">
                  <c:v>36008</c:v>
                </c:pt>
                <c:pt idx="2">
                  <c:v>37135</c:v>
                </c:pt>
                <c:pt idx="3">
                  <c:v>37165</c:v>
                </c:pt>
                <c:pt idx="4">
                  <c:v>37257</c:v>
                </c:pt>
                <c:pt idx="5">
                  <c:v>37316</c:v>
                </c:pt>
                <c:pt idx="6">
                  <c:v>37347</c:v>
                </c:pt>
                <c:pt idx="7">
                  <c:v>37438</c:v>
                </c:pt>
                <c:pt idx="8">
                  <c:v>37530</c:v>
                </c:pt>
                <c:pt idx="9">
                  <c:v>37622</c:v>
                </c:pt>
                <c:pt idx="10">
                  <c:v>37712</c:v>
                </c:pt>
                <c:pt idx="11">
                  <c:v>37803</c:v>
                </c:pt>
                <c:pt idx="12">
                  <c:v>37834</c:v>
                </c:pt>
                <c:pt idx="13">
                  <c:v>37895</c:v>
                </c:pt>
                <c:pt idx="14">
                  <c:v>37987</c:v>
                </c:pt>
                <c:pt idx="15">
                  <c:v>38292</c:v>
                </c:pt>
                <c:pt idx="16">
                  <c:v>38473</c:v>
                </c:pt>
                <c:pt idx="17">
                  <c:v>38657</c:v>
                </c:pt>
                <c:pt idx="18">
                  <c:v>38808</c:v>
                </c:pt>
                <c:pt idx="19">
                  <c:v>38991</c:v>
                </c:pt>
                <c:pt idx="20">
                  <c:v>39173</c:v>
                </c:pt>
                <c:pt idx="21">
                  <c:v>39387</c:v>
                </c:pt>
                <c:pt idx="22">
                  <c:v>39539</c:v>
                </c:pt>
                <c:pt idx="23">
                  <c:v>39569</c:v>
                </c:pt>
                <c:pt idx="24">
                  <c:v>39753</c:v>
                </c:pt>
                <c:pt idx="25">
                  <c:v>40087</c:v>
                </c:pt>
                <c:pt idx="26">
                  <c:v>40269</c:v>
                </c:pt>
                <c:pt idx="27">
                  <c:v>40452</c:v>
                </c:pt>
                <c:pt idx="28">
                  <c:v>40634</c:v>
                </c:pt>
                <c:pt idx="29">
                  <c:v>40848</c:v>
                </c:pt>
                <c:pt idx="30">
                  <c:v>41244</c:v>
                </c:pt>
                <c:pt idx="31">
                  <c:v>41426</c:v>
                </c:pt>
                <c:pt idx="32">
                  <c:v>41609</c:v>
                </c:pt>
                <c:pt idx="33">
                  <c:v>41760</c:v>
                </c:pt>
                <c:pt idx="34">
                  <c:v>41944</c:v>
                </c:pt>
                <c:pt idx="35">
                  <c:v>42125</c:v>
                </c:pt>
                <c:pt idx="36">
                  <c:v>42491</c:v>
                </c:pt>
                <c:pt idx="37">
                  <c:v>42675</c:v>
                </c:pt>
                <c:pt idx="38">
                  <c:v>43040</c:v>
                </c:pt>
                <c:pt idx="39">
                  <c:v>43252</c:v>
                </c:pt>
                <c:pt idx="40">
                  <c:v>43405</c:v>
                </c:pt>
              </c:numCache>
            </c:numRef>
          </c:xVal>
          <c:yVal>
            <c:numRef>
              <c:f>'WQ - NO3 Data'!$T$2:$T$42</c:f>
              <c:numCache>
                <c:formatCode>General</c:formatCode>
                <c:ptCount val="41"/>
                <c:pt idx="3">
                  <c:v>86</c:v>
                </c:pt>
                <c:pt idx="4">
                  <c:v>124</c:v>
                </c:pt>
                <c:pt idx="6">
                  <c:v>114</c:v>
                </c:pt>
                <c:pt idx="7">
                  <c:v>122</c:v>
                </c:pt>
                <c:pt idx="8">
                  <c:v>129</c:v>
                </c:pt>
                <c:pt idx="9">
                  <c:v>122</c:v>
                </c:pt>
                <c:pt idx="10">
                  <c:v>114</c:v>
                </c:pt>
                <c:pt idx="11">
                  <c:v>123</c:v>
                </c:pt>
                <c:pt idx="13">
                  <c:v>120</c:v>
                </c:pt>
                <c:pt idx="15">
                  <c:v>101</c:v>
                </c:pt>
                <c:pt idx="16">
                  <c:v>110</c:v>
                </c:pt>
                <c:pt idx="17">
                  <c:v>103</c:v>
                </c:pt>
                <c:pt idx="18">
                  <c:v>120</c:v>
                </c:pt>
                <c:pt idx="19">
                  <c:v>140</c:v>
                </c:pt>
                <c:pt idx="20">
                  <c:v>98</c:v>
                </c:pt>
                <c:pt idx="21">
                  <c:v>128</c:v>
                </c:pt>
                <c:pt idx="23">
                  <c:v>99</c:v>
                </c:pt>
                <c:pt idx="24">
                  <c:v>73</c:v>
                </c:pt>
                <c:pt idx="25">
                  <c:v>53</c:v>
                </c:pt>
                <c:pt idx="26">
                  <c:v>3.5</c:v>
                </c:pt>
                <c:pt idx="27">
                  <c:v>35.5</c:v>
                </c:pt>
                <c:pt idx="28">
                  <c:v>67</c:v>
                </c:pt>
                <c:pt idx="30">
                  <c:v>6.5</c:v>
                </c:pt>
                <c:pt idx="32">
                  <c:v>42</c:v>
                </c:pt>
                <c:pt idx="37">
                  <c:v>41.99</c:v>
                </c:pt>
                <c:pt idx="38">
                  <c:v>35.68</c:v>
                </c:pt>
                <c:pt idx="39">
                  <c:v>33.591999999999999</c:v>
                </c:pt>
                <c:pt idx="40">
                  <c:v>36.686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6E-4E1B-AB95-9C7B4EFBB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0267440"/>
        <c:axId val="1095315728"/>
      </c:scatterChart>
      <c:valAx>
        <c:axId val="1230267440"/>
        <c:scaling>
          <c:orientation val="minMax"/>
          <c:max val="43844"/>
          <c:min val="347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315728"/>
        <c:crosses val="autoZero"/>
        <c:crossBetween val="midCat"/>
        <c:majorUnit val="1826.25"/>
      </c:valAx>
      <c:valAx>
        <c:axId val="1095315728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Nitrate - NO3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0267440"/>
        <c:crosses val="autoZero"/>
        <c:crossBetween val="midCat"/>
        <c:majorUnit val="25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0.15762</cdr:x>
      <cdr:y>0.52669</cdr:y>
    </cdr:from>
    <cdr:to>
      <cdr:x>0.92107</cdr:x>
      <cdr:y>0.61957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F3F31F77-4EEE-42F2-941E-44307E498965}"/>
            </a:ext>
          </a:extLst>
        </cdr:cNvPr>
        <cdr:cNvSpPr txBox="1"/>
      </cdr:nvSpPr>
      <cdr:spPr>
        <a:xfrm xmlns:a="http://schemas.openxmlformats.org/drawingml/2006/main">
          <a:off x="1002904" y="2443382"/>
          <a:ext cx="4857677" cy="430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dirty="0">
              <a:solidFill>
                <a:srgbClr val="FF0000"/>
              </a:solidFill>
            </a:rPr>
            <a:t>Minimum Threshold=historical low levels</a:t>
          </a:r>
        </a:p>
      </cdr:txBody>
    </cdr:sp>
  </cdr:relSizeAnchor>
  <cdr:relSizeAnchor xmlns:cdr="http://schemas.openxmlformats.org/drawingml/2006/chartDrawing">
    <cdr:from>
      <cdr:x>0.16593</cdr:x>
      <cdr:y>0.75714</cdr:y>
    </cdr:from>
    <cdr:to>
      <cdr:x>1</cdr:x>
      <cdr:y>0.85002</cdr:y>
    </cdr:to>
    <cdr:sp macro="" textlink="">
      <cdr:nvSpPr>
        <cdr:cNvPr id="3" name="TextBox 11">
          <a:extLst xmlns:a="http://schemas.openxmlformats.org/drawingml/2006/main">
            <a:ext uri="{FF2B5EF4-FFF2-40B4-BE49-F238E27FC236}">
              <a16:creationId xmlns:a16="http://schemas.microsoft.com/office/drawing/2014/main" id="{797C8E9C-AC62-44A3-B614-827F2517033F}"/>
            </a:ext>
          </a:extLst>
        </cdr:cNvPr>
        <cdr:cNvSpPr txBox="1"/>
      </cdr:nvSpPr>
      <cdr:spPr>
        <a:xfrm xmlns:a="http://schemas.openxmlformats.org/drawingml/2006/main">
          <a:off x="1055805" y="3512469"/>
          <a:ext cx="5306992" cy="430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dirty="0">
              <a:solidFill>
                <a:schemeClr val="accent2">
                  <a:lumMod val="75000"/>
                </a:schemeClr>
              </a:solidFill>
            </a:rPr>
            <a:t>Minimum Threshold=shallow well bottom</a:t>
          </a:r>
        </a:p>
      </cdr:txBody>
    </cdr:sp>
  </cdr:relSizeAnchor>
  <cdr:relSizeAnchor xmlns:cdr="http://schemas.openxmlformats.org/drawingml/2006/chartDrawing">
    <cdr:from>
      <cdr:x>0.15521</cdr:x>
      <cdr:y>0.54129</cdr:y>
    </cdr:from>
    <cdr:to>
      <cdr:x>0.93975</cdr:x>
      <cdr:y>0.54129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4B20357F-3004-4D94-88EF-82194C8B5B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987599" y="2511109"/>
          <a:ext cx="4991859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0.79221</cdr:x>
      <cdr:y>0.0767</cdr:y>
    </cdr:from>
    <cdr:to>
      <cdr:x>1</cdr:x>
      <cdr:y>0.88053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13842F-68E6-4E1D-B3D6-F683BA18A283}"/>
            </a:ext>
          </a:extLst>
        </cdr:cNvPr>
        <cdr:cNvSpPr txBox="1"/>
      </cdr:nvSpPr>
      <cdr:spPr>
        <a:xfrm xmlns:a="http://schemas.openxmlformats.org/drawingml/2006/main">
          <a:off x="8713458" y="362049"/>
          <a:ext cx="2285467" cy="379433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 dirty="0"/>
        </a:p>
        <a:p xmlns:a="http://schemas.openxmlformats.org/drawingml/2006/main">
          <a:pPr algn="l"/>
          <a:r>
            <a:rPr lang="en-US" sz="2400" baseline="0" dirty="0"/>
            <a:t>Management Objective where groundwater</a:t>
          </a:r>
          <a:r>
            <a:rPr lang="en-US" sz="2400" dirty="0"/>
            <a:t> is shallow</a:t>
          </a:r>
          <a:r>
            <a:rPr lang="en-US" sz="2400" baseline="0" dirty="0"/>
            <a:t>: operable range is up to 10</a:t>
          </a:r>
          <a:r>
            <a:rPr lang="en-US" sz="2400" dirty="0"/>
            <a:t> feet below ground surface.</a:t>
          </a:r>
        </a:p>
        <a:p xmlns:a="http://schemas.openxmlformats.org/drawingml/2006/main">
          <a:pPr algn="l"/>
          <a:endParaRPr lang="en-US" sz="2400" dirty="0"/>
        </a:p>
      </cdr:txBody>
    </cdr:sp>
  </cdr:relSizeAnchor>
  <cdr:relSizeAnchor xmlns:cdr="http://schemas.openxmlformats.org/drawingml/2006/chartDrawing">
    <cdr:from>
      <cdr:x>0.06454</cdr:x>
      <cdr:y>0.25749</cdr:y>
    </cdr:from>
    <cdr:to>
      <cdr:x>0.79041</cdr:x>
      <cdr:y>0.25749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3C1BBB87-44B9-4C12-9D13-91BA06AE3113}"/>
            </a:ext>
          </a:extLst>
        </cdr:cNvPr>
        <cdr:cNvCxnSpPr/>
      </cdr:nvCxnSpPr>
      <cdr:spPr>
        <a:xfrm xmlns:a="http://schemas.openxmlformats.org/drawingml/2006/main" flipV="1">
          <a:off x="709843" y="1215436"/>
          <a:ext cx="7983842" cy="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0.06722</cdr:x>
      <cdr:y>0.87502</cdr:y>
    </cdr:from>
    <cdr:to>
      <cdr:x>0.78952</cdr:x>
      <cdr:y>0.87502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1F8A3C68-3578-40D2-B3EF-AA10B0EECB9C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739388" y="4130390"/>
          <a:ext cx="7944464" cy="1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0.07289</cdr:x>
      <cdr:y>0.1322</cdr:y>
    </cdr:from>
    <cdr:to>
      <cdr:x>0.35805</cdr:x>
      <cdr:y>0.2238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D4008A9-F42E-4E3D-A879-E067701F4A1D}"/>
            </a:ext>
          </a:extLst>
        </cdr:cNvPr>
        <cdr:cNvSpPr txBox="1"/>
      </cdr:nvSpPr>
      <cdr:spPr>
        <a:xfrm xmlns:a="http://schemas.openxmlformats.org/drawingml/2006/main">
          <a:off x="801702" y="624009"/>
          <a:ext cx="3136490" cy="43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Ground surface</a:t>
          </a:r>
        </a:p>
      </cdr:txBody>
    </cdr:sp>
  </cdr:relSizeAnchor>
  <cdr:relSizeAnchor xmlns:cdr="http://schemas.openxmlformats.org/drawingml/2006/chartDrawing">
    <cdr:from>
      <cdr:x>0.06584</cdr:x>
      <cdr:y>0.29596</cdr:y>
    </cdr:from>
    <cdr:to>
      <cdr:x>0.79041</cdr:x>
      <cdr:y>0.86461</cdr:y>
    </cdr:to>
    <cdr:sp macro="" textlink="">
      <cdr:nvSpPr>
        <cdr:cNvPr id="15" name="Rectangle 14">
          <a:extLst xmlns:a="http://schemas.openxmlformats.org/drawingml/2006/main">
            <a:ext uri="{FF2B5EF4-FFF2-40B4-BE49-F238E27FC236}">
              <a16:creationId xmlns:a16="http://schemas.microsoft.com/office/drawing/2014/main" id="{2BCC4190-2343-45C0-8340-01132799FA90}"/>
            </a:ext>
          </a:extLst>
        </cdr:cNvPr>
        <cdr:cNvSpPr/>
      </cdr:nvSpPr>
      <cdr:spPr>
        <a:xfrm xmlns:a="http://schemas.openxmlformats.org/drawingml/2006/main">
          <a:off x="724215" y="1397020"/>
          <a:ext cx="7969469" cy="268420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2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0.13784</cdr:x>
      <cdr:y>0.87774</cdr:y>
    </cdr:from>
    <cdr:to>
      <cdr:x>0.37828</cdr:x>
      <cdr:y>0.96251</cdr:y>
    </cdr:to>
    <cdr:sp macro="" textlink="">
      <cdr:nvSpPr>
        <cdr:cNvPr id="18" name="TextBox 2">
          <a:extLst xmlns:a="http://schemas.openxmlformats.org/drawingml/2006/main">
            <a:ext uri="{FF2B5EF4-FFF2-40B4-BE49-F238E27FC236}">
              <a16:creationId xmlns:a16="http://schemas.microsoft.com/office/drawing/2014/main" id="{70191006-AE73-44E8-8ACB-25ADF744AC67}"/>
            </a:ext>
          </a:extLst>
        </cdr:cNvPr>
        <cdr:cNvSpPr txBox="1"/>
      </cdr:nvSpPr>
      <cdr:spPr>
        <a:xfrm xmlns:a="http://schemas.openxmlformats.org/drawingml/2006/main">
          <a:off x="1516084" y="4143232"/>
          <a:ext cx="264460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FF0000"/>
              </a:solidFill>
            </a:rPr>
            <a:t>Minimum Threshold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0.50718</cdr:x>
      <cdr:y>0.55107</cdr:y>
    </cdr:from>
    <cdr:to>
      <cdr:x>0.74762</cdr:x>
      <cdr:y>0.63583</cdr:y>
    </cdr:to>
    <cdr:sp macro="" textlink="">
      <cdr:nvSpPr>
        <cdr:cNvPr id="19" name="TextBox 2">
          <a:extLst xmlns:a="http://schemas.openxmlformats.org/drawingml/2006/main">
            <a:ext uri="{FF2B5EF4-FFF2-40B4-BE49-F238E27FC236}">
              <a16:creationId xmlns:a16="http://schemas.microsoft.com/office/drawing/2014/main" id="{B883ACEE-3537-477A-9A84-9BFE149106E4}"/>
            </a:ext>
          </a:extLst>
        </cdr:cNvPr>
        <cdr:cNvSpPr txBox="1"/>
      </cdr:nvSpPr>
      <cdr:spPr>
        <a:xfrm xmlns:a="http://schemas.openxmlformats.org/drawingml/2006/main">
          <a:off x="5578446" y="2601205"/>
          <a:ext cx="264460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00B050"/>
              </a:solidFill>
            </a:rPr>
            <a:t>Management Objective</a:t>
          </a:r>
        </a:p>
      </cdr:txBody>
    </cdr:sp>
  </cdr:relSizeAnchor>
  <cdr:relSizeAnchor xmlns:cdr="http://schemas.openxmlformats.org/drawingml/2006/chartDrawing">
    <cdr:from>
      <cdr:x>0.76532</cdr:x>
      <cdr:y>0.3051</cdr:y>
    </cdr:from>
    <cdr:to>
      <cdr:x>0.77589</cdr:x>
      <cdr:y>0.85557</cdr:y>
    </cdr:to>
    <cdr:sp macro="" textlink="">
      <cdr:nvSpPr>
        <cdr:cNvPr id="20" name="Arrow: Up-Down 19">
          <a:extLst xmlns:a="http://schemas.openxmlformats.org/drawingml/2006/main">
            <a:ext uri="{FF2B5EF4-FFF2-40B4-BE49-F238E27FC236}">
              <a16:creationId xmlns:a16="http://schemas.microsoft.com/office/drawing/2014/main" id="{49C4700C-CFD3-4D41-B4BF-F5D1624E8820}"/>
            </a:ext>
          </a:extLst>
        </cdr:cNvPr>
        <cdr:cNvSpPr/>
      </cdr:nvSpPr>
      <cdr:spPr>
        <a:xfrm xmlns:a="http://schemas.openxmlformats.org/drawingml/2006/main">
          <a:off x="8417644" y="1440158"/>
          <a:ext cx="116265" cy="2598421"/>
        </a:xfrm>
        <a:prstGeom xmlns:a="http://schemas.openxmlformats.org/drawingml/2006/main" prst="upDownArrow">
          <a:avLst/>
        </a:prstGeom>
        <a:solidFill xmlns:a="http://schemas.openxmlformats.org/drawingml/2006/main">
          <a:srgbClr val="00B050"/>
        </a:solidFill>
        <a:ln xmlns:a="http://schemas.openxmlformats.org/drawingml/2006/main" w="57150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0.78908</cdr:x>
      <cdr:y>0.043</cdr:y>
    </cdr:from>
    <cdr:to>
      <cdr:x>1</cdr:x>
      <cdr:y>0.95652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13842F-68E6-4E1D-B3D6-F683BA18A283}"/>
            </a:ext>
          </a:extLst>
        </cdr:cNvPr>
        <cdr:cNvSpPr txBox="1"/>
      </cdr:nvSpPr>
      <cdr:spPr>
        <a:xfrm xmlns:a="http://schemas.openxmlformats.org/drawingml/2006/main">
          <a:off x="9093512" y="218931"/>
          <a:ext cx="2430683" cy="46511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400" dirty="0"/>
            <a:t>Management Objective where groundwater is deep: </a:t>
          </a:r>
        </a:p>
        <a:p xmlns:a="http://schemas.openxmlformats.org/drawingml/2006/main">
          <a:pPr algn="l"/>
          <a:r>
            <a:rPr lang="en-US" sz="2400" dirty="0"/>
            <a:t>Operable range is likely up to historical high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0.05723</cdr:x>
      <cdr:y>0.16381</cdr:y>
    </cdr:from>
    <cdr:to>
      <cdr:x>0.78607</cdr:x>
      <cdr:y>0.16381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31801DAB-4E35-4BFB-B4FA-7C6DEC817E1D}"/>
            </a:ext>
          </a:extLst>
        </cdr:cNvPr>
        <cdr:cNvCxnSpPr/>
      </cdr:nvCxnSpPr>
      <cdr:spPr>
        <a:xfrm xmlns:a="http://schemas.openxmlformats.org/drawingml/2006/main" flipV="1">
          <a:off x="659530" y="834028"/>
          <a:ext cx="8399258" cy="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0.07381</cdr:x>
      <cdr:y>0.07077</cdr:y>
    </cdr:from>
    <cdr:to>
      <cdr:x>0.34853</cdr:x>
      <cdr:y>0.15574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AF30346-A477-4509-BAD7-62719099DE48}"/>
            </a:ext>
          </a:extLst>
        </cdr:cNvPr>
        <cdr:cNvSpPr txBox="1"/>
      </cdr:nvSpPr>
      <cdr:spPr>
        <a:xfrm xmlns:a="http://schemas.openxmlformats.org/drawingml/2006/main">
          <a:off x="842670" y="360328"/>
          <a:ext cx="3136490" cy="432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Ground surface</a:t>
          </a:r>
        </a:p>
      </cdr:txBody>
    </cdr:sp>
  </cdr:relSizeAnchor>
  <cdr:relSizeAnchor xmlns:cdr="http://schemas.openxmlformats.org/drawingml/2006/chartDrawing">
    <cdr:from>
      <cdr:x>0.05937</cdr:x>
      <cdr:y>0.83519</cdr:y>
    </cdr:from>
    <cdr:to>
      <cdr:x>0.78998</cdr:x>
      <cdr:y>0.83519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9902B271-C987-442E-99AF-1FD570215DC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77816" y="4252311"/>
          <a:ext cx="8341360" cy="0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0.76136</cdr:x>
      <cdr:y>0.57723</cdr:y>
    </cdr:from>
    <cdr:to>
      <cdr:x>0.76693</cdr:x>
      <cdr:y>0.82327</cdr:y>
    </cdr:to>
    <cdr:sp macro="" textlink="">
      <cdr:nvSpPr>
        <cdr:cNvPr id="12" name="Arrow: Up-Down 11">
          <a:extLst xmlns:a="http://schemas.openxmlformats.org/drawingml/2006/main">
            <a:ext uri="{FF2B5EF4-FFF2-40B4-BE49-F238E27FC236}">
              <a16:creationId xmlns:a16="http://schemas.microsoft.com/office/drawing/2014/main" id="{D0699ED1-5A2D-4371-A29C-A700D3C3DAF1}"/>
            </a:ext>
          </a:extLst>
        </cdr:cNvPr>
        <cdr:cNvSpPr/>
      </cdr:nvSpPr>
      <cdr:spPr>
        <a:xfrm xmlns:a="http://schemas.openxmlformats.org/drawingml/2006/main" flipH="1">
          <a:off x="8774026" y="2938951"/>
          <a:ext cx="64225" cy="1252667"/>
        </a:xfrm>
        <a:prstGeom xmlns:a="http://schemas.openxmlformats.org/drawingml/2006/main" prst="upDownArrow">
          <a:avLst/>
        </a:prstGeom>
        <a:solidFill xmlns:a="http://schemas.openxmlformats.org/drawingml/2006/main">
          <a:srgbClr val="00B050"/>
        </a:solidFill>
        <a:ln xmlns:a="http://schemas.openxmlformats.org/drawingml/2006/main" w="57150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0.05776</cdr:x>
      <cdr:y>0.48291</cdr:y>
    </cdr:from>
    <cdr:to>
      <cdr:x>0.33675</cdr:x>
      <cdr:y>0.8252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D5356A73-39FB-4253-B29A-0B4BB7B65D3D}"/>
            </a:ext>
          </a:extLst>
        </cdr:cNvPr>
        <cdr:cNvSpPr/>
      </cdr:nvSpPr>
      <cdr:spPr>
        <a:xfrm xmlns:a="http://schemas.openxmlformats.org/drawingml/2006/main">
          <a:off x="665609" y="2458683"/>
          <a:ext cx="3215148" cy="17427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0.05838</cdr:x>
      <cdr:y>0.5676</cdr:y>
    </cdr:from>
    <cdr:to>
      <cdr:x>0.78904</cdr:x>
      <cdr:y>0.82795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id="{6F3FEE70-C5EA-4985-AF76-B35A083A204A}"/>
            </a:ext>
          </a:extLst>
        </cdr:cNvPr>
        <cdr:cNvSpPr/>
      </cdr:nvSpPr>
      <cdr:spPr>
        <a:xfrm xmlns:a="http://schemas.openxmlformats.org/drawingml/2006/main">
          <a:off x="672738" y="2889885"/>
          <a:ext cx="8420314" cy="13255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2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0.78908</cdr:x>
      <cdr:y>0.043</cdr:y>
    </cdr:from>
    <cdr:to>
      <cdr:x>1</cdr:x>
      <cdr:y>0.95652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13842F-68E6-4E1D-B3D6-F683BA18A283}"/>
            </a:ext>
          </a:extLst>
        </cdr:cNvPr>
        <cdr:cNvSpPr txBox="1"/>
      </cdr:nvSpPr>
      <cdr:spPr>
        <a:xfrm xmlns:a="http://schemas.openxmlformats.org/drawingml/2006/main">
          <a:off x="9093512" y="218931"/>
          <a:ext cx="2430683" cy="46511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400" dirty="0"/>
            <a:t>Management Objective where groundwater is deep: </a:t>
          </a:r>
        </a:p>
        <a:p xmlns:a="http://schemas.openxmlformats.org/drawingml/2006/main">
          <a:pPr algn="l"/>
          <a:r>
            <a:rPr lang="en-US" sz="2400" dirty="0"/>
            <a:t>Operable range is historical high, may be</a:t>
          </a:r>
          <a:r>
            <a:rPr lang="en-US" sz="2400" dirty="0">
              <a:solidFill>
                <a:schemeClr val="tx1"/>
              </a:solidFill>
            </a:rPr>
            <a:t> adjusted upward for wells with short, incomplete records to allow reasonable range.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0.05723</cdr:x>
      <cdr:y>0.16381</cdr:y>
    </cdr:from>
    <cdr:to>
      <cdr:x>0.78607</cdr:x>
      <cdr:y>0.16381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31801DAB-4E35-4BFB-B4FA-7C6DEC817E1D}"/>
            </a:ext>
          </a:extLst>
        </cdr:cNvPr>
        <cdr:cNvCxnSpPr/>
      </cdr:nvCxnSpPr>
      <cdr:spPr>
        <a:xfrm xmlns:a="http://schemas.openxmlformats.org/drawingml/2006/main" flipV="1">
          <a:off x="659530" y="834028"/>
          <a:ext cx="8399258" cy="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0.07381</cdr:x>
      <cdr:y>0.07077</cdr:y>
    </cdr:from>
    <cdr:to>
      <cdr:x>0.34853</cdr:x>
      <cdr:y>0.15574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AF30346-A477-4509-BAD7-62719099DE48}"/>
            </a:ext>
          </a:extLst>
        </cdr:cNvPr>
        <cdr:cNvSpPr txBox="1"/>
      </cdr:nvSpPr>
      <cdr:spPr>
        <a:xfrm xmlns:a="http://schemas.openxmlformats.org/drawingml/2006/main">
          <a:off x="842670" y="360328"/>
          <a:ext cx="3136490" cy="432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Ground surface</a:t>
          </a:r>
        </a:p>
      </cdr:txBody>
    </cdr:sp>
  </cdr:relSizeAnchor>
  <cdr:relSizeAnchor xmlns:cdr="http://schemas.openxmlformats.org/drawingml/2006/chartDrawing">
    <cdr:from>
      <cdr:x>0.05937</cdr:x>
      <cdr:y>0.83519</cdr:y>
    </cdr:from>
    <cdr:to>
      <cdr:x>0.78998</cdr:x>
      <cdr:y>0.83519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9902B271-C987-442E-99AF-1FD570215DC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77816" y="4252311"/>
          <a:ext cx="8341360" cy="0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0.05931</cdr:x>
      <cdr:y>0.49937</cdr:y>
    </cdr:from>
    <cdr:to>
      <cdr:x>0.78904</cdr:x>
      <cdr:y>0.82795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id="{6F3FEE70-C5EA-4985-AF76-B35A083A204A}"/>
            </a:ext>
          </a:extLst>
        </cdr:cNvPr>
        <cdr:cNvSpPr/>
      </cdr:nvSpPr>
      <cdr:spPr>
        <a:xfrm xmlns:a="http://schemas.openxmlformats.org/drawingml/2006/main">
          <a:off x="683500" y="2542503"/>
          <a:ext cx="8409551" cy="167294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2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0.76297</cdr:x>
      <cdr:y>0.50536</cdr:y>
    </cdr:from>
    <cdr:to>
      <cdr:x>0.76786</cdr:x>
      <cdr:y>0.82261</cdr:y>
    </cdr:to>
    <cdr:sp macro="" textlink="">
      <cdr:nvSpPr>
        <cdr:cNvPr id="12" name="Arrow: Up-Down 11">
          <a:extLst xmlns:a="http://schemas.openxmlformats.org/drawingml/2006/main">
            <a:ext uri="{FF2B5EF4-FFF2-40B4-BE49-F238E27FC236}">
              <a16:creationId xmlns:a16="http://schemas.microsoft.com/office/drawing/2014/main" id="{D0699ED1-5A2D-4371-A29C-A700D3C3DAF1}"/>
            </a:ext>
          </a:extLst>
        </cdr:cNvPr>
        <cdr:cNvSpPr/>
      </cdr:nvSpPr>
      <cdr:spPr>
        <a:xfrm xmlns:a="http://schemas.openxmlformats.org/drawingml/2006/main" flipH="1">
          <a:off x="8792615" y="2572983"/>
          <a:ext cx="56382" cy="1615277"/>
        </a:xfrm>
        <a:prstGeom xmlns:a="http://schemas.openxmlformats.org/drawingml/2006/main" prst="upDownArrow">
          <a:avLst/>
        </a:prstGeom>
        <a:solidFill xmlns:a="http://schemas.openxmlformats.org/drawingml/2006/main">
          <a:srgbClr val="00B050"/>
        </a:solidFill>
        <a:ln xmlns:a="http://schemas.openxmlformats.org/drawingml/2006/main" w="57150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0.17179</cdr:x>
      <cdr:y>0.36173</cdr:y>
    </cdr:from>
    <cdr:to>
      <cdr:x>0.98805</cdr:x>
      <cdr:y>0.36173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4DC612CD-061A-451E-AE75-07D55969B24A}"/>
            </a:ext>
          </a:extLst>
        </cdr:cNvPr>
        <cdr:cNvCxnSpPr/>
      </cdr:nvCxnSpPr>
      <cdr:spPr>
        <a:xfrm xmlns:a="http://schemas.openxmlformats.org/drawingml/2006/main">
          <a:off x="1314885" y="2045718"/>
          <a:ext cx="6247638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>
              <a:lumMod val="75000"/>
            </a:schemeClr>
          </a:solidFill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0.16582</cdr:x>
      <cdr:y>0.82785</cdr:y>
    </cdr:from>
    <cdr:to>
      <cdr:x>0.96774</cdr:x>
      <cdr:y>0.82785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57BA9120-1A49-4BE8-86A2-642792C1ED53}"/>
            </a:ext>
          </a:extLst>
        </cdr:cNvPr>
        <cdr:cNvCxnSpPr/>
      </cdr:nvCxnSpPr>
      <cdr:spPr>
        <a:xfrm xmlns:a="http://schemas.openxmlformats.org/drawingml/2006/main">
          <a:off x="1269165" y="4681801"/>
          <a:ext cx="6137910" cy="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0.15846</cdr:x>
      <cdr:y>0.14442</cdr:y>
    </cdr:from>
    <cdr:to>
      <cdr:x>0.96357</cdr:x>
      <cdr:y>0.14442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1B78E027-5D93-449A-AA3A-6D91F4BBBAA2}"/>
            </a:ext>
          </a:extLst>
        </cdr:cNvPr>
        <cdr:cNvCxnSpPr/>
      </cdr:nvCxnSpPr>
      <cdr:spPr>
        <a:xfrm xmlns:a="http://schemas.openxmlformats.org/drawingml/2006/main" flipV="1">
          <a:off x="1171870" y="732771"/>
          <a:ext cx="5953919" cy="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0.15598</cdr:x>
      <cdr:y>0.51846</cdr:y>
    </cdr:from>
    <cdr:to>
      <cdr:x>0.95488</cdr:x>
      <cdr:y>0.51846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F19F3495-5DB9-4075-BA1A-5A0C3A6FE945}"/>
            </a:ext>
          </a:extLst>
        </cdr:cNvPr>
        <cdr:cNvCxnSpPr/>
      </cdr:nvCxnSpPr>
      <cdr:spPr>
        <a:xfrm xmlns:a="http://schemas.openxmlformats.org/drawingml/2006/main">
          <a:off x="1153470" y="2630630"/>
          <a:ext cx="5908069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>
              <a:lumMod val="75000"/>
            </a:schemeClr>
          </a:solidFill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0.58123</cdr:x>
      <cdr:y>0.52462</cdr:y>
    </cdr:from>
    <cdr:to>
      <cdr:x>0.95459</cdr:x>
      <cdr:y>0.60347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1BC6FBF9-6759-4467-B323-A979B01863CC}"/>
            </a:ext>
          </a:extLst>
        </cdr:cNvPr>
        <cdr:cNvSpPr txBox="1"/>
      </cdr:nvSpPr>
      <cdr:spPr>
        <a:xfrm xmlns:a="http://schemas.openxmlformats.org/drawingml/2006/main">
          <a:off x="4298318" y="2661874"/>
          <a:ext cx="2761103" cy="4000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00B050"/>
              </a:solidFill>
            </a:rPr>
            <a:t>Management Objective?</a:t>
          </a:r>
        </a:p>
      </cdr:txBody>
    </cdr:sp>
  </cdr:relSizeAnchor>
  <cdr:relSizeAnchor xmlns:cdr="http://schemas.openxmlformats.org/drawingml/2006/chartDrawing">
    <cdr:from>
      <cdr:x>0.14239</cdr:x>
      <cdr:y>0.14457</cdr:y>
    </cdr:from>
    <cdr:to>
      <cdr:x>0.5</cdr:x>
      <cdr:y>0.22343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0086A55B-5D15-418F-8BF0-83684267ED24}"/>
            </a:ext>
          </a:extLst>
        </cdr:cNvPr>
        <cdr:cNvSpPr txBox="1"/>
      </cdr:nvSpPr>
      <cdr:spPr>
        <a:xfrm xmlns:a="http://schemas.openxmlformats.org/drawingml/2006/main">
          <a:off x="1053004" y="733515"/>
          <a:ext cx="2644601" cy="4001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FF0000"/>
              </a:solidFill>
            </a:rPr>
            <a:t>Minimum Threshold?</a:t>
          </a:r>
          <a:endParaRPr lang="en-US" sz="2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0.09143</cdr:x>
      <cdr:y>0.11295</cdr:y>
    </cdr:from>
    <cdr:to>
      <cdr:x>0.94809</cdr:x>
      <cdr:y>0.11295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39D748A-C550-4A46-99F4-53321954F082}"/>
            </a:ext>
          </a:extLst>
        </cdr:cNvPr>
        <cdr:cNvCxnSpPr/>
      </cdr:nvCxnSpPr>
      <cdr:spPr>
        <a:xfrm xmlns:a="http://schemas.openxmlformats.org/drawingml/2006/main">
          <a:off x="675384" y="636495"/>
          <a:ext cx="632806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0.09616</cdr:x>
      <cdr:y>0.81709</cdr:y>
    </cdr:from>
    <cdr:to>
      <cdr:x>0.95003</cdr:x>
      <cdr:y>0.81709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3CD797B0-010F-42A7-8FF8-C4BCA7A188DD}"/>
            </a:ext>
          </a:extLst>
        </cdr:cNvPr>
        <cdr:cNvCxnSpPr/>
      </cdr:nvCxnSpPr>
      <cdr:spPr>
        <a:xfrm xmlns:a="http://schemas.openxmlformats.org/drawingml/2006/main" flipV="1">
          <a:off x="718544" y="4687361"/>
          <a:ext cx="6380756" cy="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>
              <a:lumMod val="75000"/>
            </a:schemeClr>
          </a:solidFill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0.15745</cdr:x>
      <cdr:y>0.81585</cdr:y>
    </cdr:from>
    <cdr:to>
      <cdr:x>0.58563</cdr:x>
      <cdr:y>0.88685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3541A28F-3A83-4ED3-8AB0-F0A3A2D2E1AD}"/>
            </a:ext>
          </a:extLst>
        </cdr:cNvPr>
        <cdr:cNvSpPr txBox="1"/>
      </cdr:nvSpPr>
      <cdr:spPr>
        <a:xfrm xmlns:a="http://schemas.openxmlformats.org/drawingml/2006/main">
          <a:off x="1163083" y="4597636"/>
          <a:ext cx="316290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00B050"/>
              </a:solidFill>
            </a:rPr>
            <a:t>Basin Plan Objective</a:t>
          </a:r>
        </a:p>
      </cdr:txBody>
    </cdr:sp>
  </cdr:relSizeAnchor>
  <cdr:relSizeAnchor xmlns:cdr="http://schemas.openxmlformats.org/drawingml/2006/chartDrawing">
    <cdr:from>
      <cdr:x>0.57004</cdr:x>
      <cdr:y>0.12006</cdr:y>
    </cdr:from>
    <cdr:to>
      <cdr:x>0.92805</cdr:x>
      <cdr:y>0.19107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DE8D9BE0-8441-4B07-BA17-0CFC07B0466A}"/>
            </a:ext>
          </a:extLst>
        </cdr:cNvPr>
        <cdr:cNvSpPr txBox="1"/>
      </cdr:nvSpPr>
      <cdr:spPr>
        <a:xfrm xmlns:a="http://schemas.openxmlformats.org/drawingml/2006/main">
          <a:off x="4210798" y="676609"/>
          <a:ext cx="2644601" cy="4001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FF0000"/>
              </a:solidFill>
            </a:rPr>
            <a:t>Minimum Threshold?</a:t>
          </a:r>
          <a:endParaRPr lang="en-US" sz="2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0.11382</cdr:x>
      <cdr:y>0.66523</cdr:y>
    </cdr:from>
    <cdr:to>
      <cdr:x>0.94573</cdr:x>
      <cdr:y>0.66523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5D0D95EB-0557-41EB-B033-D6E79FF6DEC9}"/>
            </a:ext>
          </a:extLst>
        </cdr:cNvPr>
        <cdr:cNvCxnSpPr/>
      </cdr:nvCxnSpPr>
      <cdr:spPr>
        <a:xfrm xmlns:a="http://schemas.openxmlformats.org/drawingml/2006/main">
          <a:off x="807051" y="3519646"/>
          <a:ext cx="5898549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0.11318</cdr:x>
      <cdr:y>0.80333</cdr:y>
    </cdr:from>
    <cdr:to>
      <cdr:x>0.94573</cdr:x>
      <cdr:y>0.80333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F19F3495-5DB9-4075-BA1A-5A0C3A6FE945}"/>
            </a:ext>
          </a:extLst>
        </cdr:cNvPr>
        <cdr:cNvCxnSpPr/>
      </cdr:nvCxnSpPr>
      <cdr:spPr>
        <a:xfrm xmlns:a="http://schemas.openxmlformats.org/drawingml/2006/main">
          <a:off x="802470" y="4250312"/>
          <a:ext cx="590313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>
              <a:lumMod val="75000"/>
            </a:schemeClr>
          </a:solidFill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0.11459</cdr:x>
      <cdr:y>0.57922</cdr:y>
    </cdr:from>
    <cdr:to>
      <cdr:x>0.50883</cdr:x>
      <cdr:y>0.65893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01BF5857-2311-408D-B6C8-1B0297B6FE43}"/>
            </a:ext>
          </a:extLst>
        </cdr:cNvPr>
        <cdr:cNvSpPr txBox="1"/>
      </cdr:nvSpPr>
      <cdr:spPr>
        <a:xfrm xmlns:a="http://schemas.openxmlformats.org/drawingml/2006/main">
          <a:off x="813749" y="2907742"/>
          <a:ext cx="279961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FF0000"/>
              </a:solidFill>
            </a:rPr>
            <a:t>Drinking water standard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300"/>
            </a:lvl1pPr>
          </a:lstStyle>
          <a:p>
            <a:fld id="{38D15897-4158-4C0E-8E1E-EE184300DED6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300"/>
            </a:lvl1pPr>
          </a:lstStyle>
          <a:p>
            <a:fld id="{5984C8E0-80E6-4916-B6E7-E19365954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1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1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27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1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2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2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02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86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61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0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54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0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11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39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77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0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9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6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66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17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8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09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6B4B-6EAE-4601-A617-AA5D76D29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560"/>
            <a:ext cx="9144000" cy="1301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91D83-B6DB-4CAC-8CD4-FD063C1EFF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58367"/>
            <a:ext cx="9144000" cy="4663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San Benito County Water District Groundwater Sustainability Agency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96A88-8ADA-4A94-A700-8C42EA8E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27C7-B7A0-4922-A440-8EAEBCE6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359EE-639F-4981-841D-BD91DC551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1E483-26BC-4694-8E6A-CBE1E6599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C4F1B-5CEE-4482-9B18-4E25768A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E6AB-4C4A-4BC5-801E-6267563DD49B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93E3-0E10-45BA-A531-43214CD8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D004E-EAA4-403D-B74D-D49AB52A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8014-C5B0-4D33-BC9D-18615D3F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4704F-A1BA-4F1E-B997-24A1962E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497DB-4438-4D91-A5E4-90C52D28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B6B1-7DFB-4469-8303-0C5343286F63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3EC53-1A73-4A28-AC6C-08B9BC0C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FFB83-4656-4CFE-B0FB-1ED09D02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1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B9C8C-7CEB-4FB6-96E5-FE62B6DB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362D-7E6F-4AC8-B660-C1951B6B0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43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6908E-51A1-4D9E-9E26-EBE794530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37420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329A5-2619-4CF0-AC65-08127C26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C32E-523B-4DDA-821D-27EF86C47301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4107A-729C-4EA0-9BA9-D12A74B6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CC7F8-FDE4-49E2-96EC-B9A942B2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8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0732-27BE-463E-ADD0-FA651FAE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75F78-4AE1-4F26-AE61-970D82EE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46387-D95C-446D-A866-F6290A591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F8C6D-43E2-4F75-9C17-E240E97C3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25C1B-7B3F-4B3F-B130-4C8511788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63B2C-2A1B-4C59-AA65-A8B313DF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3992-FD1D-43F7-AA2F-5B5FB5C84004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5A631-FA0C-46E8-B095-57AAF57C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77043-9484-4193-BE48-527AA950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49E3-5D9A-4104-8FC2-33B566F6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6BA6C-3E93-462E-8E04-5015A316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7A22-4766-4DE6-A4A9-49BD27ABB718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642A9-ECAE-49C7-9884-39D49EF6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BD1A9-E1B2-47DC-8F07-09630CA8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0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48E51-C40E-463F-9E7D-2107E85A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9AF1-D406-4738-8C26-122149890B1F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BC924-DA88-4842-A16B-1CE74DFC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9CD4A-7647-488D-83BF-CA48C8AA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9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9409-0594-4972-A3EF-DDD807DB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84D5-7D0F-4199-BCEA-45BC316A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F767-5C2F-4937-B8FC-25C94B582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C8ECB-494A-4FEB-A450-3FC36168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6FA5-84E3-442A-A4D6-2BB0BEAA724A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2EE16-E050-4648-85EB-2E5A7294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3AA47-9DDD-49B5-9A82-27DF9C77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8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6CE2-6A39-4A84-AC1A-18EA62E5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772B6-06A5-4DCE-AC9B-2FF8F4035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5A61C-8A5B-481A-AC34-BFA00C3CD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5EE84-6158-4F10-B879-616C635E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04FE-FBE4-4D60-B98A-9EBA28C3A15E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585D2-6F84-48A2-9B98-B3A8BDD3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50EDF-E295-4B1E-9297-41527EBD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FE5E-2DB4-450F-A36E-B8F72B7B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6785D-052D-44C7-A88C-FE5DF5B66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639B8-6DE2-4F98-8500-767D8CD8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462B-CEC3-4888-B0B0-A62536A904DE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F0A6-6A5B-46CC-A542-69BA6F8B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E9FA7-C879-48C2-A061-BCC5D805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3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FD6E2-CAEC-46C0-9DAA-CA113B6C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1A164-5E2E-4D28-8DD9-93AEFF96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F9916-7A9A-4578-A8B4-67F22C4F0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C9E6B-46FC-4A00-8C6E-389AA81FD535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A11D-9F0C-4A98-9324-3B654C386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23F34-3080-4467-A44F-9E7D163C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53FBA-19CA-46A4-9FF0-B97D597A7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Brus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038603"/>
            <a:ext cx="12191999" cy="1819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0F394-F3E1-401B-A6F5-13CB17C375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67" b="90000" l="939" r="98358">
                        <a14:foregroundMark x1="6523" y1="5833" x2="6523" y2="5833"/>
                        <a14:foregroundMark x1="6664" y1="7500" x2="6664" y2="7500"/>
                        <a14:foregroundMark x1="7321" y1="22500" x2="7321" y2="22500"/>
                        <a14:foregroundMark x1="7133" y1="53000" x2="7133" y2="53000"/>
                        <a14:foregroundMark x1="1032" y1="5333" x2="1032" y2="5333"/>
                        <a14:foregroundMark x1="20131" y1="5833" x2="20131" y2="5833"/>
                        <a14:foregroundMark x1="34350" y1="6333" x2="34350" y2="6333"/>
                        <a14:foregroundMark x1="38292" y1="5333" x2="38292" y2="5333"/>
                        <a14:foregroundMark x1="39700" y1="7000" x2="39700" y2="7000"/>
                        <a14:foregroundMark x1="43595" y1="17000" x2="43595" y2="17000"/>
                        <a14:foregroundMark x1="52651" y1="7000" x2="52651" y2="7000"/>
                        <a14:foregroundMark x1="58282" y1="9167" x2="58282" y2="9167"/>
                        <a14:foregroundMark x1="61896" y1="22500" x2="61896" y2="22500"/>
                        <a14:foregroundMark x1="62037" y1="24667" x2="62037" y2="24667"/>
                        <a14:foregroundMark x1="3238" y1="86333" x2="3238" y2="86333"/>
                        <a14:foregroundMark x1="3097" y1="86333" x2="3097" y2="86333"/>
                        <a14:foregroundMark x1="3097" y1="86333" x2="3097" y2="86333"/>
                        <a14:foregroundMark x1="3097" y1="87500" x2="3097" y2="87500"/>
                        <a14:foregroundMark x1="16237" y1="85333" x2="16237" y2="85333"/>
                        <a14:foregroundMark x1="16237" y1="85333" x2="16237" y2="85333"/>
                        <a14:foregroundMark x1="23745" y1="78000" x2="23745" y2="78000"/>
                        <a14:foregroundMark x1="23745" y1="78000" x2="23745" y2="78000"/>
                        <a14:foregroundMark x1="30924" y1="84167" x2="30924" y2="84167"/>
                        <a14:foregroundMark x1="30924" y1="84167" x2="30924" y2="84167"/>
                        <a14:foregroundMark x1="40450" y1="80333" x2="40450" y2="80333"/>
                        <a14:foregroundMark x1="40450" y1="80333" x2="40450" y2="80333"/>
                        <a14:foregroundMark x1="52182" y1="77000" x2="52182" y2="77000"/>
                        <a14:foregroundMark x1="62037" y1="82000" x2="62037" y2="82000"/>
                        <a14:foregroundMark x1="61755" y1="82000" x2="61755" y2="82000"/>
                        <a14:foregroundMark x1="58470" y1="80333" x2="58470" y2="80333"/>
                        <a14:foregroundMark x1="71610" y1="80833" x2="71610" y2="80833"/>
                        <a14:foregroundMark x1="80197" y1="77500" x2="80197" y2="77500"/>
                        <a14:foregroundMark x1="88034" y1="77000" x2="88034" y2="77000"/>
                        <a14:foregroundMark x1="94744" y1="79167" x2="94744" y2="79167"/>
                        <a14:foregroundMark x1="94603" y1="80833" x2="94603" y2="80833"/>
                        <a14:foregroundMark x1="94744" y1="84667" x2="94744" y2="84667"/>
                        <a14:foregroundMark x1="98358" y1="78667" x2="98358" y2="78667"/>
                        <a14:foregroundMark x1="94603" y1="15833" x2="94603" y2="15833"/>
                        <a14:foregroundMark x1="77710" y1="8000" x2="77710" y2="8000"/>
                        <a14:foregroundMark x1="74707" y1="9167" x2="74707" y2="9167"/>
                        <a14:foregroundMark x1="70671" y1="12500" x2="78320" y2="10333"/>
                        <a14:foregroundMark x1="78320" y1="10333" x2="88785" y2="15333"/>
                        <a14:foregroundMark x1="71750" y1="48000" x2="92726" y2="40333"/>
                        <a14:foregroundMark x1="92726" y1="40333" x2="92726" y2="40333"/>
                        <a14:foregroundMark x1="73017" y1="32000" x2="90474" y2="52000"/>
                        <a14:foregroundMark x1="90474" y1="52000" x2="91459" y2="51333"/>
                        <a14:foregroundMark x1="95824" y1="54167" x2="79962" y2="59333"/>
                        <a14:foregroundMark x1="79962" y1="59333" x2="71610" y2="55333"/>
                        <a14:foregroundMark x1="16847" y1="12000" x2="16847" y2="12000"/>
                        <a14:foregroundMark x1="14829" y1="20333" x2="14829" y2="20333"/>
                        <a14:foregroundMark x1="14172" y1="30833" x2="14172" y2="30833"/>
                        <a14:foregroundMark x1="14172" y1="43667" x2="14172" y2="43667"/>
                        <a14:foregroundMark x1="27030" y1="16333" x2="27030" y2="16333"/>
                        <a14:foregroundMark x1="44533" y1="87000" x2="44533" y2="87000"/>
                        <a14:foregroundMark x1="65791" y1="83000" x2="65791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" y="6093008"/>
            <a:ext cx="1972961" cy="555503"/>
          </a:xfrm>
          <a:prstGeom prst="rect">
            <a:avLst/>
          </a:prstGeom>
          <a:effectLst>
            <a:glow rad="304800">
              <a:schemeClr val="bg1">
                <a:alpha val="6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3502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FB0A16-4F81-4980-8000-C62049F85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Advisory Committee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D18DB-E761-4A29-82B5-22424590AC89}"/>
              </a:ext>
            </a:extLst>
          </p:cNvPr>
          <p:cNvSpPr txBox="1"/>
          <p:nvPr/>
        </p:nvSpPr>
        <p:spPr>
          <a:xfrm>
            <a:off x="4601183" y="3278221"/>
            <a:ext cx="364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August 28, 2019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56C62344-1EA2-4CE5-A2C8-836A011B3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973" y="494271"/>
            <a:ext cx="10330249" cy="1086574"/>
          </a:xfrm>
        </p:spPr>
        <p:txBody>
          <a:bodyPr>
            <a:noAutofit/>
          </a:bodyPr>
          <a:lstStyle/>
          <a:p>
            <a:r>
              <a:rPr lang="en-US" sz="3600" dirty="0"/>
              <a:t>San Benito County Water District</a:t>
            </a:r>
          </a:p>
          <a:p>
            <a:r>
              <a:rPr lang="en-US" sz="3600" dirty="0"/>
              <a:t>Groundwater Sustainability Agency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532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66A79-D906-4EC8-8A70-9E99C7C2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06" y="256032"/>
            <a:ext cx="10742190" cy="1325563"/>
          </a:xfrm>
        </p:spPr>
        <p:txBody>
          <a:bodyPr/>
          <a:lstStyle/>
          <a:p>
            <a:r>
              <a:rPr lang="en-US" dirty="0"/>
              <a:t>Confirmation of Management Area boundaries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34C8E-4CDC-4B76-A5D5-79270E0283C7}"/>
              </a:ext>
            </a:extLst>
          </p:cNvPr>
          <p:cNvSpPr txBox="1"/>
          <p:nvPr/>
        </p:nvSpPr>
        <p:spPr>
          <a:xfrm>
            <a:off x="1523995" y="1795915"/>
            <a:ext cx="98060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Supports next steps:</a:t>
            </a:r>
          </a:p>
          <a:p>
            <a:pPr marL="914400" indent="-457200">
              <a:buSzPct val="80000"/>
              <a:buFont typeface="Wingdings" panose="05000000000000000000" pitchFamily="2" charset="2"/>
              <a:buChar char="Ø"/>
            </a:pPr>
            <a:r>
              <a:rPr lang="en-US" sz="2800" dirty="0"/>
              <a:t>Water budget analysis</a:t>
            </a:r>
          </a:p>
          <a:p>
            <a:pPr marL="914400" indent="-457200">
              <a:buSzPct val="80000"/>
              <a:buFont typeface="Wingdings" panose="05000000000000000000" pitchFamily="2" charset="2"/>
              <a:buChar char="Ø"/>
            </a:pPr>
            <a:r>
              <a:rPr lang="en-US" sz="2800" dirty="0"/>
              <a:t>Definition of sustainability criteria, e.g., thresholds</a:t>
            </a:r>
          </a:p>
          <a:p>
            <a:pPr marL="914400" indent="-457200">
              <a:buSzPct val="80000"/>
              <a:buFont typeface="Wingdings" panose="05000000000000000000" pitchFamily="2" charset="2"/>
              <a:buChar char="Ø"/>
            </a:pPr>
            <a:r>
              <a:rPr lang="en-US" sz="2800" dirty="0"/>
              <a:t>Identification of management actions and projects</a:t>
            </a:r>
          </a:p>
          <a:p>
            <a:pPr marL="914400" indent="-457200">
              <a:buSzPct val="80000"/>
              <a:buFont typeface="Wingdings" panose="05000000000000000000" pitchFamily="2" charset="2"/>
              <a:buChar char="Ø"/>
            </a:pPr>
            <a:r>
              <a:rPr lang="en-US" sz="2800" dirty="0"/>
              <a:t>Planning for monitoring and GSP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3369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8ECC-8BEC-41FE-8992-07368159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Ten-minute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36316-D79B-4B97-A2A8-E955918D8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08" y="1584465"/>
            <a:ext cx="741568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Update on GSP Schedule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Management Areas </a:t>
            </a:r>
          </a:p>
          <a:p>
            <a:r>
              <a:rPr lang="en-US" dirty="0"/>
              <a:t>Update on Sustainability criteria</a:t>
            </a:r>
          </a:p>
          <a:p>
            <a:pPr lvl="1"/>
            <a:r>
              <a:rPr lang="en-US" dirty="0"/>
              <a:t> Groundwater levels</a:t>
            </a:r>
          </a:p>
          <a:p>
            <a:pPr lvl="1"/>
            <a:r>
              <a:rPr lang="en-US" dirty="0"/>
              <a:t> Groundwater storage</a:t>
            </a:r>
          </a:p>
          <a:p>
            <a:pPr lvl="1"/>
            <a:r>
              <a:rPr lang="en-US" dirty="0"/>
              <a:t> Groundwater quality</a:t>
            </a:r>
          </a:p>
          <a:p>
            <a:r>
              <a:rPr lang="en-US" dirty="0"/>
              <a:t>Update on outreach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4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924006A-005A-4423-A8DE-0089E38D35E4}"/>
              </a:ext>
            </a:extLst>
          </p:cNvPr>
          <p:cNvCxnSpPr/>
          <p:nvPr/>
        </p:nvCxnSpPr>
        <p:spPr>
          <a:xfrm flipH="1">
            <a:off x="6955536" y="2450592"/>
            <a:ext cx="6217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92B52E9-8537-409A-8474-7B51989A4C46}"/>
              </a:ext>
            </a:extLst>
          </p:cNvPr>
          <p:cNvGrpSpPr/>
          <p:nvPr/>
        </p:nvGrpSpPr>
        <p:grpSpPr>
          <a:xfrm>
            <a:off x="6556445" y="1378152"/>
            <a:ext cx="5322168" cy="4263888"/>
            <a:chOff x="2502409" y="1636776"/>
            <a:chExt cx="5978807" cy="5111496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F3ACE6A-7AC7-4C95-80C2-0C6421EABBF2}"/>
                </a:ext>
              </a:extLst>
            </p:cNvPr>
            <p:cNvGrpSpPr/>
            <p:nvPr/>
          </p:nvGrpSpPr>
          <p:grpSpPr>
            <a:xfrm>
              <a:off x="2502409" y="2295144"/>
              <a:ext cx="5831863" cy="4453128"/>
              <a:chOff x="978409" y="2295144"/>
              <a:chExt cx="5831863" cy="445312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9760D3E-2FF9-41A9-88E0-2D853D10F38C}"/>
                  </a:ext>
                </a:extLst>
              </p:cNvPr>
              <p:cNvSpPr/>
              <p:nvPr/>
            </p:nvSpPr>
            <p:spPr>
              <a:xfrm>
                <a:off x="987554" y="2295144"/>
                <a:ext cx="5822718" cy="4453128"/>
              </a:xfrm>
              <a:prstGeom prst="rect">
                <a:avLst/>
              </a:prstGeom>
              <a:solidFill>
                <a:srgbClr val="F5E0B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0DD719-8A18-47E2-AE9A-E58B29123866}"/>
                  </a:ext>
                </a:extLst>
              </p:cNvPr>
              <p:cNvSpPr/>
              <p:nvPr/>
            </p:nvSpPr>
            <p:spPr>
              <a:xfrm>
                <a:off x="978409" y="3035808"/>
                <a:ext cx="5831863" cy="3712464"/>
              </a:xfrm>
              <a:prstGeom prst="rect">
                <a:avLst/>
              </a:prstGeom>
              <a:solidFill>
                <a:srgbClr val="6188CD">
                  <a:alpha val="4588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B551B1D-FBB1-49D8-B657-41FD7B08A667}"/>
                </a:ext>
              </a:extLst>
            </p:cNvPr>
            <p:cNvGrpSpPr/>
            <p:nvPr/>
          </p:nvGrpSpPr>
          <p:grpSpPr>
            <a:xfrm>
              <a:off x="5081016" y="1636776"/>
              <a:ext cx="420624" cy="4983480"/>
              <a:chOff x="3611880" y="1645920"/>
              <a:chExt cx="420624" cy="498348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3A9C09-570A-42E6-9582-E3B60DC27D1E}"/>
                  </a:ext>
                </a:extLst>
              </p:cNvPr>
              <p:cNvSpPr/>
              <p:nvPr/>
            </p:nvSpPr>
            <p:spPr>
              <a:xfrm>
                <a:off x="3611880" y="2194560"/>
                <a:ext cx="237744" cy="44348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6330370-9BB1-4611-B537-C308DE5B9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1880" y="2194560"/>
                <a:ext cx="0" cy="25237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205AC66-FFAB-4A28-A7FE-89448C679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7432" y="2194560"/>
                <a:ext cx="0" cy="2542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A96630B-C7A9-455D-9825-F0B9C7609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1880" y="4818888"/>
                <a:ext cx="0" cy="179463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A49D22C-EBA3-427B-A990-7A754A2DD7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8288" y="4809744"/>
                <a:ext cx="0" cy="181965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B903BCA-6F72-4DAA-AED2-17A1B106050F}"/>
                  </a:ext>
                </a:extLst>
              </p:cNvPr>
              <p:cNvSpPr/>
              <p:nvPr/>
            </p:nvSpPr>
            <p:spPr>
              <a:xfrm>
                <a:off x="3703320" y="1956816"/>
                <a:ext cx="45719" cy="225856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23401F-B70C-4F45-B5D7-11CE8EAA5656}"/>
                  </a:ext>
                </a:extLst>
              </p:cNvPr>
              <p:cNvSpPr/>
              <p:nvPr/>
            </p:nvSpPr>
            <p:spPr>
              <a:xfrm>
                <a:off x="3685032" y="4151376"/>
                <a:ext cx="82296" cy="37490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Arrow: Bent 22">
                <a:extLst>
                  <a:ext uri="{FF2B5EF4-FFF2-40B4-BE49-F238E27FC236}">
                    <a16:creationId xmlns:a16="http://schemas.microsoft.com/office/drawing/2014/main" id="{56F5CDA5-2C49-402C-86AE-1A7262B4CC53}"/>
                  </a:ext>
                </a:extLst>
              </p:cNvPr>
              <p:cNvSpPr/>
              <p:nvPr/>
            </p:nvSpPr>
            <p:spPr>
              <a:xfrm>
                <a:off x="3694176" y="1645920"/>
                <a:ext cx="338328" cy="246888"/>
              </a:xfrm>
              <a:prstGeom prst="bentArrow">
                <a:avLst/>
              </a:prstGeom>
              <a:solidFill>
                <a:srgbClr val="33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C35FF6-A377-412E-B8F9-AED42315E9C8}"/>
                </a:ext>
              </a:extLst>
            </p:cNvPr>
            <p:cNvSpPr txBox="1"/>
            <p:nvPr/>
          </p:nvSpPr>
          <p:spPr>
            <a:xfrm>
              <a:off x="2511553" y="2706624"/>
              <a:ext cx="1801367" cy="393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Water Table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C52AE85-AECF-4B2F-8217-3F6DEF98E559}"/>
                </a:ext>
              </a:extLst>
            </p:cNvPr>
            <p:cNvGrpSpPr/>
            <p:nvPr/>
          </p:nvGrpSpPr>
          <p:grpSpPr>
            <a:xfrm>
              <a:off x="5583936" y="1981200"/>
              <a:ext cx="1292352" cy="652272"/>
              <a:chOff x="4507992" y="2868168"/>
              <a:chExt cx="1292352" cy="65227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C665FD0-4A99-470A-8AB7-35CBEBC5E060}"/>
                  </a:ext>
                </a:extLst>
              </p:cNvPr>
              <p:cNvGrpSpPr/>
              <p:nvPr/>
            </p:nvGrpSpPr>
            <p:grpSpPr>
              <a:xfrm flipH="1">
                <a:off x="4507992" y="2889504"/>
                <a:ext cx="219456" cy="630936"/>
                <a:chOff x="6382512" y="4974336"/>
                <a:chExt cx="219456" cy="630936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91A01E22-CCD1-4DD2-A9F3-200EAE863818}"/>
                    </a:ext>
                  </a:extLst>
                </p:cNvPr>
                <p:cNvSpPr/>
                <p:nvPr/>
              </p:nvSpPr>
              <p:spPr>
                <a:xfrm>
                  <a:off x="6382512" y="5468112"/>
                  <a:ext cx="54864" cy="64008"/>
                </a:xfrm>
                <a:custGeom>
                  <a:avLst/>
                  <a:gdLst>
                    <a:gd name="connsiteX0" fmla="*/ 0 w 54864"/>
                    <a:gd name="connsiteY0" fmla="*/ 0 h 64008"/>
                    <a:gd name="connsiteX1" fmla="*/ 45720 w 54864"/>
                    <a:gd name="connsiteY1" fmla="*/ 36576 h 64008"/>
                    <a:gd name="connsiteX2" fmla="*/ 54864 w 54864"/>
                    <a:gd name="connsiteY2" fmla="*/ 64008 h 6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" h="64008">
                      <a:moveTo>
                        <a:pt x="0" y="0"/>
                      </a:moveTo>
                      <a:lnTo>
                        <a:pt x="45720" y="36576"/>
                      </a:lnTo>
                      <a:lnTo>
                        <a:pt x="54864" y="64008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C795705-4669-4D7A-936B-8A9BB32A99F1}"/>
                    </a:ext>
                  </a:extLst>
                </p:cNvPr>
                <p:cNvGrpSpPr/>
                <p:nvPr/>
              </p:nvGrpSpPr>
              <p:grpSpPr>
                <a:xfrm>
                  <a:off x="6382512" y="4974336"/>
                  <a:ext cx="219456" cy="630936"/>
                  <a:chOff x="6382512" y="4974336"/>
                  <a:chExt cx="219456" cy="630936"/>
                </a:xfrm>
              </p:grpSpPr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4B37E96F-849D-41A8-AB1A-0AD40168394E}"/>
                      </a:ext>
                    </a:extLst>
                  </p:cNvPr>
                  <p:cNvSpPr/>
                  <p:nvPr/>
                </p:nvSpPr>
                <p:spPr>
                  <a:xfrm>
                    <a:off x="6473952" y="5431536"/>
                    <a:ext cx="109728" cy="173736"/>
                  </a:xfrm>
                  <a:custGeom>
                    <a:avLst/>
                    <a:gdLst>
                      <a:gd name="connsiteX0" fmla="*/ 73152 w 109728"/>
                      <a:gd name="connsiteY0" fmla="*/ 0 h 173736"/>
                      <a:gd name="connsiteX1" fmla="*/ 0 w 109728"/>
                      <a:gd name="connsiteY1" fmla="*/ 64008 h 173736"/>
                      <a:gd name="connsiteX2" fmla="*/ 54864 w 109728"/>
                      <a:gd name="connsiteY2" fmla="*/ 137160 h 173736"/>
                      <a:gd name="connsiteX3" fmla="*/ 100584 w 109728"/>
                      <a:gd name="connsiteY3" fmla="*/ 137160 h 173736"/>
                      <a:gd name="connsiteX4" fmla="*/ 109728 w 109728"/>
                      <a:gd name="connsiteY4" fmla="*/ 173736 h 173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28" h="173736">
                        <a:moveTo>
                          <a:pt x="73152" y="0"/>
                        </a:moveTo>
                        <a:lnTo>
                          <a:pt x="0" y="64008"/>
                        </a:lnTo>
                        <a:lnTo>
                          <a:pt x="54864" y="137160"/>
                        </a:lnTo>
                        <a:lnTo>
                          <a:pt x="100584" y="137160"/>
                        </a:lnTo>
                        <a:lnTo>
                          <a:pt x="109728" y="173736"/>
                        </a:ln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09BBE9AA-4ED7-4D42-8636-8D652DB8D023}"/>
                      </a:ext>
                    </a:extLst>
                  </p:cNvPr>
                  <p:cNvGrpSpPr/>
                  <p:nvPr/>
                </p:nvGrpSpPr>
                <p:grpSpPr>
                  <a:xfrm>
                    <a:off x="6382512" y="4974336"/>
                    <a:ext cx="219456" cy="612648"/>
                    <a:chOff x="6382512" y="4974336"/>
                    <a:chExt cx="219456" cy="612648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469E05C3-D4B9-48B9-A19D-0066D33E06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2512" y="4974336"/>
                      <a:ext cx="201168" cy="457200"/>
                      <a:chOff x="5925312" y="5010912"/>
                      <a:chExt cx="201168" cy="457200"/>
                    </a:xfrm>
                  </p:grpSpPr>
                  <p:sp>
                    <p:nvSpPr>
                      <p:cNvPr id="25" name="Freeform: Shape 24">
                        <a:extLst>
                          <a:ext uri="{FF2B5EF4-FFF2-40B4-BE49-F238E27FC236}">
                            <a16:creationId xmlns:a16="http://schemas.microsoft.com/office/drawing/2014/main" id="{9FC1BF4D-FFD7-4DD9-81D2-4D24F74C5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010912"/>
                        <a:ext cx="100584" cy="301752"/>
                      </a:xfrm>
                      <a:custGeom>
                        <a:avLst/>
                        <a:gdLst>
                          <a:gd name="connsiteX0" fmla="*/ 36576 w 128016"/>
                          <a:gd name="connsiteY0" fmla="*/ 429768 h 429768"/>
                          <a:gd name="connsiteX1" fmla="*/ 36576 w 128016"/>
                          <a:gd name="connsiteY1" fmla="*/ 310896 h 429768"/>
                          <a:gd name="connsiteX2" fmla="*/ 0 w 128016"/>
                          <a:gd name="connsiteY2" fmla="*/ 192024 h 429768"/>
                          <a:gd name="connsiteX3" fmla="*/ 0 w 128016"/>
                          <a:gd name="connsiteY3" fmla="*/ 54864 h 429768"/>
                          <a:gd name="connsiteX4" fmla="*/ 45720 w 128016"/>
                          <a:gd name="connsiteY4" fmla="*/ 9144 h 429768"/>
                          <a:gd name="connsiteX5" fmla="*/ 118872 w 128016"/>
                          <a:gd name="connsiteY5" fmla="*/ 0 h 429768"/>
                          <a:gd name="connsiteX6" fmla="*/ 128016 w 128016"/>
                          <a:gd name="connsiteY6" fmla="*/ 91440 h 429768"/>
                          <a:gd name="connsiteX7" fmla="*/ 128016 w 128016"/>
                          <a:gd name="connsiteY7" fmla="*/ 164592 h 429768"/>
                          <a:gd name="connsiteX8" fmla="*/ 91440 w 128016"/>
                          <a:gd name="connsiteY8" fmla="*/ 274320 h 429768"/>
                          <a:gd name="connsiteX9" fmla="*/ 54864 w 128016"/>
                          <a:gd name="connsiteY9" fmla="*/ 301752 h 429768"/>
                          <a:gd name="connsiteX10" fmla="*/ 36576 w 128016"/>
                          <a:gd name="connsiteY10" fmla="*/ 429768 h 42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8016" h="429768">
                            <a:moveTo>
                              <a:pt x="36576" y="429768"/>
                            </a:moveTo>
                            <a:lnTo>
                              <a:pt x="36576" y="310896"/>
                            </a:lnTo>
                            <a:lnTo>
                              <a:pt x="0" y="192024"/>
                            </a:lnTo>
                            <a:lnTo>
                              <a:pt x="0" y="54864"/>
                            </a:lnTo>
                            <a:lnTo>
                              <a:pt x="45720" y="9144"/>
                            </a:lnTo>
                            <a:lnTo>
                              <a:pt x="118872" y="0"/>
                            </a:lnTo>
                            <a:lnTo>
                              <a:pt x="128016" y="91440"/>
                            </a:lnTo>
                            <a:lnTo>
                              <a:pt x="128016" y="164592"/>
                            </a:lnTo>
                            <a:lnTo>
                              <a:pt x="91440" y="274320"/>
                            </a:lnTo>
                            <a:lnTo>
                              <a:pt x="54864" y="301752"/>
                            </a:lnTo>
                            <a:lnTo>
                              <a:pt x="36576" y="429768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7" name="Freeform: Shape 26">
                        <a:extLst>
                          <a:ext uri="{FF2B5EF4-FFF2-40B4-BE49-F238E27FC236}">
                            <a16:creationId xmlns:a16="http://schemas.microsoft.com/office/drawing/2014/main" id="{84C76E26-6A6E-44B6-A57B-FC0B357907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5312" y="5385816"/>
                        <a:ext cx="201168" cy="82296"/>
                      </a:xfrm>
                      <a:custGeom>
                        <a:avLst/>
                        <a:gdLst>
                          <a:gd name="connsiteX0" fmla="*/ 0 w 201168"/>
                          <a:gd name="connsiteY0" fmla="*/ 64008 h 82296"/>
                          <a:gd name="connsiteX1" fmla="*/ 64008 w 201168"/>
                          <a:gd name="connsiteY1" fmla="*/ 18288 h 82296"/>
                          <a:gd name="connsiteX2" fmla="*/ 100584 w 201168"/>
                          <a:gd name="connsiteY2" fmla="*/ 9144 h 82296"/>
                          <a:gd name="connsiteX3" fmla="*/ 182880 w 201168"/>
                          <a:gd name="connsiteY3" fmla="*/ 0 h 82296"/>
                          <a:gd name="connsiteX4" fmla="*/ 201168 w 201168"/>
                          <a:gd name="connsiteY4" fmla="*/ 82296 h 82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01168" h="82296">
                            <a:moveTo>
                              <a:pt x="0" y="64008"/>
                            </a:moveTo>
                            <a:lnTo>
                              <a:pt x="64008" y="18288"/>
                            </a:lnTo>
                            <a:lnTo>
                              <a:pt x="100584" y="9144"/>
                            </a:lnTo>
                            <a:lnTo>
                              <a:pt x="182880" y="0"/>
                            </a:lnTo>
                            <a:lnTo>
                              <a:pt x="201168" y="8229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A1361EEE-DE20-4635-8B44-05482ED156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7376" y="5276088"/>
                      <a:ext cx="164592" cy="310896"/>
                      <a:chOff x="5971032" y="5321808"/>
                      <a:chExt cx="164592" cy="310896"/>
                    </a:xfrm>
                  </p:grpSpPr>
                  <p:sp>
                    <p:nvSpPr>
                      <p:cNvPr id="26" name="Freeform: Shape 25">
                        <a:extLst>
                          <a:ext uri="{FF2B5EF4-FFF2-40B4-BE49-F238E27FC236}">
                            <a16:creationId xmlns:a16="http://schemas.microsoft.com/office/drawing/2014/main" id="{5994A8DA-F087-400E-9F67-9B26B1EE1F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32" y="5321808"/>
                        <a:ext cx="82296" cy="219456"/>
                      </a:xfrm>
                      <a:custGeom>
                        <a:avLst/>
                        <a:gdLst>
                          <a:gd name="connsiteX0" fmla="*/ 36576 w 82296"/>
                          <a:gd name="connsiteY0" fmla="*/ 0 h 219456"/>
                          <a:gd name="connsiteX1" fmla="*/ 45720 w 82296"/>
                          <a:gd name="connsiteY1" fmla="*/ 91440 h 219456"/>
                          <a:gd name="connsiteX2" fmla="*/ 82296 w 82296"/>
                          <a:gd name="connsiteY2" fmla="*/ 109728 h 219456"/>
                          <a:gd name="connsiteX3" fmla="*/ 0 w 82296"/>
                          <a:gd name="connsiteY3" fmla="*/ 219456 h 2194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2296" h="219456">
                            <a:moveTo>
                              <a:pt x="36576" y="0"/>
                            </a:moveTo>
                            <a:lnTo>
                              <a:pt x="45720" y="91440"/>
                            </a:lnTo>
                            <a:lnTo>
                              <a:pt x="82296" y="109728"/>
                            </a:lnTo>
                            <a:lnTo>
                              <a:pt x="0" y="21945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0" name="Freeform: Shape 29">
                        <a:extLst>
                          <a:ext uri="{FF2B5EF4-FFF2-40B4-BE49-F238E27FC236}">
                            <a16:creationId xmlns:a16="http://schemas.microsoft.com/office/drawing/2014/main" id="{D96439C4-CDDB-4F64-9147-790411D0FA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458968"/>
                        <a:ext cx="146304" cy="173736"/>
                      </a:xfrm>
                      <a:custGeom>
                        <a:avLst/>
                        <a:gdLst>
                          <a:gd name="connsiteX0" fmla="*/ 54864 w 146304"/>
                          <a:gd name="connsiteY0" fmla="*/ 0 h 173736"/>
                          <a:gd name="connsiteX1" fmla="*/ 146304 w 146304"/>
                          <a:gd name="connsiteY1" fmla="*/ 54864 h 173736"/>
                          <a:gd name="connsiteX2" fmla="*/ 91440 w 146304"/>
                          <a:gd name="connsiteY2" fmla="*/ 100584 h 173736"/>
                          <a:gd name="connsiteX3" fmla="*/ 91440 w 146304"/>
                          <a:gd name="connsiteY3" fmla="*/ 146304 h 173736"/>
                          <a:gd name="connsiteX4" fmla="*/ 0 w 146304"/>
                          <a:gd name="connsiteY4" fmla="*/ 173736 h 173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6304" h="173736">
                            <a:moveTo>
                              <a:pt x="54864" y="0"/>
                            </a:moveTo>
                            <a:lnTo>
                              <a:pt x="146304" y="54864"/>
                            </a:lnTo>
                            <a:lnTo>
                              <a:pt x="91440" y="100584"/>
                            </a:lnTo>
                            <a:lnTo>
                              <a:pt x="91440" y="146304"/>
                            </a:lnTo>
                            <a:lnTo>
                              <a:pt x="0" y="17373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7EC57C7-F852-447C-A6BD-1C84BB6F0DD7}"/>
                  </a:ext>
                </a:extLst>
              </p:cNvPr>
              <p:cNvGrpSpPr/>
              <p:nvPr/>
            </p:nvGrpSpPr>
            <p:grpSpPr>
              <a:xfrm>
                <a:off x="4706112" y="2877312"/>
                <a:ext cx="219456" cy="630936"/>
                <a:chOff x="6382512" y="4974336"/>
                <a:chExt cx="219456" cy="630936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1E7845B-7A0E-4746-86B6-F500F0621EDF}"/>
                    </a:ext>
                  </a:extLst>
                </p:cNvPr>
                <p:cNvSpPr/>
                <p:nvPr/>
              </p:nvSpPr>
              <p:spPr>
                <a:xfrm>
                  <a:off x="6382512" y="5468112"/>
                  <a:ext cx="54864" cy="64008"/>
                </a:xfrm>
                <a:custGeom>
                  <a:avLst/>
                  <a:gdLst>
                    <a:gd name="connsiteX0" fmla="*/ 0 w 54864"/>
                    <a:gd name="connsiteY0" fmla="*/ 0 h 64008"/>
                    <a:gd name="connsiteX1" fmla="*/ 45720 w 54864"/>
                    <a:gd name="connsiteY1" fmla="*/ 36576 h 64008"/>
                    <a:gd name="connsiteX2" fmla="*/ 54864 w 54864"/>
                    <a:gd name="connsiteY2" fmla="*/ 64008 h 6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" h="64008">
                      <a:moveTo>
                        <a:pt x="0" y="0"/>
                      </a:moveTo>
                      <a:lnTo>
                        <a:pt x="45720" y="36576"/>
                      </a:lnTo>
                      <a:lnTo>
                        <a:pt x="54864" y="64008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75432402-1677-4FD6-AED0-F39E3C19CF2B}"/>
                    </a:ext>
                  </a:extLst>
                </p:cNvPr>
                <p:cNvGrpSpPr/>
                <p:nvPr/>
              </p:nvGrpSpPr>
              <p:grpSpPr>
                <a:xfrm>
                  <a:off x="6382512" y="4974336"/>
                  <a:ext cx="219456" cy="630936"/>
                  <a:chOff x="6382512" y="4974336"/>
                  <a:chExt cx="219456" cy="630936"/>
                </a:xfrm>
              </p:grpSpPr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B9F1819B-7572-42F2-BF0E-66C70B7E7167}"/>
                      </a:ext>
                    </a:extLst>
                  </p:cNvPr>
                  <p:cNvSpPr/>
                  <p:nvPr/>
                </p:nvSpPr>
                <p:spPr>
                  <a:xfrm>
                    <a:off x="6473952" y="5431536"/>
                    <a:ext cx="109728" cy="173736"/>
                  </a:xfrm>
                  <a:custGeom>
                    <a:avLst/>
                    <a:gdLst>
                      <a:gd name="connsiteX0" fmla="*/ 73152 w 109728"/>
                      <a:gd name="connsiteY0" fmla="*/ 0 h 173736"/>
                      <a:gd name="connsiteX1" fmla="*/ 0 w 109728"/>
                      <a:gd name="connsiteY1" fmla="*/ 64008 h 173736"/>
                      <a:gd name="connsiteX2" fmla="*/ 54864 w 109728"/>
                      <a:gd name="connsiteY2" fmla="*/ 137160 h 173736"/>
                      <a:gd name="connsiteX3" fmla="*/ 100584 w 109728"/>
                      <a:gd name="connsiteY3" fmla="*/ 137160 h 173736"/>
                      <a:gd name="connsiteX4" fmla="*/ 109728 w 109728"/>
                      <a:gd name="connsiteY4" fmla="*/ 173736 h 173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28" h="173736">
                        <a:moveTo>
                          <a:pt x="73152" y="0"/>
                        </a:moveTo>
                        <a:lnTo>
                          <a:pt x="0" y="64008"/>
                        </a:lnTo>
                        <a:lnTo>
                          <a:pt x="54864" y="137160"/>
                        </a:lnTo>
                        <a:lnTo>
                          <a:pt x="100584" y="137160"/>
                        </a:lnTo>
                        <a:lnTo>
                          <a:pt x="109728" y="173736"/>
                        </a:ln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067CB0B2-1CB6-409F-AB77-35506D28B255}"/>
                      </a:ext>
                    </a:extLst>
                  </p:cNvPr>
                  <p:cNvGrpSpPr/>
                  <p:nvPr/>
                </p:nvGrpSpPr>
                <p:grpSpPr>
                  <a:xfrm>
                    <a:off x="6382512" y="4974336"/>
                    <a:ext cx="219456" cy="612648"/>
                    <a:chOff x="6382512" y="4974336"/>
                    <a:chExt cx="219456" cy="612648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31223E04-1025-4624-A016-35A7A10254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2512" y="4974336"/>
                      <a:ext cx="201168" cy="457200"/>
                      <a:chOff x="5925312" y="5010912"/>
                      <a:chExt cx="201168" cy="457200"/>
                    </a:xfrm>
                  </p:grpSpPr>
                  <p:sp>
                    <p:nvSpPr>
                      <p:cNvPr id="45" name="Freeform: Shape 44">
                        <a:extLst>
                          <a:ext uri="{FF2B5EF4-FFF2-40B4-BE49-F238E27FC236}">
                            <a16:creationId xmlns:a16="http://schemas.microsoft.com/office/drawing/2014/main" id="{FC1E8720-F53B-45E3-A600-5F8306A3BC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010912"/>
                        <a:ext cx="100584" cy="301752"/>
                      </a:xfrm>
                      <a:custGeom>
                        <a:avLst/>
                        <a:gdLst>
                          <a:gd name="connsiteX0" fmla="*/ 36576 w 128016"/>
                          <a:gd name="connsiteY0" fmla="*/ 429768 h 429768"/>
                          <a:gd name="connsiteX1" fmla="*/ 36576 w 128016"/>
                          <a:gd name="connsiteY1" fmla="*/ 310896 h 429768"/>
                          <a:gd name="connsiteX2" fmla="*/ 0 w 128016"/>
                          <a:gd name="connsiteY2" fmla="*/ 192024 h 429768"/>
                          <a:gd name="connsiteX3" fmla="*/ 0 w 128016"/>
                          <a:gd name="connsiteY3" fmla="*/ 54864 h 429768"/>
                          <a:gd name="connsiteX4" fmla="*/ 45720 w 128016"/>
                          <a:gd name="connsiteY4" fmla="*/ 9144 h 429768"/>
                          <a:gd name="connsiteX5" fmla="*/ 118872 w 128016"/>
                          <a:gd name="connsiteY5" fmla="*/ 0 h 429768"/>
                          <a:gd name="connsiteX6" fmla="*/ 128016 w 128016"/>
                          <a:gd name="connsiteY6" fmla="*/ 91440 h 429768"/>
                          <a:gd name="connsiteX7" fmla="*/ 128016 w 128016"/>
                          <a:gd name="connsiteY7" fmla="*/ 164592 h 429768"/>
                          <a:gd name="connsiteX8" fmla="*/ 91440 w 128016"/>
                          <a:gd name="connsiteY8" fmla="*/ 274320 h 429768"/>
                          <a:gd name="connsiteX9" fmla="*/ 54864 w 128016"/>
                          <a:gd name="connsiteY9" fmla="*/ 301752 h 429768"/>
                          <a:gd name="connsiteX10" fmla="*/ 36576 w 128016"/>
                          <a:gd name="connsiteY10" fmla="*/ 429768 h 42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8016" h="429768">
                            <a:moveTo>
                              <a:pt x="36576" y="429768"/>
                            </a:moveTo>
                            <a:lnTo>
                              <a:pt x="36576" y="310896"/>
                            </a:lnTo>
                            <a:lnTo>
                              <a:pt x="0" y="192024"/>
                            </a:lnTo>
                            <a:lnTo>
                              <a:pt x="0" y="54864"/>
                            </a:lnTo>
                            <a:lnTo>
                              <a:pt x="45720" y="9144"/>
                            </a:lnTo>
                            <a:lnTo>
                              <a:pt x="118872" y="0"/>
                            </a:lnTo>
                            <a:lnTo>
                              <a:pt x="128016" y="91440"/>
                            </a:lnTo>
                            <a:lnTo>
                              <a:pt x="128016" y="164592"/>
                            </a:lnTo>
                            <a:lnTo>
                              <a:pt x="91440" y="274320"/>
                            </a:lnTo>
                            <a:lnTo>
                              <a:pt x="54864" y="301752"/>
                            </a:lnTo>
                            <a:lnTo>
                              <a:pt x="36576" y="429768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" name="Freeform: Shape 45">
                        <a:extLst>
                          <a:ext uri="{FF2B5EF4-FFF2-40B4-BE49-F238E27FC236}">
                            <a16:creationId xmlns:a16="http://schemas.microsoft.com/office/drawing/2014/main" id="{E049C46D-83F7-4AC3-AC2D-63CCCF1BD6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5312" y="5385816"/>
                        <a:ext cx="201168" cy="82296"/>
                      </a:xfrm>
                      <a:custGeom>
                        <a:avLst/>
                        <a:gdLst>
                          <a:gd name="connsiteX0" fmla="*/ 0 w 201168"/>
                          <a:gd name="connsiteY0" fmla="*/ 64008 h 82296"/>
                          <a:gd name="connsiteX1" fmla="*/ 64008 w 201168"/>
                          <a:gd name="connsiteY1" fmla="*/ 18288 h 82296"/>
                          <a:gd name="connsiteX2" fmla="*/ 100584 w 201168"/>
                          <a:gd name="connsiteY2" fmla="*/ 9144 h 82296"/>
                          <a:gd name="connsiteX3" fmla="*/ 182880 w 201168"/>
                          <a:gd name="connsiteY3" fmla="*/ 0 h 82296"/>
                          <a:gd name="connsiteX4" fmla="*/ 201168 w 201168"/>
                          <a:gd name="connsiteY4" fmla="*/ 82296 h 82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01168" h="82296">
                            <a:moveTo>
                              <a:pt x="0" y="64008"/>
                            </a:moveTo>
                            <a:lnTo>
                              <a:pt x="64008" y="18288"/>
                            </a:lnTo>
                            <a:lnTo>
                              <a:pt x="100584" y="9144"/>
                            </a:lnTo>
                            <a:lnTo>
                              <a:pt x="182880" y="0"/>
                            </a:lnTo>
                            <a:lnTo>
                              <a:pt x="201168" y="8229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7F7430A1-E091-4F77-9014-E0A61B480A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7376" y="5276088"/>
                      <a:ext cx="164592" cy="310896"/>
                      <a:chOff x="5971032" y="5321808"/>
                      <a:chExt cx="164592" cy="310896"/>
                    </a:xfrm>
                  </p:grpSpPr>
                  <p:sp>
                    <p:nvSpPr>
                      <p:cNvPr id="43" name="Freeform: Shape 42">
                        <a:extLst>
                          <a:ext uri="{FF2B5EF4-FFF2-40B4-BE49-F238E27FC236}">
                            <a16:creationId xmlns:a16="http://schemas.microsoft.com/office/drawing/2014/main" id="{8C780829-A068-4E42-A79F-CE949D3CFD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32" y="5321808"/>
                        <a:ext cx="82296" cy="219456"/>
                      </a:xfrm>
                      <a:custGeom>
                        <a:avLst/>
                        <a:gdLst>
                          <a:gd name="connsiteX0" fmla="*/ 36576 w 82296"/>
                          <a:gd name="connsiteY0" fmla="*/ 0 h 219456"/>
                          <a:gd name="connsiteX1" fmla="*/ 45720 w 82296"/>
                          <a:gd name="connsiteY1" fmla="*/ 91440 h 219456"/>
                          <a:gd name="connsiteX2" fmla="*/ 82296 w 82296"/>
                          <a:gd name="connsiteY2" fmla="*/ 109728 h 219456"/>
                          <a:gd name="connsiteX3" fmla="*/ 0 w 82296"/>
                          <a:gd name="connsiteY3" fmla="*/ 219456 h 2194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2296" h="219456">
                            <a:moveTo>
                              <a:pt x="36576" y="0"/>
                            </a:moveTo>
                            <a:lnTo>
                              <a:pt x="45720" y="91440"/>
                            </a:lnTo>
                            <a:lnTo>
                              <a:pt x="82296" y="109728"/>
                            </a:lnTo>
                            <a:lnTo>
                              <a:pt x="0" y="21945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4" name="Freeform: Shape 43">
                        <a:extLst>
                          <a:ext uri="{FF2B5EF4-FFF2-40B4-BE49-F238E27FC236}">
                            <a16:creationId xmlns:a16="http://schemas.microsoft.com/office/drawing/2014/main" id="{66AE1987-D35F-4128-93FE-F9242ABDBF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458968"/>
                        <a:ext cx="146304" cy="173736"/>
                      </a:xfrm>
                      <a:custGeom>
                        <a:avLst/>
                        <a:gdLst>
                          <a:gd name="connsiteX0" fmla="*/ 54864 w 146304"/>
                          <a:gd name="connsiteY0" fmla="*/ 0 h 173736"/>
                          <a:gd name="connsiteX1" fmla="*/ 146304 w 146304"/>
                          <a:gd name="connsiteY1" fmla="*/ 54864 h 173736"/>
                          <a:gd name="connsiteX2" fmla="*/ 91440 w 146304"/>
                          <a:gd name="connsiteY2" fmla="*/ 100584 h 173736"/>
                          <a:gd name="connsiteX3" fmla="*/ 91440 w 146304"/>
                          <a:gd name="connsiteY3" fmla="*/ 146304 h 173736"/>
                          <a:gd name="connsiteX4" fmla="*/ 0 w 146304"/>
                          <a:gd name="connsiteY4" fmla="*/ 173736 h 173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6304" h="173736">
                            <a:moveTo>
                              <a:pt x="54864" y="0"/>
                            </a:moveTo>
                            <a:lnTo>
                              <a:pt x="146304" y="54864"/>
                            </a:lnTo>
                            <a:lnTo>
                              <a:pt x="91440" y="100584"/>
                            </a:lnTo>
                            <a:lnTo>
                              <a:pt x="91440" y="146304"/>
                            </a:lnTo>
                            <a:lnTo>
                              <a:pt x="0" y="17373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F31B337-D1A7-470A-BA02-BE34BB6F6F51}"/>
                  </a:ext>
                </a:extLst>
              </p:cNvPr>
              <p:cNvGrpSpPr/>
              <p:nvPr/>
            </p:nvGrpSpPr>
            <p:grpSpPr>
              <a:xfrm>
                <a:off x="4931664" y="2874264"/>
                <a:ext cx="219456" cy="630936"/>
                <a:chOff x="6382512" y="4974336"/>
                <a:chExt cx="219456" cy="630936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7B8AF5B-894F-4C90-864B-7AA12D440265}"/>
                    </a:ext>
                  </a:extLst>
                </p:cNvPr>
                <p:cNvSpPr/>
                <p:nvPr/>
              </p:nvSpPr>
              <p:spPr>
                <a:xfrm>
                  <a:off x="6382512" y="5468112"/>
                  <a:ext cx="54864" cy="64008"/>
                </a:xfrm>
                <a:custGeom>
                  <a:avLst/>
                  <a:gdLst>
                    <a:gd name="connsiteX0" fmla="*/ 0 w 54864"/>
                    <a:gd name="connsiteY0" fmla="*/ 0 h 64008"/>
                    <a:gd name="connsiteX1" fmla="*/ 45720 w 54864"/>
                    <a:gd name="connsiteY1" fmla="*/ 36576 h 64008"/>
                    <a:gd name="connsiteX2" fmla="*/ 54864 w 54864"/>
                    <a:gd name="connsiteY2" fmla="*/ 64008 h 6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" h="64008">
                      <a:moveTo>
                        <a:pt x="0" y="0"/>
                      </a:moveTo>
                      <a:lnTo>
                        <a:pt x="45720" y="36576"/>
                      </a:lnTo>
                      <a:lnTo>
                        <a:pt x="54864" y="64008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B0ACC866-1DC4-4E1A-9070-C39FD60D1E2B}"/>
                    </a:ext>
                  </a:extLst>
                </p:cNvPr>
                <p:cNvGrpSpPr/>
                <p:nvPr/>
              </p:nvGrpSpPr>
              <p:grpSpPr>
                <a:xfrm>
                  <a:off x="6382512" y="4974336"/>
                  <a:ext cx="219456" cy="630936"/>
                  <a:chOff x="6382512" y="4974336"/>
                  <a:chExt cx="219456" cy="630936"/>
                </a:xfrm>
              </p:grpSpPr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6686B96A-934D-43B9-ACAD-B170F58671B8}"/>
                      </a:ext>
                    </a:extLst>
                  </p:cNvPr>
                  <p:cNvSpPr/>
                  <p:nvPr/>
                </p:nvSpPr>
                <p:spPr>
                  <a:xfrm>
                    <a:off x="6473952" y="5431536"/>
                    <a:ext cx="109728" cy="173736"/>
                  </a:xfrm>
                  <a:custGeom>
                    <a:avLst/>
                    <a:gdLst>
                      <a:gd name="connsiteX0" fmla="*/ 73152 w 109728"/>
                      <a:gd name="connsiteY0" fmla="*/ 0 h 173736"/>
                      <a:gd name="connsiteX1" fmla="*/ 0 w 109728"/>
                      <a:gd name="connsiteY1" fmla="*/ 64008 h 173736"/>
                      <a:gd name="connsiteX2" fmla="*/ 54864 w 109728"/>
                      <a:gd name="connsiteY2" fmla="*/ 137160 h 173736"/>
                      <a:gd name="connsiteX3" fmla="*/ 100584 w 109728"/>
                      <a:gd name="connsiteY3" fmla="*/ 137160 h 173736"/>
                      <a:gd name="connsiteX4" fmla="*/ 109728 w 109728"/>
                      <a:gd name="connsiteY4" fmla="*/ 173736 h 173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28" h="173736">
                        <a:moveTo>
                          <a:pt x="73152" y="0"/>
                        </a:moveTo>
                        <a:lnTo>
                          <a:pt x="0" y="64008"/>
                        </a:lnTo>
                        <a:lnTo>
                          <a:pt x="54864" y="137160"/>
                        </a:lnTo>
                        <a:lnTo>
                          <a:pt x="100584" y="137160"/>
                        </a:lnTo>
                        <a:lnTo>
                          <a:pt x="109728" y="173736"/>
                        </a:ln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C3C65FCE-D281-4C94-BB41-6592F00B657F}"/>
                      </a:ext>
                    </a:extLst>
                  </p:cNvPr>
                  <p:cNvGrpSpPr/>
                  <p:nvPr/>
                </p:nvGrpSpPr>
                <p:grpSpPr>
                  <a:xfrm>
                    <a:off x="6382512" y="4974336"/>
                    <a:ext cx="219456" cy="612648"/>
                    <a:chOff x="6382512" y="4974336"/>
                    <a:chExt cx="219456" cy="612648"/>
                  </a:xfrm>
                </p:grpSpPr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B6928E4D-609F-4E19-AC69-8B43205169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2512" y="4974336"/>
                      <a:ext cx="201168" cy="457200"/>
                      <a:chOff x="5925312" y="5010912"/>
                      <a:chExt cx="201168" cy="457200"/>
                    </a:xfrm>
                  </p:grpSpPr>
                  <p:sp>
                    <p:nvSpPr>
                      <p:cNvPr id="56" name="Freeform: Shape 55">
                        <a:extLst>
                          <a:ext uri="{FF2B5EF4-FFF2-40B4-BE49-F238E27FC236}">
                            <a16:creationId xmlns:a16="http://schemas.microsoft.com/office/drawing/2014/main" id="{32BFB638-FCFC-493C-B28C-FFE85061C8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010912"/>
                        <a:ext cx="100584" cy="301752"/>
                      </a:xfrm>
                      <a:custGeom>
                        <a:avLst/>
                        <a:gdLst>
                          <a:gd name="connsiteX0" fmla="*/ 36576 w 128016"/>
                          <a:gd name="connsiteY0" fmla="*/ 429768 h 429768"/>
                          <a:gd name="connsiteX1" fmla="*/ 36576 w 128016"/>
                          <a:gd name="connsiteY1" fmla="*/ 310896 h 429768"/>
                          <a:gd name="connsiteX2" fmla="*/ 0 w 128016"/>
                          <a:gd name="connsiteY2" fmla="*/ 192024 h 429768"/>
                          <a:gd name="connsiteX3" fmla="*/ 0 w 128016"/>
                          <a:gd name="connsiteY3" fmla="*/ 54864 h 429768"/>
                          <a:gd name="connsiteX4" fmla="*/ 45720 w 128016"/>
                          <a:gd name="connsiteY4" fmla="*/ 9144 h 429768"/>
                          <a:gd name="connsiteX5" fmla="*/ 118872 w 128016"/>
                          <a:gd name="connsiteY5" fmla="*/ 0 h 429768"/>
                          <a:gd name="connsiteX6" fmla="*/ 128016 w 128016"/>
                          <a:gd name="connsiteY6" fmla="*/ 91440 h 429768"/>
                          <a:gd name="connsiteX7" fmla="*/ 128016 w 128016"/>
                          <a:gd name="connsiteY7" fmla="*/ 164592 h 429768"/>
                          <a:gd name="connsiteX8" fmla="*/ 91440 w 128016"/>
                          <a:gd name="connsiteY8" fmla="*/ 274320 h 429768"/>
                          <a:gd name="connsiteX9" fmla="*/ 54864 w 128016"/>
                          <a:gd name="connsiteY9" fmla="*/ 301752 h 429768"/>
                          <a:gd name="connsiteX10" fmla="*/ 36576 w 128016"/>
                          <a:gd name="connsiteY10" fmla="*/ 429768 h 42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8016" h="429768">
                            <a:moveTo>
                              <a:pt x="36576" y="429768"/>
                            </a:moveTo>
                            <a:lnTo>
                              <a:pt x="36576" y="310896"/>
                            </a:lnTo>
                            <a:lnTo>
                              <a:pt x="0" y="192024"/>
                            </a:lnTo>
                            <a:lnTo>
                              <a:pt x="0" y="54864"/>
                            </a:lnTo>
                            <a:lnTo>
                              <a:pt x="45720" y="9144"/>
                            </a:lnTo>
                            <a:lnTo>
                              <a:pt x="118872" y="0"/>
                            </a:lnTo>
                            <a:lnTo>
                              <a:pt x="128016" y="91440"/>
                            </a:lnTo>
                            <a:lnTo>
                              <a:pt x="128016" y="164592"/>
                            </a:lnTo>
                            <a:lnTo>
                              <a:pt x="91440" y="274320"/>
                            </a:lnTo>
                            <a:lnTo>
                              <a:pt x="54864" y="301752"/>
                            </a:lnTo>
                            <a:lnTo>
                              <a:pt x="36576" y="429768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7" name="Freeform: Shape 56">
                        <a:extLst>
                          <a:ext uri="{FF2B5EF4-FFF2-40B4-BE49-F238E27FC236}">
                            <a16:creationId xmlns:a16="http://schemas.microsoft.com/office/drawing/2014/main" id="{B5ED1231-0DB6-46DD-9162-130EEB4A62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5312" y="5385816"/>
                        <a:ext cx="201168" cy="82296"/>
                      </a:xfrm>
                      <a:custGeom>
                        <a:avLst/>
                        <a:gdLst>
                          <a:gd name="connsiteX0" fmla="*/ 0 w 201168"/>
                          <a:gd name="connsiteY0" fmla="*/ 64008 h 82296"/>
                          <a:gd name="connsiteX1" fmla="*/ 64008 w 201168"/>
                          <a:gd name="connsiteY1" fmla="*/ 18288 h 82296"/>
                          <a:gd name="connsiteX2" fmla="*/ 100584 w 201168"/>
                          <a:gd name="connsiteY2" fmla="*/ 9144 h 82296"/>
                          <a:gd name="connsiteX3" fmla="*/ 182880 w 201168"/>
                          <a:gd name="connsiteY3" fmla="*/ 0 h 82296"/>
                          <a:gd name="connsiteX4" fmla="*/ 201168 w 201168"/>
                          <a:gd name="connsiteY4" fmla="*/ 82296 h 82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01168" h="82296">
                            <a:moveTo>
                              <a:pt x="0" y="64008"/>
                            </a:moveTo>
                            <a:lnTo>
                              <a:pt x="64008" y="18288"/>
                            </a:lnTo>
                            <a:lnTo>
                              <a:pt x="100584" y="9144"/>
                            </a:lnTo>
                            <a:lnTo>
                              <a:pt x="182880" y="0"/>
                            </a:lnTo>
                            <a:lnTo>
                              <a:pt x="201168" y="8229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4D6B2DFC-6F3B-4236-BA47-E36D196BBA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7376" y="5276088"/>
                      <a:ext cx="164592" cy="310896"/>
                      <a:chOff x="5971032" y="5321808"/>
                      <a:chExt cx="164592" cy="310896"/>
                    </a:xfrm>
                  </p:grpSpPr>
                  <p:sp>
                    <p:nvSpPr>
                      <p:cNvPr id="54" name="Freeform: Shape 53">
                        <a:extLst>
                          <a:ext uri="{FF2B5EF4-FFF2-40B4-BE49-F238E27FC236}">
                            <a16:creationId xmlns:a16="http://schemas.microsoft.com/office/drawing/2014/main" id="{4FD4A1F0-CEDA-4C3B-BA97-3C7EFEAAE5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32" y="5321808"/>
                        <a:ext cx="82296" cy="219456"/>
                      </a:xfrm>
                      <a:custGeom>
                        <a:avLst/>
                        <a:gdLst>
                          <a:gd name="connsiteX0" fmla="*/ 36576 w 82296"/>
                          <a:gd name="connsiteY0" fmla="*/ 0 h 219456"/>
                          <a:gd name="connsiteX1" fmla="*/ 45720 w 82296"/>
                          <a:gd name="connsiteY1" fmla="*/ 91440 h 219456"/>
                          <a:gd name="connsiteX2" fmla="*/ 82296 w 82296"/>
                          <a:gd name="connsiteY2" fmla="*/ 109728 h 219456"/>
                          <a:gd name="connsiteX3" fmla="*/ 0 w 82296"/>
                          <a:gd name="connsiteY3" fmla="*/ 219456 h 2194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2296" h="219456">
                            <a:moveTo>
                              <a:pt x="36576" y="0"/>
                            </a:moveTo>
                            <a:lnTo>
                              <a:pt x="45720" y="91440"/>
                            </a:lnTo>
                            <a:lnTo>
                              <a:pt x="82296" y="109728"/>
                            </a:lnTo>
                            <a:lnTo>
                              <a:pt x="0" y="21945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5" name="Freeform: Shape 54">
                        <a:extLst>
                          <a:ext uri="{FF2B5EF4-FFF2-40B4-BE49-F238E27FC236}">
                            <a16:creationId xmlns:a16="http://schemas.microsoft.com/office/drawing/2014/main" id="{788FCC5B-14BA-405A-9ACC-6182F6E3A7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458968"/>
                        <a:ext cx="146304" cy="173736"/>
                      </a:xfrm>
                      <a:custGeom>
                        <a:avLst/>
                        <a:gdLst>
                          <a:gd name="connsiteX0" fmla="*/ 54864 w 146304"/>
                          <a:gd name="connsiteY0" fmla="*/ 0 h 173736"/>
                          <a:gd name="connsiteX1" fmla="*/ 146304 w 146304"/>
                          <a:gd name="connsiteY1" fmla="*/ 54864 h 173736"/>
                          <a:gd name="connsiteX2" fmla="*/ 91440 w 146304"/>
                          <a:gd name="connsiteY2" fmla="*/ 100584 h 173736"/>
                          <a:gd name="connsiteX3" fmla="*/ 91440 w 146304"/>
                          <a:gd name="connsiteY3" fmla="*/ 146304 h 173736"/>
                          <a:gd name="connsiteX4" fmla="*/ 0 w 146304"/>
                          <a:gd name="connsiteY4" fmla="*/ 173736 h 173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6304" h="173736">
                            <a:moveTo>
                              <a:pt x="54864" y="0"/>
                            </a:moveTo>
                            <a:lnTo>
                              <a:pt x="146304" y="54864"/>
                            </a:lnTo>
                            <a:lnTo>
                              <a:pt x="91440" y="100584"/>
                            </a:lnTo>
                            <a:lnTo>
                              <a:pt x="91440" y="146304"/>
                            </a:lnTo>
                            <a:lnTo>
                              <a:pt x="0" y="17373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619AE30-33EE-4C39-BEF9-1F7E2D69F1AE}"/>
                  </a:ext>
                </a:extLst>
              </p:cNvPr>
              <p:cNvGrpSpPr/>
              <p:nvPr/>
            </p:nvGrpSpPr>
            <p:grpSpPr>
              <a:xfrm flipH="1">
                <a:off x="5148072" y="2889504"/>
                <a:ext cx="219456" cy="630936"/>
                <a:chOff x="6382512" y="4974336"/>
                <a:chExt cx="219456" cy="630936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B8CF211-AE2C-4E7B-A4FE-F7D9DD8F100B}"/>
                    </a:ext>
                  </a:extLst>
                </p:cNvPr>
                <p:cNvSpPr/>
                <p:nvPr/>
              </p:nvSpPr>
              <p:spPr>
                <a:xfrm>
                  <a:off x="6382512" y="5468112"/>
                  <a:ext cx="54864" cy="64008"/>
                </a:xfrm>
                <a:custGeom>
                  <a:avLst/>
                  <a:gdLst>
                    <a:gd name="connsiteX0" fmla="*/ 0 w 54864"/>
                    <a:gd name="connsiteY0" fmla="*/ 0 h 64008"/>
                    <a:gd name="connsiteX1" fmla="*/ 45720 w 54864"/>
                    <a:gd name="connsiteY1" fmla="*/ 36576 h 64008"/>
                    <a:gd name="connsiteX2" fmla="*/ 54864 w 54864"/>
                    <a:gd name="connsiteY2" fmla="*/ 64008 h 6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" h="64008">
                      <a:moveTo>
                        <a:pt x="0" y="0"/>
                      </a:moveTo>
                      <a:lnTo>
                        <a:pt x="45720" y="36576"/>
                      </a:lnTo>
                      <a:lnTo>
                        <a:pt x="54864" y="64008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052E0171-706F-47DD-B0F2-5845C26B5B01}"/>
                    </a:ext>
                  </a:extLst>
                </p:cNvPr>
                <p:cNvGrpSpPr/>
                <p:nvPr/>
              </p:nvGrpSpPr>
              <p:grpSpPr>
                <a:xfrm>
                  <a:off x="6382512" y="4974336"/>
                  <a:ext cx="219456" cy="630936"/>
                  <a:chOff x="6382512" y="4974336"/>
                  <a:chExt cx="219456" cy="630936"/>
                </a:xfrm>
              </p:grpSpPr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DE5B1FCA-48DA-4D31-8FFC-2C500F84DC23}"/>
                      </a:ext>
                    </a:extLst>
                  </p:cNvPr>
                  <p:cNvSpPr/>
                  <p:nvPr/>
                </p:nvSpPr>
                <p:spPr>
                  <a:xfrm>
                    <a:off x="6473952" y="5431536"/>
                    <a:ext cx="109728" cy="173736"/>
                  </a:xfrm>
                  <a:custGeom>
                    <a:avLst/>
                    <a:gdLst>
                      <a:gd name="connsiteX0" fmla="*/ 73152 w 109728"/>
                      <a:gd name="connsiteY0" fmla="*/ 0 h 173736"/>
                      <a:gd name="connsiteX1" fmla="*/ 0 w 109728"/>
                      <a:gd name="connsiteY1" fmla="*/ 64008 h 173736"/>
                      <a:gd name="connsiteX2" fmla="*/ 54864 w 109728"/>
                      <a:gd name="connsiteY2" fmla="*/ 137160 h 173736"/>
                      <a:gd name="connsiteX3" fmla="*/ 100584 w 109728"/>
                      <a:gd name="connsiteY3" fmla="*/ 137160 h 173736"/>
                      <a:gd name="connsiteX4" fmla="*/ 109728 w 109728"/>
                      <a:gd name="connsiteY4" fmla="*/ 173736 h 173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28" h="173736">
                        <a:moveTo>
                          <a:pt x="73152" y="0"/>
                        </a:moveTo>
                        <a:lnTo>
                          <a:pt x="0" y="64008"/>
                        </a:lnTo>
                        <a:lnTo>
                          <a:pt x="54864" y="137160"/>
                        </a:lnTo>
                        <a:lnTo>
                          <a:pt x="100584" y="137160"/>
                        </a:lnTo>
                        <a:lnTo>
                          <a:pt x="109728" y="173736"/>
                        </a:ln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EB9FE5FA-C046-4853-B889-59DD2E9CFAD8}"/>
                      </a:ext>
                    </a:extLst>
                  </p:cNvPr>
                  <p:cNvGrpSpPr/>
                  <p:nvPr/>
                </p:nvGrpSpPr>
                <p:grpSpPr>
                  <a:xfrm>
                    <a:off x="6382512" y="4974336"/>
                    <a:ext cx="219456" cy="612648"/>
                    <a:chOff x="6382512" y="4974336"/>
                    <a:chExt cx="219456" cy="612648"/>
                  </a:xfrm>
                </p:grpSpPr>
                <p:grpSp>
                  <p:nvGrpSpPr>
                    <p:cNvPr id="63" name="Group 62">
                      <a:extLst>
                        <a:ext uri="{FF2B5EF4-FFF2-40B4-BE49-F238E27FC236}">
                          <a16:creationId xmlns:a16="http://schemas.microsoft.com/office/drawing/2014/main" id="{7356EFA2-92C3-4604-9827-4BD61EFE88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2512" y="4974336"/>
                      <a:ext cx="201168" cy="457200"/>
                      <a:chOff x="5925312" y="5010912"/>
                      <a:chExt cx="201168" cy="457200"/>
                    </a:xfrm>
                  </p:grpSpPr>
                  <p:sp>
                    <p:nvSpPr>
                      <p:cNvPr id="67" name="Freeform: Shape 66">
                        <a:extLst>
                          <a:ext uri="{FF2B5EF4-FFF2-40B4-BE49-F238E27FC236}">
                            <a16:creationId xmlns:a16="http://schemas.microsoft.com/office/drawing/2014/main" id="{4485DB47-1361-4C49-89C6-CF8A1C3B95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010912"/>
                        <a:ext cx="100584" cy="301752"/>
                      </a:xfrm>
                      <a:custGeom>
                        <a:avLst/>
                        <a:gdLst>
                          <a:gd name="connsiteX0" fmla="*/ 36576 w 128016"/>
                          <a:gd name="connsiteY0" fmla="*/ 429768 h 429768"/>
                          <a:gd name="connsiteX1" fmla="*/ 36576 w 128016"/>
                          <a:gd name="connsiteY1" fmla="*/ 310896 h 429768"/>
                          <a:gd name="connsiteX2" fmla="*/ 0 w 128016"/>
                          <a:gd name="connsiteY2" fmla="*/ 192024 h 429768"/>
                          <a:gd name="connsiteX3" fmla="*/ 0 w 128016"/>
                          <a:gd name="connsiteY3" fmla="*/ 54864 h 429768"/>
                          <a:gd name="connsiteX4" fmla="*/ 45720 w 128016"/>
                          <a:gd name="connsiteY4" fmla="*/ 9144 h 429768"/>
                          <a:gd name="connsiteX5" fmla="*/ 118872 w 128016"/>
                          <a:gd name="connsiteY5" fmla="*/ 0 h 429768"/>
                          <a:gd name="connsiteX6" fmla="*/ 128016 w 128016"/>
                          <a:gd name="connsiteY6" fmla="*/ 91440 h 429768"/>
                          <a:gd name="connsiteX7" fmla="*/ 128016 w 128016"/>
                          <a:gd name="connsiteY7" fmla="*/ 164592 h 429768"/>
                          <a:gd name="connsiteX8" fmla="*/ 91440 w 128016"/>
                          <a:gd name="connsiteY8" fmla="*/ 274320 h 429768"/>
                          <a:gd name="connsiteX9" fmla="*/ 54864 w 128016"/>
                          <a:gd name="connsiteY9" fmla="*/ 301752 h 429768"/>
                          <a:gd name="connsiteX10" fmla="*/ 36576 w 128016"/>
                          <a:gd name="connsiteY10" fmla="*/ 429768 h 42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8016" h="429768">
                            <a:moveTo>
                              <a:pt x="36576" y="429768"/>
                            </a:moveTo>
                            <a:lnTo>
                              <a:pt x="36576" y="310896"/>
                            </a:lnTo>
                            <a:lnTo>
                              <a:pt x="0" y="192024"/>
                            </a:lnTo>
                            <a:lnTo>
                              <a:pt x="0" y="54864"/>
                            </a:lnTo>
                            <a:lnTo>
                              <a:pt x="45720" y="9144"/>
                            </a:lnTo>
                            <a:lnTo>
                              <a:pt x="118872" y="0"/>
                            </a:lnTo>
                            <a:lnTo>
                              <a:pt x="128016" y="91440"/>
                            </a:lnTo>
                            <a:lnTo>
                              <a:pt x="128016" y="164592"/>
                            </a:lnTo>
                            <a:lnTo>
                              <a:pt x="91440" y="274320"/>
                            </a:lnTo>
                            <a:lnTo>
                              <a:pt x="54864" y="301752"/>
                            </a:lnTo>
                            <a:lnTo>
                              <a:pt x="36576" y="429768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8" name="Freeform: Shape 67">
                        <a:extLst>
                          <a:ext uri="{FF2B5EF4-FFF2-40B4-BE49-F238E27FC236}">
                            <a16:creationId xmlns:a16="http://schemas.microsoft.com/office/drawing/2014/main" id="{7C736741-1471-4409-8026-82BC0406BE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5312" y="5385816"/>
                        <a:ext cx="201168" cy="82296"/>
                      </a:xfrm>
                      <a:custGeom>
                        <a:avLst/>
                        <a:gdLst>
                          <a:gd name="connsiteX0" fmla="*/ 0 w 201168"/>
                          <a:gd name="connsiteY0" fmla="*/ 64008 h 82296"/>
                          <a:gd name="connsiteX1" fmla="*/ 64008 w 201168"/>
                          <a:gd name="connsiteY1" fmla="*/ 18288 h 82296"/>
                          <a:gd name="connsiteX2" fmla="*/ 100584 w 201168"/>
                          <a:gd name="connsiteY2" fmla="*/ 9144 h 82296"/>
                          <a:gd name="connsiteX3" fmla="*/ 182880 w 201168"/>
                          <a:gd name="connsiteY3" fmla="*/ 0 h 82296"/>
                          <a:gd name="connsiteX4" fmla="*/ 201168 w 201168"/>
                          <a:gd name="connsiteY4" fmla="*/ 82296 h 82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01168" h="82296">
                            <a:moveTo>
                              <a:pt x="0" y="64008"/>
                            </a:moveTo>
                            <a:lnTo>
                              <a:pt x="64008" y="18288"/>
                            </a:lnTo>
                            <a:lnTo>
                              <a:pt x="100584" y="9144"/>
                            </a:lnTo>
                            <a:lnTo>
                              <a:pt x="182880" y="0"/>
                            </a:lnTo>
                            <a:lnTo>
                              <a:pt x="201168" y="8229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64" name="Group 63">
                      <a:extLst>
                        <a:ext uri="{FF2B5EF4-FFF2-40B4-BE49-F238E27FC236}">
                          <a16:creationId xmlns:a16="http://schemas.microsoft.com/office/drawing/2014/main" id="{17EFCA08-CC70-46B0-B9CF-7D91317702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7376" y="5276088"/>
                      <a:ext cx="164592" cy="310896"/>
                      <a:chOff x="5971032" y="5321808"/>
                      <a:chExt cx="164592" cy="310896"/>
                    </a:xfrm>
                  </p:grpSpPr>
                  <p:sp>
                    <p:nvSpPr>
                      <p:cNvPr id="65" name="Freeform: Shape 64">
                        <a:extLst>
                          <a:ext uri="{FF2B5EF4-FFF2-40B4-BE49-F238E27FC236}">
                            <a16:creationId xmlns:a16="http://schemas.microsoft.com/office/drawing/2014/main" id="{E94DF75F-57D8-4B3B-AE41-578204AB21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32" y="5321808"/>
                        <a:ext cx="82296" cy="219456"/>
                      </a:xfrm>
                      <a:custGeom>
                        <a:avLst/>
                        <a:gdLst>
                          <a:gd name="connsiteX0" fmla="*/ 36576 w 82296"/>
                          <a:gd name="connsiteY0" fmla="*/ 0 h 219456"/>
                          <a:gd name="connsiteX1" fmla="*/ 45720 w 82296"/>
                          <a:gd name="connsiteY1" fmla="*/ 91440 h 219456"/>
                          <a:gd name="connsiteX2" fmla="*/ 82296 w 82296"/>
                          <a:gd name="connsiteY2" fmla="*/ 109728 h 219456"/>
                          <a:gd name="connsiteX3" fmla="*/ 0 w 82296"/>
                          <a:gd name="connsiteY3" fmla="*/ 219456 h 2194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2296" h="219456">
                            <a:moveTo>
                              <a:pt x="36576" y="0"/>
                            </a:moveTo>
                            <a:lnTo>
                              <a:pt x="45720" y="91440"/>
                            </a:lnTo>
                            <a:lnTo>
                              <a:pt x="82296" y="109728"/>
                            </a:lnTo>
                            <a:lnTo>
                              <a:pt x="0" y="21945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6" name="Freeform: Shape 65">
                        <a:extLst>
                          <a:ext uri="{FF2B5EF4-FFF2-40B4-BE49-F238E27FC236}">
                            <a16:creationId xmlns:a16="http://schemas.microsoft.com/office/drawing/2014/main" id="{B01CA41B-EAAA-46D6-AFE7-3871E15621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458968"/>
                        <a:ext cx="146304" cy="173736"/>
                      </a:xfrm>
                      <a:custGeom>
                        <a:avLst/>
                        <a:gdLst>
                          <a:gd name="connsiteX0" fmla="*/ 54864 w 146304"/>
                          <a:gd name="connsiteY0" fmla="*/ 0 h 173736"/>
                          <a:gd name="connsiteX1" fmla="*/ 146304 w 146304"/>
                          <a:gd name="connsiteY1" fmla="*/ 54864 h 173736"/>
                          <a:gd name="connsiteX2" fmla="*/ 91440 w 146304"/>
                          <a:gd name="connsiteY2" fmla="*/ 100584 h 173736"/>
                          <a:gd name="connsiteX3" fmla="*/ 91440 w 146304"/>
                          <a:gd name="connsiteY3" fmla="*/ 146304 h 173736"/>
                          <a:gd name="connsiteX4" fmla="*/ 0 w 146304"/>
                          <a:gd name="connsiteY4" fmla="*/ 173736 h 173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6304" h="173736">
                            <a:moveTo>
                              <a:pt x="54864" y="0"/>
                            </a:moveTo>
                            <a:lnTo>
                              <a:pt x="146304" y="54864"/>
                            </a:lnTo>
                            <a:lnTo>
                              <a:pt x="91440" y="100584"/>
                            </a:lnTo>
                            <a:lnTo>
                              <a:pt x="91440" y="146304"/>
                            </a:lnTo>
                            <a:lnTo>
                              <a:pt x="0" y="17373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7F76BCA-2762-4284-AC94-6FBBF3F1C7DF}"/>
                  </a:ext>
                </a:extLst>
              </p:cNvPr>
              <p:cNvGrpSpPr/>
              <p:nvPr/>
            </p:nvGrpSpPr>
            <p:grpSpPr>
              <a:xfrm>
                <a:off x="5337048" y="2868168"/>
                <a:ext cx="219456" cy="630936"/>
                <a:chOff x="6382512" y="4974336"/>
                <a:chExt cx="219456" cy="630936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BDB6F05C-8461-4F5E-B26E-8D1E172EB7BE}"/>
                    </a:ext>
                  </a:extLst>
                </p:cNvPr>
                <p:cNvSpPr/>
                <p:nvPr/>
              </p:nvSpPr>
              <p:spPr>
                <a:xfrm>
                  <a:off x="6382512" y="5468112"/>
                  <a:ext cx="54864" cy="64008"/>
                </a:xfrm>
                <a:custGeom>
                  <a:avLst/>
                  <a:gdLst>
                    <a:gd name="connsiteX0" fmla="*/ 0 w 54864"/>
                    <a:gd name="connsiteY0" fmla="*/ 0 h 64008"/>
                    <a:gd name="connsiteX1" fmla="*/ 45720 w 54864"/>
                    <a:gd name="connsiteY1" fmla="*/ 36576 h 64008"/>
                    <a:gd name="connsiteX2" fmla="*/ 54864 w 54864"/>
                    <a:gd name="connsiteY2" fmla="*/ 64008 h 6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" h="64008">
                      <a:moveTo>
                        <a:pt x="0" y="0"/>
                      </a:moveTo>
                      <a:lnTo>
                        <a:pt x="45720" y="36576"/>
                      </a:lnTo>
                      <a:lnTo>
                        <a:pt x="54864" y="64008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AEB431FD-A776-4EA5-9FE8-A1F36082F2A9}"/>
                    </a:ext>
                  </a:extLst>
                </p:cNvPr>
                <p:cNvGrpSpPr/>
                <p:nvPr/>
              </p:nvGrpSpPr>
              <p:grpSpPr>
                <a:xfrm>
                  <a:off x="6382512" y="4974336"/>
                  <a:ext cx="219456" cy="630936"/>
                  <a:chOff x="6382512" y="4974336"/>
                  <a:chExt cx="219456" cy="630936"/>
                </a:xfrm>
              </p:grpSpPr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174FE8BA-704F-4E2E-86B6-6FAC490C7D36}"/>
                      </a:ext>
                    </a:extLst>
                  </p:cNvPr>
                  <p:cNvSpPr/>
                  <p:nvPr/>
                </p:nvSpPr>
                <p:spPr>
                  <a:xfrm>
                    <a:off x="6473952" y="5431536"/>
                    <a:ext cx="109728" cy="173736"/>
                  </a:xfrm>
                  <a:custGeom>
                    <a:avLst/>
                    <a:gdLst>
                      <a:gd name="connsiteX0" fmla="*/ 73152 w 109728"/>
                      <a:gd name="connsiteY0" fmla="*/ 0 h 173736"/>
                      <a:gd name="connsiteX1" fmla="*/ 0 w 109728"/>
                      <a:gd name="connsiteY1" fmla="*/ 64008 h 173736"/>
                      <a:gd name="connsiteX2" fmla="*/ 54864 w 109728"/>
                      <a:gd name="connsiteY2" fmla="*/ 137160 h 173736"/>
                      <a:gd name="connsiteX3" fmla="*/ 100584 w 109728"/>
                      <a:gd name="connsiteY3" fmla="*/ 137160 h 173736"/>
                      <a:gd name="connsiteX4" fmla="*/ 109728 w 109728"/>
                      <a:gd name="connsiteY4" fmla="*/ 173736 h 173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28" h="173736">
                        <a:moveTo>
                          <a:pt x="73152" y="0"/>
                        </a:moveTo>
                        <a:lnTo>
                          <a:pt x="0" y="64008"/>
                        </a:lnTo>
                        <a:lnTo>
                          <a:pt x="54864" y="137160"/>
                        </a:lnTo>
                        <a:lnTo>
                          <a:pt x="100584" y="137160"/>
                        </a:lnTo>
                        <a:lnTo>
                          <a:pt x="109728" y="173736"/>
                        </a:ln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9509C191-DB47-4305-A243-0A0AD8A61168}"/>
                      </a:ext>
                    </a:extLst>
                  </p:cNvPr>
                  <p:cNvGrpSpPr/>
                  <p:nvPr/>
                </p:nvGrpSpPr>
                <p:grpSpPr>
                  <a:xfrm>
                    <a:off x="6382512" y="4974336"/>
                    <a:ext cx="219456" cy="612648"/>
                    <a:chOff x="6382512" y="4974336"/>
                    <a:chExt cx="219456" cy="612648"/>
                  </a:xfrm>
                </p:grpSpPr>
                <p:grpSp>
                  <p:nvGrpSpPr>
                    <p:cNvPr id="74" name="Group 73">
                      <a:extLst>
                        <a:ext uri="{FF2B5EF4-FFF2-40B4-BE49-F238E27FC236}">
                          <a16:creationId xmlns:a16="http://schemas.microsoft.com/office/drawing/2014/main" id="{A87E1EFB-5C07-486E-A7F6-FFF9DF5002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2512" y="4974336"/>
                      <a:ext cx="201168" cy="457200"/>
                      <a:chOff x="5925312" y="5010912"/>
                      <a:chExt cx="201168" cy="457200"/>
                    </a:xfrm>
                  </p:grpSpPr>
                  <p:sp>
                    <p:nvSpPr>
                      <p:cNvPr id="78" name="Freeform: Shape 77">
                        <a:extLst>
                          <a:ext uri="{FF2B5EF4-FFF2-40B4-BE49-F238E27FC236}">
                            <a16:creationId xmlns:a16="http://schemas.microsoft.com/office/drawing/2014/main" id="{66A4AA0B-740C-4013-AAE5-CA3204CAB5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010912"/>
                        <a:ext cx="100584" cy="301752"/>
                      </a:xfrm>
                      <a:custGeom>
                        <a:avLst/>
                        <a:gdLst>
                          <a:gd name="connsiteX0" fmla="*/ 36576 w 128016"/>
                          <a:gd name="connsiteY0" fmla="*/ 429768 h 429768"/>
                          <a:gd name="connsiteX1" fmla="*/ 36576 w 128016"/>
                          <a:gd name="connsiteY1" fmla="*/ 310896 h 429768"/>
                          <a:gd name="connsiteX2" fmla="*/ 0 w 128016"/>
                          <a:gd name="connsiteY2" fmla="*/ 192024 h 429768"/>
                          <a:gd name="connsiteX3" fmla="*/ 0 w 128016"/>
                          <a:gd name="connsiteY3" fmla="*/ 54864 h 429768"/>
                          <a:gd name="connsiteX4" fmla="*/ 45720 w 128016"/>
                          <a:gd name="connsiteY4" fmla="*/ 9144 h 429768"/>
                          <a:gd name="connsiteX5" fmla="*/ 118872 w 128016"/>
                          <a:gd name="connsiteY5" fmla="*/ 0 h 429768"/>
                          <a:gd name="connsiteX6" fmla="*/ 128016 w 128016"/>
                          <a:gd name="connsiteY6" fmla="*/ 91440 h 429768"/>
                          <a:gd name="connsiteX7" fmla="*/ 128016 w 128016"/>
                          <a:gd name="connsiteY7" fmla="*/ 164592 h 429768"/>
                          <a:gd name="connsiteX8" fmla="*/ 91440 w 128016"/>
                          <a:gd name="connsiteY8" fmla="*/ 274320 h 429768"/>
                          <a:gd name="connsiteX9" fmla="*/ 54864 w 128016"/>
                          <a:gd name="connsiteY9" fmla="*/ 301752 h 429768"/>
                          <a:gd name="connsiteX10" fmla="*/ 36576 w 128016"/>
                          <a:gd name="connsiteY10" fmla="*/ 429768 h 42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8016" h="429768">
                            <a:moveTo>
                              <a:pt x="36576" y="429768"/>
                            </a:moveTo>
                            <a:lnTo>
                              <a:pt x="36576" y="310896"/>
                            </a:lnTo>
                            <a:lnTo>
                              <a:pt x="0" y="192024"/>
                            </a:lnTo>
                            <a:lnTo>
                              <a:pt x="0" y="54864"/>
                            </a:lnTo>
                            <a:lnTo>
                              <a:pt x="45720" y="9144"/>
                            </a:lnTo>
                            <a:lnTo>
                              <a:pt x="118872" y="0"/>
                            </a:lnTo>
                            <a:lnTo>
                              <a:pt x="128016" y="91440"/>
                            </a:lnTo>
                            <a:lnTo>
                              <a:pt x="128016" y="164592"/>
                            </a:lnTo>
                            <a:lnTo>
                              <a:pt x="91440" y="274320"/>
                            </a:lnTo>
                            <a:lnTo>
                              <a:pt x="54864" y="301752"/>
                            </a:lnTo>
                            <a:lnTo>
                              <a:pt x="36576" y="429768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9" name="Freeform: Shape 78">
                        <a:extLst>
                          <a:ext uri="{FF2B5EF4-FFF2-40B4-BE49-F238E27FC236}">
                            <a16:creationId xmlns:a16="http://schemas.microsoft.com/office/drawing/2014/main" id="{C809B15B-7617-49C4-BE51-47E624C030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5312" y="5385816"/>
                        <a:ext cx="201168" cy="82296"/>
                      </a:xfrm>
                      <a:custGeom>
                        <a:avLst/>
                        <a:gdLst>
                          <a:gd name="connsiteX0" fmla="*/ 0 w 201168"/>
                          <a:gd name="connsiteY0" fmla="*/ 64008 h 82296"/>
                          <a:gd name="connsiteX1" fmla="*/ 64008 w 201168"/>
                          <a:gd name="connsiteY1" fmla="*/ 18288 h 82296"/>
                          <a:gd name="connsiteX2" fmla="*/ 100584 w 201168"/>
                          <a:gd name="connsiteY2" fmla="*/ 9144 h 82296"/>
                          <a:gd name="connsiteX3" fmla="*/ 182880 w 201168"/>
                          <a:gd name="connsiteY3" fmla="*/ 0 h 82296"/>
                          <a:gd name="connsiteX4" fmla="*/ 201168 w 201168"/>
                          <a:gd name="connsiteY4" fmla="*/ 82296 h 82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01168" h="82296">
                            <a:moveTo>
                              <a:pt x="0" y="64008"/>
                            </a:moveTo>
                            <a:lnTo>
                              <a:pt x="64008" y="18288"/>
                            </a:lnTo>
                            <a:lnTo>
                              <a:pt x="100584" y="9144"/>
                            </a:lnTo>
                            <a:lnTo>
                              <a:pt x="182880" y="0"/>
                            </a:lnTo>
                            <a:lnTo>
                              <a:pt x="201168" y="8229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3CD5F659-0F12-44EE-9705-22FB84BF07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7376" y="5276088"/>
                      <a:ext cx="164592" cy="310896"/>
                      <a:chOff x="5971032" y="5321808"/>
                      <a:chExt cx="164592" cy="310896"/>
                    </a:xfrm>
                  </p:grpSpPr>
                  <p:sp>
                    <p:nvSpPr>
                      <p:cNvPr id="76" name="Freeform: Shape 75">
                        <a:extLst>
                          <a:ext uri="{FF2B5EF4-FFF2-40B4-BE49-F238E27FC236}">
                            <a16:creationId xmlns:a16="http://schemas.microsoft.com/office/drawing/2014/main" id="{142318A7-9B2D-46E2-8545-8CDC998142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32" y="5321808"/>
                        <a:ext cx="82296" cy="219456"/>
                      </a:xfrm>
                      <a:custGeom>
                        <a:avLst/>
                        <a:gdLst>
                          <a:gd name="connsiteX0" fmla="*/ 36576 w 82296"/>
                          <a:gd name="connsiteY0" fmla="*/ 0 h 219456"/>
                          <a:gd name="connsiteX1" fmla="*/ 45720 w 82296"/>
                          <a:gd name="connsiteY1" fmla="*/ 91440 h 219456"/>
                          <a:gd name="connsiteX2" fmla="*/ 82296 w 82296"/>
                          <a:gd name="connsiteY2" fmla="*/ 109728 h 219456"/>
                          <a:gd name="connsiteX3" fmla="*/ 0 w 82296"/>
                          <a:gd name="connsiteY3" fmla="*/ 219456 h 2194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2296" h="219456">
                            <a:moveTo>
                              <a:pt x="36576" y="0"/>
                            </a:moveTo>
                            <a:lnTo>
                              <a:pt x="45720" y="91440"/>
                            </a:lnTo>
                            <a:lnTo>
                              <a:pt x="82296" y="109728"/>
                            </a:lnTo>
                            <a:lnTo>
                              <a:pt x="0" y="21945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7" name="Freeform: Shape 76">
                        <a:extLst>
                          <a:ext uri="{FF2B5EF4-FFF2-40B4-BE49-F238E27FC236}">
                            <a16:creationId xmlns:a16="http://schemas.microsoft.com/office/drawing/2014/main" id="{9D2C9C6E-DC49-4260-88D8-3AB6C53F27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458968"/>
                        <a:ext cx="146304" cy="173736"/>
                      </a:xfrm>
                      <a:custGeom>
                        <a:avLst/>
                        <a:gdLst>
                          <a:gd name="connsiteX0" fmla="*/ 54864 w 146304"/>
                          <a:gd name="connsiteY0" fmla="*/ 0 h 173736"/>
                          <a:gd name="connsiteX1" fmla="*/ 146304 w 146304"/>
                          <a:gd name="connsiteY1" fmla="*/ 54864 h 173736"/>
                          <a:gd name="connsiteX2" fmla="*/ 91440 w 146304"/>
                          <a:gd name="connsiteY2" fmla="*/ 100584 h 173736"/>
                          <a:gd name="connsiteX3" fmla="*/ 91440 w 146304"/>
                          <a:gd name="connsiteY3" fmla="*/ 146304 h 173736"/>
                          <a:gd name="connsiteX4" fmla="*/ 0 w 146304"/>
                          <a:gd name="connsiteY4" fmla="*/ 173736 h 173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6304" h="173736">
                            <a:moveTo>
                              <a:pt x="54864" y="0"/>
                            </a:moveTo>
                            <a:lnTo>
                              <a:pt x="146304" y="54864"/>
                            </a:lnTo>
                            <a:lnTo>
                              <a:pt x="91440" y="100584"/>
                            </a:lnTo>
                            <a:lnTo>
                              <a:pt x="91440" y="146304"/>
                            </a:lnTo>
                            <a:lnTo>
                              <a:pt x="0" y="17373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E35676D-2D28-4E57-AD37-9827228C0148}"/>
                  </a:ext>
                </a:extLst>
              </p:cNvPr>
              <p:cNvGrpSpPr/>
              <p:nvPr/>
            </p:nvGrpSpPr>
            <p:grpSpPr>
              <a:xfrm flipH="1">
                <a:off x="5580888" y="2883408"/>
                <a:ext cx="219456" cy="630936"/>
                <a:chOff x="6382512" y="4974336"/>
                <a:chExt cx="219456" cy="630936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6DA49295-2175-4F63-A2F8-4395BEE8434B}"/>
                    </a:ext>
                  </a:extLst>
                </p:cNvPr>
                <p:cNvSpPr/>
                <p:nvPr/>
              </p:nvSpPr>
              <p:spPr>
                <a:xfrm>
                  <a:off x="6382512" y="5468112"/>
                  <a:ext cx="54864" cy="64008"/>
                </a:xfrm>
                <a:custGeom>
                  <a:avLst/>
                  <a:gdLst>
                    <a:gd name="connsiteX0" fmla="*/ 0 w 54864"/>
                    <a:gd name="connsiteY0" fmla="*/ 0 h 64008"/>
                    <a:gd name="connsiteX1" fmla="*/ 45720 w 54864"/>
                    <a:gd name="connsiteY1" fmla="*/ 36576 h 64008"/>
                    <a:gd name="connsiteX2" fmla="*/ 54864 w 54864"/>
                    <a:gd name="connsiteY2" fmla="*/ 64008 h 6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" h="64008">
                      <a:moveTo>
                        <a:pt x="0" y="0"/>
                      </a:moveTo>
                      <a:lnTo>
                        <a:pt x="45720" y="36576"/>
                      </a:lnTo>
                      <a:lnTo>
                        <a:pt x="54864" y="64008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D5F52519-592F-49D0-8703-1861C6C0ADE8}"/>
                    </a:ext>
                  </a:extLst>
                </p:cNvPr>
                <p:cNvGrpSpPr/>
                <p:nvPr/>
              </p:nvGrpSpPr>
              <p:grpSpPr>
                <a:xfrm>
                  <a:off x="6382512" y="4974336"/>
                  <a:ext cx="219456" cy="630936"/>
                  <a:chOff x="6382512" y="4974336"/>
                  <a:chExt cx="219456" cy="630936"/>
                </a:xfrm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5846EFCA-1E9F-40E0-A398-369D15BAE8D9}"/>
                      </a:ext>
                    </a:extLst>
                  </p:cNvPr>
                  <p:cNvSpPr/>
                  <p:nvPr/>
                </p:nvSpPr>
                <p:spPr>
                  <a:xfrm>
                    <a:off x="6473952" y="5431536"/>
                    <a:ext cx="109728" cy="173736"/>
                  </a:xfrm>
                  <a:custGeom>
                    <a:avLst/>
                    <a:gdLst>
                      <a:gd name="connsiteX0" fmla="*/ 73152 w 109728"/>
                      <a:gd name="connsiteY0" fmla="*/ 0 h 173736"/>
                      <a:gd name="connsiteX1" fmla="*/ 0 w 109728"/>
                      <a:gd name="connsiteY1" fmla="*/ 64008 h 173736"/>
                      <a:gd name="connsiteX2" fmla="*/ 54864 w 109728"/>
                      <a:gd name="connsiteY2" fmla="*/ 137160 h 173736"/>
                      <a:gd name="connsiteX3" fmla="*/ 100584 w 109728"/>
                      <a:gd name="connsiteY3" fmla="*/ 137160 h 173736"/>
                      <a:gd name="connsiteX4" fmla="*/ 109728 w 109728"/>
                      <a:gd name="connsiteY4" fmla="*/ 173736 h 173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28" h="173736">
                        <a:moveTo>
                          <a:pt x="73152" y="0"/>
                        </a:moveTo>
                        <a:lnTo>
                          <a:pt x="0" y="64008"/>
                        </a:lnTo>
                        <a:lnTo>
                          <a:pt x="54864" y="137160"/>
                        </a:lnTo>
                        <a:lnTo>
                          <a:pt x="100584" y="137160"/>
                        </a:lnTo>
                        <a:lnTo>
                          <a:pt x="109728" y="173736"/>
                        </a:ln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87F75A33-450F-40CC-AA36-650BAE868BE7}"/>
                      </a:ext>
                    </a:extLst>
                  </p:cNvPr>
                  <p:cNvGrpSpPr/>
                  <p:nvPr/>
                </p:nvGrpSpPr>
                <p:grpSpPr>
                  <a:xfrm>
                    <a:off x="6382512" y="4974336"/>
                    <a:ext cx="219456" cy="612648"/>
                    <a:chOff x="6382512" y="4974336"/>
                    <a:chExt cx="219456" cy="612648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0540036-6FA3-423D-8359-D3F500AC6A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2512" y="4974336"/>
                      <a:ext cx="201168" cy="457200"/>
                      <a:chOff x="5925312" y="5010912"/>
                      <a:chExt cx="201168" cy="457200"/>
                    </a:xfrm>
                  </p:grpSpPr>
                  <p:sp>
                    <p:nvSpPr>
                      <p:cNvPr id="89" name="Freeform: Shape 88">
                        <a:extLst>
                          <a:ext uri="{FF2B5EF4-FFF2-40B4-BE49-F238E27FC236}">
                            <a16:creationId xmlns:a16="http://schemas.microsoft.com/office/drawing/2014/main" id="{DD7B751C-E4D5-41DC-8721-0484968ECA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010912"/>
                        <a:ext cx="100584" cy="301752"/>
                      </a:xfrm>
                      <a:custGeom>
                        <a:avLst/>
                        <a:gdLst>
                          <a:gd name="connsiteX0" fmla="*/ 36576 w 128016"/>
                          <a:gd name="connsiteY0" fmla="*/ 429768 h 429768"/>
                          <a:gd name="connsiteX1" fmla="*/ 36576 w 128016"/>
                          <a:gd name="connsiteY1" fmla="*/ 310896 h 429768"/>
                          <a:gd name="connsiteX2" fmla="*/ 0 w 128016"/>
                          <a:gd name="connsiteY2" fmla="*/ 192024 h 429768"/>
                          <a:gd name="connsiteX3" fmla="*/ 0 w 128016"/>
                          <a:gd name="connsiteY3" fmla="*/ 54864 h 429768"/>
                          <a:gd name="connsiteX4" fmla="*/ 45720 w 128016"/>
                          <a:gd name="connsiteY4" fmla="*/ 9144 h 429768"/>
                          <a:gd name="connsiteX5" fmla="*/ 118872 w 128016"/>
                          <a:gd name="connsiteY5" fmla="*/ 0 h 429768"/>
                          <a:gd name="connsiteX6" fmla="*/ 128016 w 128016"/>
                          <a:gd name="connsiteY6" fmla="*/ 91440 h 429768"/>
                          <a:gd name="connsiteX7" fmla="*/ 128016 w 128016"/>
                          <a:gd name="connsiteY7" fmla="*/ 164592 h 429768"/>
                          <a:gd name="connsiteX8" fmla="*/ 91440 w 128016"/>
                          <a:gd name="connsiteY8" fmla="*/ 274320 h 429768"/>
                          <a:gd name="connsiteX9" fmla="*/ 54864 w 128016"/>
                          <a:gd name="connsiteY9" fmla="*/ 301752 h 429768"/>
                          <a:gd name="connsiteX10" fmla="*/ 36576 w 128016"/>
                          <a:gd name="connsiteY10" fmla="*/ 429768 h 42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8016" h="429768">
                            <a:moveTo>
                              <a:pt x="36576" y="429768"/>
                            </a:moveTo>
                            <a:lnTo>
                              <a:pt x="36576" y="310896"/>
                            </a:lnTo>
                            <a:lnTo>
                              <a:pt x="0" y="192024"/>
                            </a:lnTo>
                            <a:lnTo>
                              <a:pt x="0" y="54864"/>
                            </a:lnTo>
                            <a:lnTo>
                              <a:pt x="45720" y="9144"/>
                            </a:lnTo>
                            <a:lnTo>
                              <a:pt x="118872" y="0"/>
                            </a:lnTo>
                            <a:lnTo>
                              <a:pt x="128016" y="91440"/>
                            </a:lnTo>
                            <a:lnTo>
                              <a:pt x="128016" y="164592"/>
                            </a:lnTo>
                            <a:lnTo>
                              <a:pt x="91440" y="274320"/>
                            </a:lnTo>
                            <a:lnTo>
                              <a:pt x="54864" y="301752"/>
                            </a:lnTo>
                            <a:lnTo>
                              <a:pt x="36576" y="429768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0" name="Freeform: Shape 89">
                        <a:extLst>
                          <a:ext uri="{FF2B5EF4-FFF2-40B4-BE49-F238E27FC236}">
                            <a16:creationId xmlns:a16="http://schemas.microsoft.com/office/drawing/2014/main" id="{4DA8771E-F937-499B-A779-CA0549D12C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5312" y="5385816"/>
                        <a:ext cx="201168" cy="82296"/>
                      </a:xfrm>
                      <a:custGeom>
                        <a:avLst/>
                        <a:gdLst>
                          <a:gd name="connsiteX0" fmla="*/ 0 w 201168"/>
                          <a:gd name="connsiteY0" fmla="*/ 64008 h 82296"/>
                          <a:gd name="connsiteX1" fmla="*/ 64008 w 201168"/>
                          <a:gd name="connsiteY1" fmla="*/ 18288 h 82296"/>
                          <a:gd name="connsiteX2" fmla="*/ 100584 w 201168"/>
                          <a:gd name="connsiteY2" fmla="*/ 9144 h 82296"/>
                          <a:gd name="connsiteX3" fmla="*/ 182880 w 201168"/>
                          <a:gd name="connsiteY3" fmla="*/ 0 h 82296"/>
                          <a:gd name="connsiteX4" fmla="*/ 201168 w 201168"/>
                          <a:gd name="connsiteY4" fmla="*/ 82296 h 82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01168" h="82296">
                            <a:moveTo>
                              <a:pt x="0" y="64008"/>
                            </a:moveTo>
                            <a:lnTo>
                              <a:pt x="64008" y="18288"/>
                            </a:lnTo>
                            <a:lnTo>
                              <a:pt x="100584" y="9144"/>
                            </a:lnTo>
                            <a:lnTo>
                              <a:pt x="182880" y="0"/>
                            </a:lnTo>
                            <a:lnTo>
                              <a:pt x="201168" y="8229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CE1835D3-14E5-44FB-8C49-135EF9286D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7376" y="5276088"/>
                      <a:ext cx="164592" cy="310896"/>
                      <a:chOff x="5971032" y="5321808"/>
                      <a:chExt cx="164592" cy="310896"/>
                    </a:xfrm>
                  </p:grpSpPr>
                  <p:sp>
                    <p:nvSpPr>
                      <p:cNvPr id="87" name="Freeform: Shape 86">
                        <a:extLst>
                          <a:ext uri="{FF2B5EF4-FFF2-40B4-BE49-F238E27FC236}">
                            <a16:creationId xmlns:a16="http://schemas.microsoft.com/office/drawing/2014/main" id="{24F5E611-7C33-4AAD-A491-1EBA95CF4F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32" y="5321808"/>
                        <a:ext cx="82296" cy="219456"/>
                      </a:xfrm>
                      <a:custGeom>
                        <a:avLst/>
                        <a:gdLst>
                          <a:gd name="connsiteX0" fmla="*/ 36576 w 82296"/>
                          <a:gd name="connsiteY0" fmla="*/ 0 h 219456"/>
                          <a:gd name="connsiteX1" fmla="*/ 45720 w 82296"/>
                          <a:gd name="connsiteY1" fmla="*/ 91440 h 219456"/>
                          <a:gd name="connsiteX2" fmla="*/ 82296 w 82296"/>
                          <a:gd name="connsiteY2" fmla="*/ 109728 h 219456"/>
                          <a:gd name="connsiteX3" fmla="*/ 0 w 82296"/>
                          <a:gd name="connsiteY3" fmla="*/ 219456 h 2194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2296" h="219456">
                            <a:moveTo>
                              <a:pt x="36576" y="0"/>
                            </a:moveTo>
                            <a:lnTo>
                              <a:pt x="45720" y="91440"/>
                            </a:lnTo>
                            <a:lnTo>
                              <a:pt x="82296" y="109728"/>
                            </a:lnTo>
                            <a:lnTo>
                              <a:pt x="0" y="21945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8" name="Freeform: Shape 87">
                        <a:extLst>
                          <a:ext uri="{FF2B5EF4-FFF2-40B4-BE49-F238E27FC236}">
                            <a16:creationId xmlns:a16="http://schemas.microsoft.com/office/drawing/2014/main" id="{AD207A8F-7C71-4DEB-8D7F-2AA7BC52CA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458968"/>
                        <a:ext cx="146304" cy="173736"/>
                      </a:xfrm>
                      <a:custGeom>
                        <a:avLst/>
                        <a:gdLst>
                          <a:gd name="connsiteX0" fmla="*/ 54864 w 146304"/>
                          <a:gd name="connsiteY0" fmla="*/ 0 h 173736"/>
                          <a:gd name="connsiteX1" fmla="*/ 146304 w 146304"/>
                          <a:gd name="connsiteY1" fmla="*/ 54864 h 173736"/>
                          <a:gd name="connsiteX2" fmla="*/ 91440 w 146304"/>
                          <a:gd name="connsiteY2" fmla="*/ 100584 h 173736"/>
                          <a:gd name="connsiteX3" fmla="*/ 91440 w 146304"/>
                          <a:gd name="connsiteY3" fmla="*/ 146304 h 173736"/>
                          <a:gd name="connsiteX4" fmla="*/ 0 w 146304"/>
                          <a:gd name="connsiteY4" fmla="*/ 173736 h 173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6304" h="173736">
                            <a:moveTo>
                              <a:pt x="54864" y="0"/>
                            </a:moveTo>
                            <a:lnTo>
                              <a:pt x="146304" y="54864"/>
                            </a:lnTo>
                            <a:lnTo>
                              <a:pt x="91440" y="100584"/>
                            </a:lnTo>
                            <a:lnTo>
                              <a:pt x="91440" y="146304"/>
                            </a:lnTo>
                            <a:lnTo>
                              <a:pt x="0" y="17373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</p:grp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5565F5E-327F-44F6-880C-27815638E21D}"/>
                </a:ext>
              </a:extLst>
            </p:cNvPr>
            <p:cNvCxnSpPr/>
            <p:nvPr/>
          </p:nvCxnSpPr>
          <p:spPr>
            <a:xfrm flipH="1">
              <a:off x="5727192" y="4413504"/>
              <a:ext cx="6217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AF97306-BD12-49AF-A54E-4D5CE4FBFBE7}"/>
                </a:ext>
              </a:extLst>
            </p:cNvPr>
            <p:cNvCxnSpPr/>
            <p:nvPr/>
          </p:nvCxnSpPr>
          <p:spPr>
            <a:xfrm flipH="1">
              <a:off x="5718049" y="4807536"/>
              <a:ext cx="6217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0D7F252-4BC8-4EC6-AAEC-BB9AD5145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3392" y="6139647"/>
              <a:ext cx="554737" cy="40357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2742628-D698-4695-9B80-9043C3021F2C}"/>
                </a:ext>
              </a:extLst>
            </p:cNvPr>
            <p:cNvSpPr txBox="1"/>
            <p:nvPr/>
          </p:nvSpPr>
          <p:spPr>
            <a:xfrm>
              <a:off x="6422137" y="4194048"/>
              <a:ext cx="1850578" cy="42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Pump setting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8EB7C99-033E-4336-8A16-A53AAEF619FE}"/>
                </a:ext>
              </a:extLst>
            </p:cNvPr>
            <p:cNvSpPr txBox="1"/>
            <p:nvPr/>
          </p:nvSpPr>
          <p:spPr>
            <a:xfrm>
              <a:off x="6440424" y="4590543"/>
              <a:ext cx="2040792" cy="42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Top of screen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AA1BF5E-C78A-4028-908A-145983AB3535}"/>
                </a:ext>
              </a:extLst>
            </p:cNvPr>
            <p:cNvSpPr txBox="1"/>
            <p:nvPr/>
          </p:nvSpPr>
          <p:spPr>
            <a:xfrm>
              <a:off x="6350601" y="5911040"/>
              <a:ext cx="2040791" cy="42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Total well depth</a:t>
              </a:r>
            </a:p>
          </p:txBody>
        </p:sp>
        <p:sp>
          <p:nvSpPr>
            <p:cNvPr id="105" name="Arrow: Up-Down 104">
              <a:extLst>
                <a:ext uri="{FF2B5EF4-FFF2-40B4-BE49-F238E27FC236}">
                  <a16:creationId xmlns:a16="http://schemas.microsoft.com/office/drawing/2014/main" id="{20608CF5-835C-4387-A377-1B76C8588312}"/>
                </a:ext>
              </a:extLst>
            </p:cNvPr>
            <p:cNvSpPr/>
            <p:nvPr/>
          </p:nvSpPr>
          <p:spPr>
            <a:xfrm>
              <a:off x="4401313" y="2786848"/>
              <a:ext cx="259078" cy="2606851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4D27C03-EFE4-4329-B739-A64C6C01CB8E}"/>
                </a:ext>
              </a:extLst>
            </p:cNvPr>
            <p:cNvSpPr txBox="1"/>
            <p:nvPr/>
          </p:nvSpPr>
          <p:spPr>
            <a:xfrm>
              <a:off x="2657857" y="3284749"/>
              <a:ext cx="1801367" cy="1280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Operable Range of Water Levels</a:t>
              </a: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50364634-FB83-45DD-96C7-63E85C64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4" y="208733"/>
            <a:ext cx="10515600" cy="1325563"/>
          </a:xfrm>
        </p:spPr>
        <p:txBody>
          <a:bodyPr/>
          <a:lstStyle/>
          <a:p>
            <a:r>
              <a:rPr lang="en-US" dirty="0"/>
              <a:t>Recap: Setting the stage to define sustainability criteria: groundwater levels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FC69F-8212-46CF-9775-5A1C3BE1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67"/>
            <a:ext cx="5607001" cy="3454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are potential undesirable results?</a:t>
            </a:r>
          </a:p>
          <a:p>
            <a:pPr marL="515938" indent="-233363"/>
            <a:r>
              <a:rPr lang="en-US" sz="2600" dirty="0"/>
              <a:t>loss of yield in wells</a:t>
            </a:r>
          </a:p>
          <a:p>
            <a:pPr marL="515938" indent="-233363"/>
            <a:r>
              <a:rPr lang="en-US" sz="2600" dirty="0"/>
              <a:t>impacts on flow to/from other areas</a:t>
            </a:r>
          </a:p>
          <a:p>
            <a:pPr marL="0" indent="0">
              <a:buNone/>
            </a:pPr>
            <a:r>
              <a:rPr lang="en-US" dirty="0"/>
              <a:t>How do we identify undesirable results?</a:t>
            </a:r>
          </a:p>
          <a:p>
            <a:pPr marL="515938" indent="-176213"/>
            <a:r>
              <a:rPr lang="en-US" sz="2600" dirty="0"/>
              <a:t>Historical  lows?</a:t>
            </a:r>
          </a:p>
          <a:p>
            <a:pPr marL="515938" indent="-176213"/>
            <a:r>
              <a:rPr lang="en-US" sz="2600" dirty="0"/>
              <a:t>Recent, shallow well construction?</a:t>
            </a:r>
          </a:p>
        </p:txBody>
      </p:sp>
    </p:spTree>
    <p:extLst>
      <p:ext uri="{BB962C8B-B14F-4D97-AF65-F5344CB8AC3E}">
        <p14:creationId xmlns:p14="http://schemas.microsoft.com/office/powerpoint/2010/main" val="2807126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AEAEE47-E9B9-441A-8824-455C70B642A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514" y="1429908"/>
          <a:ext cx="6362797" cy="463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E0406AF-3ABD-4549-A462-F7233FA4A6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0972" y="1321906"/>
          <a:ext cx="6125543" cy="463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EF9589B-338C-4580-8D3E-752A6BBF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87" y="251598"/>
            <a:ext cx="10858689" cy="1154406"/>
          </a:xfrm>
        </p:spPr>
        <p:txBody>
          <a:bodyPr>
            <a:noAutofit/>
          </a:bodyPr>
          <a:lstStyle/>
          <a:p>
            <a:r>
              <a:rPr lang="en-US" dirty="0"/>
              <a:t>Recap options for minimum thresholds: </a:t>
            </a:r>
            <a:br>
              <a:rPr lang="en-US" dirty="0"/>
            </a:br>
            <a:r>
              <a:rPr lang="en-US" dirty="0"/>
              <a:t>historical low levels and/or well construction?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8A3C68-3578-40D2-B3EF-AA10B0EECB9C}"/>
              </a:ext>
            </a:extLst>
          </p:cNvPr>
          <p:cNvCxnSpPr>
            <a:cxnSpLocks/>
          </p:cNvCxnSpPr>
          <p:nvPr/>
        </p:nvCxnSpPr>
        <p:spPr>
          <a:xfrm>
            <a:off x="7058886" y="4942378"/>
            <a:ext cx="4899991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A9342B-1A50-4327-A0E7-BFFD21DA57E2}"/>
              </a:ext>
            </a:extLst>
          </p:cNvPr>
          <p:cNvCxnSpPr>
            <a:cxnSpLocks/>
          </p:cNvCxnSpPr>
          <p:nvPr/>
        </p:nvCxnSpPr>
        <p:spPr>
          <a:xfrm>
            <a:off x="7114160" y="5466284"/>
            <a:ext cx="483041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F25F67-5B8D-478D-AEED-2AD3A28D025D}"/>
              </a:ext>
            </a:extLst>
          </p:cNvPr>
          <p:cNvCxnSpPr>
            <a:cxnSpLocks/>
          </p:cNvCxnSpPr>
          <p:nvPr/>
        </p:nvCxnSpPr>
        <p:spPr>
          <a:xfrm>
            <a:off x="1085887" y="4942378"/>
            <a:ext cx="5005085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3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364634-FB83-45DD-96C7-63E85C64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50" y="1944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Considerations on minimum thresholds for groundwater levels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FC69F-8212-46CF-9775-5A1C3BE1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86" y="1509883"/>
            <a:ext cx="9934571" cy="38806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North San Benito Basin hydrographs generally do not show long-term declining trends. </a:t>
            </a:r>
          </a:p>
          <a:p>
            <a:r>
              <a:rPr lang="en-US" dirty="0"/>
              <a:t>Droughts happen but the basin has fared well (so far, so good).</a:t>
            </a:r>
          </a:p>
          <a:p>
            <a:r>
              <a:rPr lang="en-US" dirty="0"/>
              <a:t>Well construction may be variable.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Discussion Points</a:t>
            </a:r>
          </a:p>
          <a:p>
            <a:pPr marL="461963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Each groundwater user is responsible for a well and pump that produce sufficient water even with fluctuating water levels.</a:t>
            </a:r>
          </a:p>
          <a:p>
            <a:pPr marL="461963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Management of groundwater storage capacity should not be constrained by the shallowest well(s).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8362F-2598-4C91-AFBC-791771A73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53" y="10231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Considerations:</a:t>
            </a:r>
            <a:endParaRPr lang="en-US" dirty="0"/>
          </a:p>
          <a:p>
            <a:r>
              <a:rPr lang="en-US" dirty="0"/>
              <a:t>Undesirable results are significant and unreasonable</a:t>
            </a:r>
          </a:p>
          <a:p>
            <a:r>
              <a:rPr lang="en-US" dirty="0"/>
              <a:t>Need to quantify, be consistent among criteria and </a:t>
            </a:r>
            <a:r>
              <a:rPr lang="en-US" dirty="0" err="1"/>
              <a:t>areally</a:t>
            </a:r>
            <a:r>
              <a:rPr lang="en-US" dirty="0"/>
              <a:t>, to justify</a:t>
            </a:r>
          </a:p>
          <a:p>
            <a:r>
              <a:rPr lang="en-US" dirty="0"/>
              <a:t>Groundwater level decline due to </a:t>
            </a:r>
            <a:r>
              <a:rPr lang="en-US" u="sng" dirty="0"/>
              <a:t>drought is not sufficient </a:t>
            </a:r>
            <a:r>
              <a:rPr lang="en-US" dirty="0"/>
              <a:t>(if basin is operated so that declines are offset subsequently)</a:t>
            </a:r>
          </a:p>
          <a:p>
            <a:r>
              <a:rPr lang="en-US" dirty="0"/>
              <a:t>Groundwater conditions </a:t>
            </a:r>
            <a:r>
              <a:rPr lang="en-US" u="sng" dirty="0"/>
              <a:t>throughout the basin</a:t>
            </a:r>
          </a:p>
          <a:p>
            <a:r>
              <a:rPr lang="en-US" dirty="0"/>
              <a:t>Measured with monitoring programs</a:t>
            </a:r>
          </a:p>
          <a:p>
            <a:r>
              <a:rPr lang="en-US" dirty="0"/>
              <a:t>Management actions avoid undesirable results and attain objectives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EBE08B-A662-4F58-B322-7A12C7D3F701}"/>
              </a:ext>
            </a:extLst>
          </p:cNvPr>
          <p:cNvSpPr txBox="1">
            <a:spLocks/>
          </p:cNvSpPr>
          <p:nvPr/>
        </p:nvSpPr>
        <p:spPr>
          <a:xfrm>
            <a:off x="882247" y="-116643"/>
            <a:ext cx="10624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Minimum thresholds and undesirable results</a:t>
            </a:r>
          </a:p>
        </p:txBody>
      </p:sp>
    </p:spTree>
    <p:extLst>
      <p:ext uri="{BB962C8B-B14F-4D97-AF65-F5344CB8AC3E}">
        <p14:creationId xmlns:p14="http://schemas.microsoft.com/office/powerpoint/2010/main" val="15856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E0406AF-3ABD-4549-A462-F7233FA4A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15469"/>
              </p:ext>
            </p:extLst>
          </p:nvPr>
        </p:nvGraphicFramePr>
        <p:xfrm>
          <a:off x="429988" y="1150207"/>
          <a:ext cx="6125543" cy="463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EF9589B-338C-4580-8D3E-752A6BBF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47" y="-116643"/>
            <a:ext cx="10624350" cy="1325563"/>
          </a:xfrm>
        </p:spPr>
        <p:txBody>
          <a:bodyPr/>
          <a:lstStyle/>
          <a:p>
            <a:r>
              <a:rPr lang="en-US" dirty="0"/>
              <a:t> Minimum thresholds and undesirable results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8A3C68-3578-40D2-B3EF-AA10B0EECB9C}"/>
              </a:ext>
            </a:extLst>
          </p:cNvPr>
          <p:cNvCxnSpPr>
            <a:cxnSpLocks/>
          </p:cNvCxnSpPr>
          <p:nvPr/>
        </p:nvCxnSpPr>
        <p:spPr>
          <a:xfrm>
            <a:off x="1399798" y="4767014"/>
            <a:ext cx="48999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0191006-AE73-44E8-8ACB-25ADF744AC67}"/>
              </a:ext>
            </a:extLst>
          </p:cNvPr>
          <p:cNvSpPr txBox="1"/>
          <p:nvPr/>
        </p:nvSpPr>
        <p:spPr>
          <a:xfrm>
            <a:off x="1709970" y="4846281"/>
            <a:ext cx="2644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Minimum Threshold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FACB4-51E8-4527-81F3-5C71C70866D9}"/>
              </a:ext>
            </a:extLst>
          </p:cNvPr>
          <p:cNvSpPr txBox="1"/>
          <p:nvPr/>
        </p:nvSpPr>
        <p:spPr>
          <a:xfrm>
            <a:off x="6895165" y="1693520"/>
            <a:ext cx="46675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Annual reports will track groundwater level changes.</a:t>
            </a:r>
          </a:p>
          <a:p>
            <a:pPr marL="231775"/>
            <a:r>
              <a:rPr lang="en-US" sz="2800" dirty="0"/>
              <a:t>How frequent and when and how long can levels be below the minimum threshold before undesirable results occur?</a:t>
            </a:r>
          </a:p>
          <a:p>
            <a:pPr marL="231775"/>
            <a:endParaRPr lang="en-US" sz="1200" dirty="0"/>
          </a:p>
          <a:p>
            <a:pPr marL="1146175" lvl="2"/>
            <a:r>
              <a:rPr lang="en-US" sz="2800" dirty="0"/>
              <a:t>e.g., four consecutive measurements?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20F02-83A8-4233-88D9-9B91F6027323}"/>
              </a:ext>
            </a:extLst>
          </p:cNvPr>
          <p:cNvSpPr txBox="1"/>
          <p:nvPr/>
        </p:nvSpPr>
        <p:spPr>
          <a:xfrm>
            <a:off x="6892416" y="1219031"/>
            <a:ext cx="2182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Consider this: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12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40C359-161B-4662-B3C8-1945641CB3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794"/>
            <a:ext cx="12192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E7F42-AF8E-4A85-8812-B4843301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398" y="-11497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Additional Key Wells have been identified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AA0F-FCC4-4116-969B-42E873CF4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449" y="1147398"/>
            <a:ext cx="4300827" cy="13255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Long, complete, reliable record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Recently monitored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Geographically distributed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We need dedicated monitoring wells!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754E1-3EAC-4DF9-AB00-E01BB5000E73}"/>
              </a:ext>
            </a:extLst>
          </p:cNvPr>
          <p:cNvSpPr txBox="1"/>
          <p:nvPr/>
        </p:nvSpPr>
        <p:spPr>
          <a:xfrm>
            <a:off x="5992771" y="3031273"/>
            <a:ext cx="4937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many wells with levels below the threshold represent an undesirable result? 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081A044-3139-4959-A7CD-57366FE5E4F2}"/>
              </a:ext>
            </a:extLst>
          </p:cNvPr>
          <p:cNvSpPr/>
          <p:nvPr/>
        </p:nvSpPr>
        <p:spPr>
          <a:xfrm>
            <a:off x="3407079" y="3031299"/>
            <a:ext cx="112735" cy="12526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C222C70-0FFA-42C9-B4E9-9FEE84CCC605}"/>
              </a:ext>
            </a:extLst>
          </p:cNvPr>
          <p:cNvSpPr/>
          <p:nvPr/>
        </p:nvSpPr>
        <p:spPr>
          <a:xfrm>
            <a:off x="1054274" y="3744716"/>
            <a:ext cx="112735" cy="12526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52B3F-88DD-46A8-9AE9-11A226CC9382}"/>
              </a:ext>
            </a:extLst>
          </p:cNvPr>
          <p:cNvSpPr txBox="1"/>
          <p:nvPr/>
        </p:nvSpPr>
        <p:spPr>
          <a:xfrm>
            <a:off x="5341408" y="2570709"/>
            <a:ext cx="2182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Consider this: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18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45E0-5302-4FB9-9E57-64053D8A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2" y="-126487"/>
            <a:ext cx="10515600" cy="1325563"/>
          </a:xfrm>
        </p:spPr>
        <p:txBody>
          <a:bodyPr/>
          <a:lstStyle/>
          <a:p>
            <a:r>
              <a:rPr lang="en-US" dirty="0"/>
              <a:t>How do we define Management Objectives?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DD388CA-8FE0-480F-9FDB-058FBB7F5F8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3913207"/>
              </p:ext>
            </p:extLst>
          </p:nvPr>
        </p:nvGraphicFramePr>
        <p:xfrm>
          <a:off x="627296" y="923403"/>
          <a:ext cx="10998926" cy="4720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0A40BF-96A1-4EA5-B22D-9FB8F013657E}"/>
              </a:ext>
            </a:extLst>
          </p:cNvPr>
          <p:cNvSpPr txBox="1"/>
          <p:nvPr/>
        </p:nvSpPr>
        <p:spPr>
          <a:xfrm>
            <a:off x="5172759" y="5397656"/>
            <a:ext cx="6435524" cy="400110"/>
          </a:xfrm>
          <a:prstGeom prst="rect">
            <a:avLst/>
          </a:prstGeom>
          <a:solidFill>
            <a:srgbClr val="D1ECF7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Shallow monitoring wells may be needed in artesian areas.</a:t>
            </a:r>
          </a:p>
        </p:txBody>
      </p:sp>
    </p:spTree>
    <p:extLst>
      <p:ext uri="{BB962C8B-B14F-4D97-AF65-F5344CB8AC3E}">
        <p14:creationId xmlns:p14="http://schemas.microsoft.com/office/powerpoint/2010/main" val="650695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35D0-2CE7-4E58-AB17-85B0B0CE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7" y="-116648"/>
            <a:ext cx="10515600" cy="1325563"/>
          </a:xfrm>
        </p:spPr>
        <p:txBody>
          <a:bodyPr/>
          <a:lstStyle/>
          <a:p>
            <a:r>
              <a:rPr lang="en-US" dirty="0"/>
              <a:t>How do we define Management Objectives?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CAE233-2620-4B5E-9644-1315F9B83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53157"/>
              </p:ext>
            </p:extLst>
          </p:nvPr>
        </p:nvGraphicFramePr>
        <p:xfrm>
          <a:off x="409303" y="970317"/>
          <a:ext cx="11375260" cy="509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014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3612-735B-4A60-9758-002C9214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422" y="157493"/>
            <a:ext cx="10515600" cy="1325563"/>
          </a:xfrm>
        </p:spPr>
        <p:txBody>
          <a:bodyPr/>
          <a:lstStyle/>
          <a:p>
            <a:r>
              <a:rPr lang="en-US" dirty="0"/>
              <a:t>Overview of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A95-F034-42D0-9155-E303F85E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312" y="1501161"/>
            <a:ext cx="7128386" cy="4351338"/>
          </a:xfrm>
        </p:spPr>
        <p:txBody>
          <a:bodyPr>
            <a:normAutofit/>
          </a:bodyPr>
          <a:lstStyle/>
          <a:p>
            <a:r>
              <a:rPr lang="en-US" sz="3600" dirty="0"/>
              <a:t>Update on GSP schedule</a:t>
            </a:r>
          </a:p>
          <a:p>
            <a:r>
              <a:rPr lang="en-US" sz="3600" dirty="0"/>
              <a:t>Management areas</a:t>
            </a:r>
          </a:p>
          <a:p>
            <a:r>
              <a:rPr lang="en-US" sz="3600" dirty="0"/>
              <a:t>Update on sustainability criteria</a:t>
            </a:r>
          </a:p>
          <a:p>
            <a:r>
              <a:rPr lang="en-US" sz="3600" dirty="0"/>
              <a:t>Update on outreach</a:t>
            </a:r>
          </a:p>
          <a:p>
            <a:r>
              <a:rPr lang="en-US" sz="3600" dirty="0"/>
              <a:t>TAC next steps</a:t>
            </a:r>
          </a:p>
        </p:txBody>
      </p:sp>
    </p:spTree>
    <p:extLst>
      <p:ext uri="{BB962C8B-B14F-4D97-AF65-F5344CB8AC3E}">
        <p14:creationId xmlns:p14="http://schemas.microsoft.com/office/powerpoint/2010/main" val="1856557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35D0-2CE7-4E58-AB17-85B0B0CE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7" y="-116648"/>
            <a:ext cx="10515600" cy="1325563"/>
          </a:xfrm>
        </p:spPr>
        <p:txBody>
          <a:bodyPr/>
          <a:lstStyle/>
          <a:p>
            <a:r>
              <a:rPr lang="en-US" dirty="0"/>
              <a:t>How do we define Management Objectives?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CAE233-2620-4B5E-9644-1315F9B83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51222"/>
              </p:ext>
            </p:extLst>
          </p:nvPr>
        </p:nvGraphicFramePr>
        <p:xfrm>
          <a:off x="409303" y="970317"/>
          <a:ext cx="11524195" cy="509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8677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6CD9-6709-47E7-B9A3-712E726A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27" y="-106821"/>
            <a:ext cx="10515600" cy="1325563"/>
          </a:xfrm>
        </p:spPr>
        <p:txBody>
          <a:bodyPr/>
          <a:lstStyle/>
          <a:p>
            <a:r>
              <a:rPr lang="en-US" dirty="0"/>
              <a:t>Sustainability Criteria – Groundwater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A5302-73A8-4FDD-9D99-2AEFB5211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446" y="1490345"/>
            <a:ext cx="10765034" cy="4351338"/>
          </a:xfrm>
        </p:spPr>
        <p:txBody>
          <a:bodyPr>
            <a:normAutofit/>
          </a:bodyPr>
          <a:lstStyle/>
          <a:p>
            <a:r>
              <a:rPr lang="en-US" dirty="0"/>
              <a:t>Storage is a volume of available water, linked to groundwater levels </a:t>
            </a:r>
          </a:p>
          <a:p>
            <a:r>
              <a:rPr lang="en-US" dirty="0"/>
              <a:t>How much stored groundwater do we want for drought or shortage?</a:t>
            </a:r>
          </a:p>
          <a:p>
            <a:r>
              <a:rPr lang="en-US" dirty="0"/>
              <a:t>Change in groundwater storage is computed with the water budget</a:t>
            </a:r>
          </a:p>
          <a:p>
            <a:pPr marL="0" indent="0">
              <a:buNone/>
            </a:pPr>
            <a:r>
              <a:rPr lang="en-US" dirty="0"/>
              <a:t>		Inflows – outflows = change in storage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dirty="0"/>
              <a:t>Undesirable result = insufficient storage to get through 5-year drought?</a:t>
            </a:r>
          </a:p>
          <a:p>
            <a:r>
              <a:rPr lang="en-US" dirty="0"/>
              <a:t>Measurable Objective = zero net storage change over long term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696C5-44A1-46A0-AACA-139B17674644}"/>
              </a:ext>
            </a:extLst>
          </p:cNvPr>
          <p:cNvSpPr txBox="1"/>
          <p:nvPr/>
        </p:nvSpPr>
        <p:spPr>
          <a:xfrm>
            <a:off x="1076446" y="3429000"/>
            <a:ext cx="2182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Consider this: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47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98A50A62-6DA4-4978-B87A-5B551C55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662" y="-123005"/>
            <a:ext cx="10515600" cy="1325563"/>
          </a:xfrm>
        </p:spPr>
        <p:txBody>
          <a:bodyPr/>
          <a:lstStyle/>
          <a:p>
            <a:r>
              <a:rPr lang="en-US" dirty="0"/>
              <a:t>Tracking groundwater storage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95D06-C508-416B-97FF-0DD68A655D3B}"/>
              </a:ext>
            </a:extLst>
          </p:cNvPr>
          <p:cNvSpPr txBox="1"/>
          <p:nvPr/>
        </p:nvSpPr>
        <p:spPr>
          <a:xfrm>
            <a:off x="8015808" y="3080721"/>
            <a:ext cx="3886868" cy="3693319"/>
          </a:xfrm>
          <a:prstGeom prst="rect">
            <a:avLst/>
          </a:prstGeom>
          <a:solidFill>
            <a:srgbClr val="CAE9F6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Stay tuned for next steps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Ø"/>
            </a:pPr>
            <a:r>
              <a:rPr lang="en-US" sz="2400" dirty="0"/>
              <a:t>Assess storage change for each MA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Ø"/>
            </a:pPr>
            <a:r>
              <a:rPr lang="en-US" sz="2400" dirty="0"/>
              <a:t>Assess water budget for historical droughts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Ø"/>
            </a:pPr>
            <a:r>
              <a:rPr lang="en-US" sz="2400" dirty="0"/>
              <a:t>Apply numerical model to future scenarios with climate change and CVP shortages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F99485-663C-45D5-9AE0-289FB3EE813F}"/>
              </a:ext>
            </a:extLst>
          </p:cNvPr>
          <p:cNvSpPr txBox="1"/>
          <p:nvPr/>
        </p:nvSpPr>
        <p:spPr>
          <a:xfrm>
            <a:off x="7983543" y="1282375"/>
            <a:ext cx="4109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SBCWD tracks storage change annually</a:t>
            </a:r>
          </a:p>
          <a:p>
            <a:r>
              <a:rPr lang="en-US" sz="2400" dirty="0"/>
              <a:t>Cumulative storage change allows tracking year after year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3384B6-9AEF-4742-8CDC-07D2DA43E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63742"/>
              </p:ext>
            </p:extLst>
          </p:nvPr>
        </p:nvGraphicFramePr>
        <p:xfrm>
          <a:off x="1" y="1216151"/>
          <a:ext cx="7744968" cy="56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39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FC69F-8212-46CF-9775-5A1C3BE1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696" y="1075723"/>
            <a:ext cx="10677833" cy="4214038"/>
          </a:xfrm>
        </p:spPr>
        <p:txBody>
          <a:bodyPr>
            <a:normAutofit/>
          </a:bodyPr>
          <a:lstStyle/>
          <a:p>
            <a:r>
              <a:rPr lang="en-US" dirty="0"/>
              <a:t>GSP documents multiple constituents with focus on TDS and nitrate</a:t>
            </a:r>
          </a:p>
          <a:p>
            <a:r>
              <a:rPr lang="en-US" dirty="0"/>
              <a:t>Long-term data do not show long-term water quality deterioration</a:t>
            </a:r>
          </a:p>
          <a:p>
            <a:r>
              <a:rPr lang="en-US" dirty="0"/>
              <a:t>Groundwater quality is regulated by RWQCB and other agencies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is the GSA role?</a:t>
            </a:r>
          </a:p>
          <a:p>
            <a:pPr marL="628650" indent="-457200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Support existing monitoring and management programs,</a:t>
            </a:r>
            <a:r>
              <a:rPr lang="en-US" sz="2400" dirty="0"/>
              <a:t> e.g., Salt &amp; Nutrient Management Plan, Irrigated Lands Program, Hollister Urban Area Water and Wastewater Master Plan</a:t>
            </a:r>
          </a:p>
          <a:p>
            <a:pPr marL="628650" indent="-457200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Avoid undesirable results from GSP management actions or projects</a:t>
            </a:r>
          </a:p>
          <a:p>
            <a:pPr marL="628650" indent="-457200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Maintain sustainability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FBFE4E-3A04-4223-97DF-1A45E3AE2A51}"/>
              </a:ext>
            </a:extLst>
          </p:cNvPr>
          <p:cNvSpPr txBox="1">
            <a:spLocks/>
          </p:cNvSpPr>
          <p:nvPr/>
        </p:nvSpPr>
        <p:spPr>
          <a:xfrm>
            <a:off x="1170258" y="-1066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Recap on groundwater quality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B18E71-D284-45F4-ACE7-31A57BE36314}"/>
              </a:ext>
            </a:extLst>
          </p:cNvPr>
          <p:cNvSpPr txBox="1"/>
          <p:nvPr/>
        </p:nvSpPr>
        <p:spPr>
          <a:xfrm>
            <a:off x="4345855" y="5260265"/>
            <a:ext cx="738402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Consider this: What does sustainability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2D3528-CD03-4909-97C9-E7D888F71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5800" r="3191" b="22959"/>
          <a:stretch/>
        </p:blipFill>
        <p:spPr>
          <a:xfrm>
            <a:off x="161925" y="1769806"/>
            <a:ext cx="9847759" cy="490060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930DDF9-0326-40F7-8118-184C719167EE}"/>
              </a:ext>
            </a:extLst>
          </p:cNvPr>
          <p:cNvSpPr txBox="1">
            <a:spLocks/>
          </p:cNvSpPr>
          <p:nvPr/>
        </p:nvSpPr>
        <p:spPr>
          <a:xfrm>
            <a:off x="1129787" y="176976"/>
            <a:ext cx="10515600" cy="1317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Update on sustainability criteria: groundwater quality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DDD7CB-124B-4653-8BB3-455D78591250}"/>
              </a:ext>
            </a:extLst>
          </p:cNvPr>
          <p:cNvSpPr txBox="1">
            <a:spLocks/>
          </p:cNvSpPr>
          <p:nvPr/>
        </p:nvSpPr>
        <p:spPr>
          <a:xfrm>
            <a:off x="6096000" y="1425677"/>
            <a:ext cx="5545394" cy="2802193"/>
          </a:xfrm>
          <a:prstGeom prst="rect">
            <a:avLst/>
          </a:prstGeom>
          <a:solidFill>
            <a:srgbClr val="D8EFF8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Identifying possible key wells for TDS and nitrate</a:t>
            </a:r>
          </a:p>
          <a:p>
            <a:r>
              <a:rPr lang="en-US" dirty="0"/>
              <a:t>Reviewing time-concentration graphs</a:t>
            </a:r>
          </a:p>
          <a:p>
            <a:r>
              <a:rPr lang="en-US" dirty="0"/>
              <a:t>Considering minimum thresholds and management objectives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78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F33C2-84E1-40D3-8B82-E9E2E01B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2937"/>
            <a:ext cx="410742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Minimum threshold = do better than historical high?</a:t>
            </a:r>
          </a:p>
          <a:p>
            <a:pPr marL="0" indent="0">
              <a:buNone/>
            </a:pPr>
            <a:r>
              <a:rPr lang="en-US" dirty="0"/>
              <a:t>Management objective = established Basin Plan objective for TDS?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687F2C2B-EDC7-4EED-B2FD-8EFD5D57C6C7}"/>
              </a:ext>
            </a:extLst>
          </p:cNvPr>
          <p:cNvSpPr txBox="1">
            <a:spLocks/>
          </p:cNvSpPr>
          <p:nvPr/>
        </p:nvSpPr>
        <p:spPr>
          <a:xfrm>
            <a:off x="1147574" y="-1103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Consider sustainability criteria for TDS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98DF3AA-B943-480A-A367-08157C95C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05963"/>
              </p:ext>
            </p:extLst>
          </p:nvPr>
        </p:nvGraphicFramePr>
        <p:xfrm>
          <a:off x="4503314" y="892046"/>
          <a:ext cx="7395210" cy="507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9A39FF-9FE6-49A1-97E8-8DB9BCE03D1F}"/>
              </a:ext>
            </a:extLst>
          </p:cNvPr>
          <p:cNvSpPr txBox="1"/>
          <p:nvPr/>
        </p:nvSpPr>
        <p:spPr>
          <a:xfrm>
            <a:off x="523568" y="1452009"/>
            <a:ext cx="2182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Consider this: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9711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F33C2-84E1-40D3-8B82-E9E2E01B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8" y="1501163"/>
            <a:ext cx="378254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Consider this: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Minimum threshold = do better than historical high?</a:t>
            </a:r>
          </a:p>
          <a:p>
            <a:pPr marL="0" indent="0">
              <a:buNone/>
            </a:pPr>
            <a:r>
              <a:rPr lang="en-US" dirty="0"/>
              <a:t>Management objective = Basin Plan objective for nitrate?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79E73-5692-480E-BFDA-CAB2F18E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832" y="-99480"/>
            <a:ext cx="10515600" cy="1325563"/>
          </a:xfrm>
        </p:spPr>
        <p:txBody>
          <a:bodyPr/>
          <a:lstStyle/>
          <a:p>
            <a:r>
              <a:rPr lang="en-US" dirty="0"/>
              <a:t>Consider sustainability criteria for nitrate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DD84B-8DF9-46BB-8B4D-21807BFBBBCC}"/>
              </a:ext>
            </a:extLst>
          </p:cNvPr>
          <p:cNvSpPr txBox="1"/>
          <p:nvPr/>
        </p:nvSpPr>
        <p:spPr>
          <a:xfrm>
            <a:off x="6096000" y="1542713"/>
            <a:ext cx="4432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DRAFT for discussion purposes only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2B645A-796E-48DF-80E5-A101A936A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48028"/>
              </p:ext>
            </p:extLst>
          </p:nvPr>
        </p:nvGraphicFramePr>
        <p:xfrm>
          <a:off x="4578956" y="924232"/>
          <a:ext cx="7386902" cy="563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175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F33C2-84E1-40D3-8B82-E9E2E01B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294690"/>
            <a:ext cx="433356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Consider this: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Management objective = Basin Plan objective?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Minimum threshold = drinking water standard?</a:t>
            </a:r>
          </a:p>
          <a:p>
            <a:pPr marL="0" lvl="1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GSA role?</a:t>
            </a:r>
          </a:p>
          <a:p>
            <a:pPr marL="227013" lvl="1" indent="-227013"/>
            <a:r>
              <a:rPr lang="en-US" sz="2600" dirty="0"/>
              <a:t>Continue monitoring/reporting</a:t>
            </a:r>
          </a:p>
          <a:p>
            <a:pPr marL="227013" lvl="1" indent="-227013"/>
            <a:r>
              <a:rPr lang="en-US" sz="2600" dirty="0"/>
              <a:t>Cooperate with state agencies</a:t>
            </a:r>
          </a:p>
          <a:p>
            <a:pPr marL="227013" lvl="1" indent="-227013"/>
            <a:r>
              <a:rPr lang="en-US" sz="2600" dirty="0"/>
              <a:t>Work with local water and wastewater agencies and with County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79E73-5692-480E-BFDA-CAB2F18E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16" y="-102311"/>
            <a:ext cx="10515600" cy="1325563"/>
          </a:xfrm>
        </p:spPr>
        <p:txBody>
          <a:bodyPr/>
          <a:lstStyle/>
          <a:p>
            <a:r>
              <a:rPr lang="en-US" dirty="0"/>
              <a:t>Sustainability criteria: nitrate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F596A0-6448-4A91-A412-5D21AE71B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39927"/>
              </p:ext>
            </p:extLst>
          </p:nvPr>
        </p:nvGraphicFramePr>
        <p:xfrm>
          <a:off x="4825176" y="977451"/>
          <a:ext cx="7101351" cy="502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3541A28F-3A83-4ED3-8AB0-F0A3A2D2E1AD}"/>
              </a:ext>
            </a:extLst>
          </p:cNvPr>
          <p:cNvSpPr txBox="1"/>
          <p:nvPr/>
        </p:nvSpPr>
        <p:spPr>
          <a:xfrm>
            <a:off x="5638944" y="4625138"/>
            <a:ext cx="2644582" cy="40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B050"/>
                </a:solidFill>
              </a:rPr>
              <a:t>Basin Plan Objective</a:t>
            </a:r>
          </a:p>
        </p:txBody>
      </p:sp>
    </p:spTree>
    <p:extLst>
      <p:ext uri="{BB962C8B-B14F-4D97-AF65-F5344CB8AC3E}">
        <p14:creationId xmlns:p14="http://schemas.microsoft.com/office/powerpoint/2010/main" val="3317516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C7E0-D7AA-422F-95CF-D01166A2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53" y="-110748"/>
            <a:ext cx="10515600" cy="1325563"/>
          </a:xfrm>
        </p:spPr>
        <p:txBody>
          <a:bodyPr/>
          <a:lstStyle/>
          <a:p>
            <a:r>
              <a:rPr lang="en-US" dirty="0"/>
              <a:t>Data gaps, monitoring,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FB66F-ECF4-4307-BDEB-104A5AC4D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733" y="1072022"/>
            <a:ext cx="10599420" cy="3394075"/>
          </a:xfrm>
        </p:spPr>
        <p:txBody>
          <a:bodyPr/>
          <a:lstStyle/>
          <a:p>
            <a:r>
              <a:rPr lang="en-US" dirty="0"/>
              <a:t>Data gaps identified in Dec 2018 Data Memo and in draft GSP sections</a:t>
            </a:r>
          </a:p>
          <a:p>
            <a:r>
              <a:rPr lang="en-US" dirty="0"/>
              <a:t>Addressing sustainability criteria will:</a:t>
            </a:r>
          </a:p>
          <a:p>
            <a:pPr lvl="1"/>
            <a:r>
              <a:rPr lang="en-US" dirty="0"/>
              <a:t>reveal more data needs</a:t>
            </a:r>
          </a:p>
          <a:p>
            <a:pPr lvl="1"/>
            <a:r>
              <a:rPr lang="en-US" dirty="0"/>
              <a:t>indicate associated management actions: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In-lieu recharge and managed aquifer recharge (MAR)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Water demand management / conservation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Management of well distribution and/or pumping</a:t>
            </a:r>
          </a:p>
          <a:p>
            <a:r>
              <a:rPr lang="en-US" dirty="0"/>
              <a:t>DWR Planning Grant Round 3 applications due by Nov 1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58142-A272-481C-96EC-EC8870D8903E}"/>
              </a:ext>
            </a:extLst>
          </p:cNvPr>
          <p:cNvSpPr txBox="1"/>
          <p:nvPr/>
        </p:nvSpPr>
        <p:spPr>
          <a:xfrm>
            <a:off x="2267339" y="4529071"/>
            <a:ext cx="97113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Ideas for monitoring and management actions + projects are welcome!</a:t>
            </a:r>
          </a:p>
        </p:txBody>
      </p:sp>
    </p:spTree>
    <p:extLst>
      <p:ext uri="{BB962C8B-B14F-4D97-AF65-F5344CB8AC3E}">
        <p14:creationId xmlns:p14="http://schemas.microsoft.com/office/powerpoint/2010/main" val="2437834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66A79-D906-4EC8-8A70-9E99C7C2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51" y="-97245"/>
            <a:ext cx="10515600" cy="1325563"/>
          </a:xfrm>
        </p:spPr>
        <p:txBody>
          <a:bodyPr/>
          <a:lstStyle/>
          <a:p>
            <a:r>
              <a:rPr lang="en-US" dirty="0"/>
              <a:t>Update on Outreach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880D-B118-40FF-97E1-3AB071AC7AE9}"/>
              </a:ext>
            </a:extLst>
          </p:cNvPr>
          <p:cNvSpPr txBox="1"/>
          <p:nvPr/>
        </p:nvSpPr>
        <p:spPr>
          <a:xfrm>
            <a:off x="1446245" y="1459145"/>
            <a:ext cx="763244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Website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Updated website shows new </a:t>
            </a:r>
            <a:r>
              <a:rPr lang="en-US" sz="2400" i="1" dirty="0"/>
              <a:t>North San Benito Basin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Uploaded Introduction and Plan Area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Uploaded HCM and GW Conditions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School presentations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County fair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F2ACF-27B8-4D73-B198-20F296820ABB}"/>
              </a:ext>
            </a:extLst>
          </p:cNvPr>
          <p:cNvSpPr txBox="1"/>
          <p:nvPr/>
        </p:nvSpPr>
        <p:spPr>
          <a:xfrm>
            <a:off x="7341140" y="554476"/>
            <a:ext cx="392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0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E4FC-F81E-48CD-9510-30A7ECF4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4" y="134085"/>
            <a:ext cx="10515600" cy="1325563"/>
          </a:xfrm>
        </p:spPr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E10D-56ED-44BF-A02A-21F10F3F8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006" y="1387139"/>
            <a:ext cx="8404698" cy="3508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Last TAC Meeting</a:t>
            </a:r>
          </a:p>
          <a:p>
            <a:pPr lvl="1">
              <a:buSzPct val="80000"/>
              <a:buFont typeface="Wingdings" panose="05000000000000000000" pitchFamily="2" charset="2"/>
              <a:buChar char="v"/>
            </a:pPr>
            <a:r>
              <a:rPr lang="en-US" sz="3200" dirty="0"/>
              <a:t> Hydrogeologic Conceptual Model (HCM) </a:t>
            </a:r>
          </a:p>
          <a:p>
            <a:pPr lvl="1">
              <a:buSzPct val="80000"/>
              <a:buFont typeface="Wingdings" panose="05000000000000000000" pitchFamily="2" charset="2"/>
              <a:buChar char="v"/>
            </a:pPr>
            <a:r>
              <a:rPr lang="en-US" sz="3200" dirty="0"/>
              <a:t> Groundwater Conditions</a:t>
            </a:r>
          </a:p>
          <a:p>
            <a:pPr lvl="1">
              <a:buSzPct val="80000"/>
              <a:buFont typeface="Wingdings" panose="05000000000000000000" pitchFamily="2" charset="2"/>
              <a:buChar char="v"/>
            </a:pPr>
            <a:r>
              <a:rPr lang="en-US" sz="3200" dirty="0"/>
              <a:t> Sections now on website </a:t>
            </a:r>
          </a:p>
          <a:p>
            <a:pPr marL="0" indent="0">
              <a:buNone/>
            </a:pPr>
            <a:r>
              <a:rPr lang="en-US" sz="3600" dirty="0"/>
              <a:t>Public Workshop on June 18, 2019</a:t>
            </a:r>
          </a:p>
          <a:p>
            <a:pPr marL="0" indent="0">
              <a:buNone/>
            </a:pPr>
            <a:r>
              <a:rPr lang="en-US" sz="3600" dirty="0"/>
              <a:t>Meeting and deliverable schedule updated</a:t>
            </a:r>
          </a:p>
        </p:txBody>
      </p:sp>
    </p:spTree>
    <p:extLst>
      <p:ext uri="{BB962C8B-B14F-4D97-AF65-F5344CB8AC3E}">
        <p14:creationId xmlns:p14="http://schemas.microsoft.com/office/powerpoint/2010/main" val="2573697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176" y="183720"/>
            <a:ext cx="4061061" cy="1966429"/>
          </a:xfrm>
        </p:spPr>
        <p:txBody>
          <a:bodyPr>
            <a:normAutofit/>
          </a:bodyPr>
          <a:lstStyle/>
          <a:p>
            <a:r>
              <a:rPr lang="en-US" dirty="0"/>
              <a:t>GSP Overview, Workshops, and</a:t>
            </a:r>
            <a:br>
              <a:rPr lang="en-US" dirty="0"/>
            </a:br>
            <a:r>
              <a:rPr lang="en-US" dirty="0"/>
              <a:t>TAC Meetings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96527" y="4908909"/>
            <a:ext cx="274320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Compilation / Data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18772" y="3972993"/>
            <a:ext cx="2743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Hydrogeologic Conceptual Model / Groundwater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42503" y="3067722"/>
            <a:ext cx="274320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Areas / Water Budgets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45008" y="5852012"/>
            <a:ext cx="2743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Area / Institutional Setting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62258" y="2125322"/>
            <a:ext cx="274320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Criteria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85990" y="1193680"/>
            <a:ext cx="27432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Actions /  Monitoring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380061" y="267582"/>
            <a:ext cx="2743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bg1"/>
              </a:solidFill>
            </a:endParaRPr>
          </a:p>
          <a:p>
            <a:pPr algn="ctr"/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Plan Development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BB2FEB-61B2-4981-8802-1FA6350EBE1D}"/>
              </a:ext>
            </a:extLst>
          </p:cNvPr>
          <p:cNvSpPr/>
          <p:nvPr/>
        </p:nvSpPr>
        <p:spPr>
          <a:xfrm>
            <a:off x="0" y="6042276"/>
            <a:ext cx="667809" cy="7557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628842-3F93-4275-98D7-33425CEA279C}"/>
              </a:ext>
            </a:extLst>
          </p:cNvPr>
          <p:cNvGrpSpPr/>
          <p:nvPr/>
        </p:nvGrpSpPr>
        <p:grpSpPr>
          <a:xfrm>
            <a:off x="0" y="11605"/>
            <a:ext cx="1874377" cy="6899385"/>
            <a:chOff x="9418585" y="-171275"/>
            <a:chExt cx="1874377" cy="689938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A36A7F-2029-40CA-A3CF-C604BE53C06A}"/>
                </a:ext>
              </a:extLst>
            </p:cNvPr>
            <p:cNvSpPr/>
            <p:nvPr/>
          </p:nvSpPr>
          <p:spPr>
            <a:xfrm>
              <a:off x="9418585" y="5086374"/>
              <a:ext cx="1866182" cy="16417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2018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7D05DC-75B9-455A-94A5-744924812611}"/>
                </a:ext>
              </a:extLst>
            </p:cNvPr>
            <p:cNvSpPr/>
            <p:nvPr/>
          </p:nvSpPr>
          <p:spPr>
            <a:xfrm>
              <a:off x="9424176" y="-171275"/>
              <a:ext cx="1866182" cy="159268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2021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5D004A-E98D-4A7E-BF1F-47F8DD19E717}"/>
                </a:ext>
              </a:extLst>
            </p:cNvPr>
            <p:cNvSpPr/>
            <p:nvPr/>
          </p:nvSpPr>
          <p:spPr>
            <a:xfrm>
              <a:off x="9426780" y="3246120"/>
              <a:ext cx="1866182" cy="184765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2019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91A7F89-F3B3-4D79-AE60-081EE1CE1AF2}"/>
                </a:ext>
              </a:extLst>
            </p:cNvPr>
            <p:cNvSpPr/>
            <p:nvPr/>
          </p:nvSpPr>
          <p:spPr>
            <a:xfrm>
              <a:off x="9426780" y="1421414"/>
              <a:ext cx="1866182" cy="183400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2020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63DBD56-37FB-4AC3-A4BB-888AC10EB84D}"/>
              </a:ext>
            </a:extLst>
          </p:cNvPr>
          <p:cNvSpPr txBox="1"/>
          <p:nvPr/>
        </p:nvSpPr>
        <p:spPr>
          <a:xfrm>
            <a:off x="8507897" y="5114499"/>
            <a:ext cx="3335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Kickoff workshop Nov 7 2018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0A922-C0C6-4227-B505-30C32C88B67F}"/>
              </a:ext>
            </a:extLst>
          </p:cNvPr>
          <p:cNvSpPr txBox="1"/>
          <p:nvPr/>
        </p:nvSpPr>
        <p:spPr>
          <a:xfrm>
            <a:off x="7442408" y="4219666"/>
            <a:ext cx="4236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HCM-GW Conditions</a:t>
            </a:r>
          </a:p>
          <a:p>
            <a:pPr algn="r"/>
            <a:r>
              <a:rPr lang="en-US" sz="2000" dirty="0"/>
              <a:t>workshop #2 June  18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464EF-B34E-4E7C-B0FD-6D5151907747}"/>
              </a:ext>
            </a:extLst>
          </p:cNvPr>
          <p:cNvSpPr/>
          <p:nvPr/>
        </p:nvSpPr>
        <p:spPr>
          <a:xfrm>
            <a:off x="9609324" y="1665325"/>
            <a:ext cx="2071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Implementation workshop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F04D6-2E8E-4C5C-9DD0-35C9FF64E652}"/>
              </a:ext>
            </a:extLst>
          </p:cNvPr>
          <p:cNvSpPr/>
          <p:nvPr/>
        </p:nvSpPr>
        <p:spPr>
          <a:xfrm>
            <a:off x="10428200" y="945629"/>
            <a:ext cx="1232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Draft GSP workshop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4F1F4-8C9B-441A-8664-59CE553B71C3}"/>
              </a:ext>
            </a:extLst>
          </p:cNvPr>
          <p:cNvSpPr txBox="1"/>
          <p:nvPr/>
        </p:nvSpPr>
        <p:spPr>
          <a:xfrm>
            <a:off x="10446861" y="265704"/>
            <a:ext cx="1232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Adoption hearing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9473E-A399-4B50-8111-528DE483403F}"/>
              </a:ext>
            </a:extLst>
          </p:cNvPr>
          <p:cNvSpPr txBox="1"/>
          <p:nvPr/>
        </p:nvSpPr>
        <p:spPr>
          <a:xfrm>
            <a:off x="9584243" y="2922421"/>
            <a:ext cx="210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Criteria  workshop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C99C4-8F87-4275-974C-19D02A485034}"/>
              </a:ext>
            </a:extLst>
          </p:cNvPr>
          <p:cNvSpPr txBox="1"/>
          <p:nvPr/>
        </p:nvSpPr>
        <p:spPr>
          <a:xfrm>
            <a:off x="9352478" y="2437350"/>
            <a:ext cx="2311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Actions workshop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06AC82-D94D-47A8-BA6D-6CBFA9E79CF2}"/>
              </a:ext>
            </a:extLst>
          </p:cNvPr>
          <p:cNvSpPr/>
          <p:nvPr/>
        </p:nvSpPr>
        <p:spPr>
          <a:xfrm>
            <a:off x="1696496" y="0"/>
            <a:ext cx="410083" cy="68758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7101DE2-842B-48A1-9734-868EB8E3F04D}"/>
              </a:ext>
            </a:extLst>
          </p:cNvPr>
          <p:cNvSpPr/>
          <p:nvPr/>
        </p:nvSpPr>
        <p:spPr>
          <a:xfrm>
            <a:off x="1783054" y="5776279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17813A9E-E0BE-4E99-A637-6F2262E4FED2}"/>
              </a:ext>
            </a:extLst>
          </p:cNvPr>
          <p:cNvSpPr/>
          <p:nvPr/>
        </p:nvSpPr>
        <p:spPr>
          <a:xfrm>
            <a:off x="1770700" y="3941387"/>
            <a:ext cx="261254" cy="2389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DD88022C-9E8C-4376-BA09-3805959C569F}"/>
              </a:ext>
            </a:extLst>
          </p:cNvPr>
          <p:cNvSpPr/>
          <p:nvPr/>
        </p:nvSpPr>
        <p:spPr>
          <a:xfrm>
            <a:off x="1778919" y="4913903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9E5C7BD8-C180-45FD-A34A-8AFBA92EB5DC}"/>
              </a:ext>
            </a:extLst>
          </p:cNvPr>
          <p:cNvSpPr/>
          <p:nvPr/>
        </p:nvSpPr>
        <p:spPr>
          <a:xfrm>
            <a:off x="1754762" y="4466450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1810E0FF-57A6-40F6-ADD0-4E49703422B3}"/>
              </a:ext>
            </a:extLst>
          </p:cNvPr>
          <p:cNvSpPr/>
          <p:nvPr/>
        </p:nvSpPr>
        <p:spPr>
          <a:xfrm>
            <a:off x="1772380" y="102467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79B70412-44EB-4348-B4B7-A2DDD2F663F2}"/>
              </a:ext>
            </a:extLst>
          </p:cNvPr>
          <p:cNvSpPr/>
          <p:nvPr/>
        </p:nvSpPr>
        <p:spPr>
          <a:xfrm>
            <a:off x="1783054" y="5359354"/>
            <a:ext cx="261254" cy="238991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F7F4A577-C2B5-4F21-8BA6-D44818D86E81}"/>
              </a:ext>
            </a:extLst>
          </p:cNvPr>
          <p:cNvSpPr/>
          <p:nvPr/>
        </p:nvSpPr>
        <p:spPr>
          <a:xfrm>
            <a:off x="1759807" y="463268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B0917BA6-240B-4FB5-BEF3-49DCC59BAB07}"/>
              </a:ext>
            </a:extLst>
          </p:cNvPr>
          <p:cNvSpPr/>
          <p:nvPr/>
        </p:nvSpPr>
        <p:spPr>
          <a:xfrm>
            <a:off x="1774923" y="1257464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3FB95CB5-2620-4A03-8BB0-7D1D584F6F7E}"/>
              </a:ext>
            </a:extLst>
          </p:cNvPr>
          <p:cNvSpPr/>
          <p:nvPr/>
        </p:nvSpPr>
        <p:spPr>
          <a:xfrm>
            <a:off x="1772380" y="846296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F28395D5-E37F-47F5-8302-AB6BDECAF6FB}"/>
              </a:ext>
            </a:extLst>
          </p:cNvPr>
          <p:cNvSpPr/>
          <p:nvPr/>
        </p:nvSpPr>
        <p:spPr>
          <a:xfrm>
            <a:off x="1770700" y="2611615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28B397C4-90BB-4718-9A42-F38B8B613762}"/>
              </a:ext>
            </a:extLst>
          </p:cNvPr>
          <p:cNvSpPr/>
          <p:nvPr/>
        </p:nvSpPr>
        <p:spPr>
          <a:xfrm>
            <a:off x="1764854" y="3051987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C5CAA832-781E-4977-AB22-E553DBD87F5B}"/>
              </a:ext>
            </a:extLst>
          </p:cNvPr>
          <p:cNvSpPr/>
          <p:nvPr/>
        </p:nvSpPr>
        <p:spPr>
          <a:xfrm>
            <a:off x="1755473" y="353925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21054EBF-CEEE-4BB1-9223-4D7FA30FB804}"/>
              </a:ext>
            </a:extLst>
          </p:cNvPr>
          <p:cNvSpPr/>
          <p:nvPr/>
        </p:nvSpPr>
        <p:spPr>
          <a:xfrm>
            <a:off x="1764532" y="2182966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A8A48EDC-B62F-4EF9-AF4B-8F676E393F76}"/>
              </a:ext>
            </a:extLst>
          </p:cNvPr>
          <p:cNvSpPr/>
          <p:nvPr/>
        </p:nvSpPr>
        <p:spPr>
          <a:xfrm>
            <a:off x="1772222" y="1721547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D15A3EB4-CA74-441E-B728-61D724918EA7}"/>
              </a:ext>
            </a:extLst>
          </p:cNvPr>
          <p:cNvSpPr/>
          <p:nvPr/>
        </p:nvSpPr>
        <p:spPr>
          <a:xfrm>
            <a:off x="5568705" y="1663850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3E39D1-841B-4DA9-8618-E03532A0C50E}"/>
              </a:ext>
            </a:extLst>
          </p:cNvPr>
          <p:cNvSpPr txBox="1"/>
          <p:nvPr/>
        </p:nvSpPr>
        <p:spPr>
          <a:xfrm>
            <a:off x="8972111" y="342477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Water budget workshop</a:t>
            </a:r>
          </a:p>
          <a:p>
            <a:pPr algn="r"/>
            <a:r>
              <a:rPr lang="en-US" sz="2000" dirty="0"/>
              <a:t>TBA Nov 2019</a:t>
            </a:r>
          </a:p>
        </p:txBody>
      </p:sp>
    </p:spTree>
    <p:extLst>
      <p:ext uri="{BB962C8B-B14F-4D97-AF65-F5344CB8AC3E}">
        <p14:creationId xmlns:p14="http://schemas.microsoft.com/office/powerpoint/2010/main" val="3314401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5AD7-084B-4E58-AA72-CC756B64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205"/>
            <a:ext cx="10515600" cy="132556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0C710C-9B6C-41CD-9C84-BAE8BF188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96772"/>
              </p:ext>
            </p:extLst>
          </p:nvPr>
        </p:nvGraphicFramePr>
        <p:xfrm>
          <a:off x="1524000" y="1544768"/>
          <a:ext cx="9511430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2033">
                  <a:extLst>
                    <a:ext uri="{9D8B030D-6E8A-4147-A177-3AD203B41FA5}">
                      <a16:colId xmlns:a16="http://schemas.microsoft.com/office/drawing/2014/main" val="1221749403"/>
                    </a:ext>
                  </a:extLst>
                </a:gridCol>
                <a:gridCol w="3319397">
                  <a:extLst>
                    <a:ext uri="{9D8B030D-6E8A-4147-A177-3AD203B41FA5}">
                      <a16:colId xmlns:a16="http://schemas.microsoft.com/office/drawing/2014/main" val="3996839190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TAC Meeting No. 6 Water Budget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October 30,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93848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SBCWD Board of Director’s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November 20, 2019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310336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Workshop No. 2 Water Budget</a:t>
                      </a:r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TBA November 2019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7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9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66A79-D906-4EC8-8A70-9E99C7C2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956" y="127440"/>
            <a:ext cx="10272798" cy="1325563"/>
          </a:xfrm>
        </p:spPr>
        <p:txBody>
          <a:bodyPr/>
          <a:lstStyle/>
          <a:p>
            <a:r>
              <a:rPr lang="en-US" dirty="0"/>
              <a:t>Management Areas (MAs)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F973B-56C8-48E5-AC55-05BF47A6BDD6}"/>
              </a:ext>
            </a:extLst>
          </p:cNvPr>
          <p:cNvSpPr txBox="1"/>
          <p:nvPr/>
        </p:nvSpPr>
        <p:spPr>
          <a:xfrm>
            <a:off x="934256" y="1390249"/>
            <a:ext cx="1074219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defined?</a:t>
            </a:r>
          </a:p>
          <a:p>
            <a:pPr marL="457200"/>
            <a:r>
              <a:rPr lang="en-US" sz="2600" dirty="0"/>
              <a:t>Different water uses, water sources, geology, etc.</a:t>
            </a:r>
          </a:p>
          <a:p>
            <a:endParaRPr lang="en-US" sz="2400" dirty="0"/>
          </a:p>
          <a:p>
            <a:r>
              <a:rPr lang="en-US" sz="2800" dirty="0"/>
              <a:t>Why have them? 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/>
              <a:t>MAs</a:t>
            </a:r>
            <a:r>
              <a:rPr lang="en-US" sz="2600" dirty="0"/>
              <a:t> </a:t>
            </a:r>
            <a:r>
              <a:rPr lang="en-US" sz="2600" i="1" dirty="0"/>
              <a:t>may</a:t>
            </a:r>
            <a:r>
              <a:rPr lang="en-US" sz="2600" dirty="0"/>
              <a:t> have different minimum thresholds + measurable objectives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/>
              <a:t>MAs</a:t>
            </a:r>
            <a:r>
              <a:rPr lang="en-US" sz="2600" dirty="0"/>
              <a:t> </a:t>
            </a:r>
            <a:r>
              <a:rPr lang="en-US" sz="2600" i="1" dirty="0"/>
              <a:t>may</a:t>
            </a:r>
            <a:r>
              <a:rPr lang="en-US" sz="2600" dirty="0"/>
              <a:t> have different monitoring, projects, management actions 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/>
              <a:t>MAs are defined to </a:t>
            </a:r>
            <a:r>
              <a:rPr lang="en-US" sz="2800" u="sng" dirty="0"/>
              <a:t>facilitate implementation of the GSP</a:t>
            </a:r>
          </a:p>
        </p:txBody>
      </p:sp>
    </p:spTree>
    <p:extLst>
      <p:ext uri="{BB962C8B-B14F-4D97-AF65-F5344CB8AC3E}">
        <p14:creationId xmlns:p14="http://schemas.microsoft.com/office/powerpoint/2010/main" val="181409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0C2EA0-3ED8-46F6-B77B-AD11341E5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261"/>
            <a:ext cx="12192000" cy="5715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0666A79-D906-4EC8-8A70-9E99C7C2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89" y="123916"/>
            <a:ext cx="11010378" cy="1325563"/>
          </a:xfrm>
        </p:spPr>
        <p:txBody>
          <a:bodyPr>
            <a:normAutofit/>
          </a:bodyPr>
          <a:lstStyle/>
          <a:p>
            <a:r>
              <a:rPr lang="en-US" dirty="0"/>
              <a:t>Four MAs based mostly on water supply 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59693-D04B-4F74-BAFF-B95B9505C6D2}"/>
              </a:ext>
            </a:extLst>
          </p:cNvPr>
          <p:cNvSpPr txBox="1"/>
          <p:nvPr/>
        </p:nvSpPr>
        <p:spPr>
          <a:xfrm>
            <a:off x="5098093" y="3494759"/>
            <a:ext cx="63882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Local surface water from Hernandez and Paicines reservoirs in  Zone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4DCCE-E9C4-4487-B5CF-9C653D831C95}"/>
              </a:ext>
            </a:extLst>
          </p:cNvPr>
          <p:cNvSpPr txBox="1"/>
          <p:nvPr/>
        </p:nvSpPr>
        <p:spPr>
          <a:xfrm>
            <a:off x="4150289" y="2138140"/>
            <a:ext cx="55323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Imported Central Valley Project water in Zone 6 and in Santa Clara County</a:t>
            </a:r>
          </a:p>
        </p:txBody>
      </p:sp>
    </p:spTree>
    <p:extLst>
      <p:ext uri="{BB962C8B-B14F-4D97-AF65-F5344CB8AC3E}">
        <p14:creationId xmlns:p14="http://schemas.microsoft.com/office/powerpoint/2010/main" val="100792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66A79-D906-4EC8-8A70-9E99C7C2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78" y="127440"/>
            <a:ext cx="10515600" cy="1325563"/>
          </a:xfrm>
        </p:spPr>
        <p:txBody>
          <a:bodyPr/>
          <a:lstStyle/>
          <a:p>
            <a:r>
              <a:rPr lang="en-US" dirty="0"/>
              <a:t>Southern Management 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0DDC8-F2B7-4AEE-B05D-5B2A67E34EEB}"/>
              </a:ext>
            </a:extLst>
          </p:cNvPr>
          <p:cNvSpPr txBox="1"/>
          <p:nvPr/>
        </p:nvSpPr>
        <p:spPr>
          <a:xfrm>
            <a:off x="916215" y="1463783"/>
            <a:ext cx="106828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Local access to Zone 3 surface water supply through groundwater recharge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Uplands, rangeland, farmland, and rural residential rely on wells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Limited local agencies</a:t>
            </a:r>
          </a:p>
          <a:p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0409C-3A39-45C1-B0BC-5BF810264E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0"/>
          <a:stretch/>
        </p:blipFill>
        <p:spPr>
          <a:xfrm>
            <a:off x="-3194" y="3684033"/>
            <a:ext cx="9710865" cy="31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4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26904E-94E9-45E4-B9E1-364915C7FCE9}"/>
              </a:ext>
            </a:extLst>
          </p:cNvPr>
          <p:cNvSpPr txBox="1"/>
          <p:nvPr/>
        </p:nvSpPr>
        <p:spPr>
          <a:xfrm>
            <a:off x="6005684" y="1837627"/>
            <a:ext cx="54052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Access to Zone 3 and Zone 6/CVP supply and recycled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Varied land uses: farmland, rural, urban, industrial, rangeland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City of Hollister and water districts: Valley Water, Sunnyslope, Pacheco Pass, Tres Pinos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62885-B2A4-473F-870E-7DCA21E778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20011" cy="685249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0666A79-D906-4EC8-8A70-9E99C7C2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567" y="141728"/>
            <a:ext cx="6488482" cy="1325563"/>
          </a:xfrm>
          <a:solidFill>
            <a:srgbClr val="CAE9F6"/>
          </a:solidFill>
        </p:spPr>
        <p:txBody>
          <a:bodyPr/>
          <a:lstStyle/>
          <a:p>
            <a:r>
              <a:rPr lang="en-US" dirty="0"/>
              <a:t>Hollister Management Area</a:t>
            </a:r>
          </a:p>
        </p:txBody>
      </p:sp>
    </p:spTree>
    <p:extLst>
      <p:ext uri="{BB962C8B-B14F-4D97-AF65-F5344CB8AC3E}">
        <p14:creationId xmlns:p14="http://schemas.microsoft.com/office/powerpoint/2010/main" val="380786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66A79-D906-4EC8-8A70-9E99C7C2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38" y="141728"/>
            <a:ext cx="10515600" cy="1325563"/>
          </a:xfrm>
        </p:spPr>
        <p:txBody>
          <a:bodyPr/>
          <a:lstStyle/>
          <a:p>
            <a:r>
              <a:rPr lang="en-US" dirty="0"/>
              <a:t>San Juan Management 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2D155-D3F6-4CD4-AB6A-F2E19D523978}"/>
              </a:ext>
            </a:extLst>
          </p:cNvPr>
          <p:cNvSpPr txBox="1"/>
          <p:nvPr/>
        </p:nvSpPr>
        <p:spPr>
          <a:xfrm>
            <a:off x="895337" y="1467291"/>
            <a:ext cx="52006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Access to Zone 3 and Zone 6 surface water supply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Prime farmland, rangeland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City of San Juan Bautista and portions of Hollister, Aromas WD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EA1DE-4C09-4318-A256-F3F2074B6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21277"/>
            <a:ext cx="6096001" cy="53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5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66A79-D906-4EC8-8A70-9E99C7C2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38" y="127440"/>
            <a:ext cx="10515600" cy="1325563"/>
          </a:xfrm>
        </p:spPr>
        <p:txBody>
          <a:bodyPr/>
          <a:lstStyle/>
          <a:p>
            <a:r>
              <a:rPr lang="en-US" dirty="0"/>
              <a:t>Bolsa Management Area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F973B-56C8-48E5-AC55-05BF47A6BDD6}"/>
              </a:ext>
            </a:extLst>
          </p:cNvPr>
          <p:cNvSpPr txBox="1"/>
          <p:nvPr/>
        </p:nvSpPr>
        <p:spPr>
          <a:xfrm>
            <a:off x="895338" y="1448430"/>
            <a:ext cx="52006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No direct Zone 3 or Zone 6 surface water supply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Predominantly agricultural and rural, limited local agencies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Relies solely on groundwater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6D15B5-6940-432D-82D5-2FFE0BDB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373" y="1290180"/>
            <a:ext cx="5515627" cy="55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29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10916</TotalTime>
  <Words>1365</Words>
  <Application>Microsoft Office PowerPoint</Application>
  <PresentationFormat>Widescreen</PresentationFormat>
  <Paragraphs>252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Technical Advisory Committee</vt:lpstr>
      <vt:lpstr>Overview of Agenda</vt:lpstr>
      <vt:lpstr>Highlights</vt:lpstr>
      <vt:lpstr>Management Areas (MAs)</vt:lpstr>
      <vt:lpstr>Four MAs based mostly on water supply sources</vt:lpstr>
      <vt:lpstr>Southern Management Area</vt:lpstr>
      <vt:lpstr>Hollister Management Area</vt:lpstr>
      <vt:lpstr>San Juan Management Area</vt:lpstr>
      <vt:lpstr>Bolsa Management Area</vt:lpstr>
      <vt:lpstr>Confirmation of Management Area boundaries</vt:lpstr>
      <vt:lpstr>Ten-minute break</vt:lpstr>
      <vt:lpstr>Recap: Setting the stage to define sustainability criteria: groundwater levels</vt:lpstr>
      <vt:lpstr>Recap options for minimum thresholds:  historical low levels and/or well construction?</vt:lpstr>
      <vt:lpstr>Considerations on minimum thresholds for groundwater levels</vt:lpstr>
      <vt:lpstr>PowerPoint Presentation</vt:lpstr>
      <vt:lpstr> Minimum thresholds and undesirable results</vt:lpstr>
      <vt:lpstr>Additional Key Wells have been identified</vt:lpstr>
      <vt:lpstr>How do we define Management Objectives?</vt:lpstr>
      <vt:lpstr>How do we define Management Objectives?</vt:lpstr>
      <vt:lpstr>How do we define Management Objectives?</vt:lpstr>
      <vt:lpstr>Sustainability Criteria – Groundwater Storage</vt:lpstr>
      <vt:lpstr>Tracking groundwater storage</vt:lpstr>
      <vt:lpstr>PowerPoint Presentation</vt:lpstr>
      <vt:lpstr>PowerPoint Presentation</vt:lpstr>
      <vt:lpstr>PowerPoint Presentation</vt:lpstr>
      <vt:lpstr>Consider sustainability criteria for nitrate</vt:lpstr>
      <vt:lpstr>Sustainability criteria: nitrate</vt:lpstr>
      <vt:lpstr>Data gaps, monitoring, and management</vt:lpstr>
      <vt:lpstr>Update on Outreach</vt:lpstr>
      <vt:lpstr>GSP Overview, Workshops, and TAC Meetings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 Priestaf</dc:creator>
  <cp:lastModifiedBy>Iris Priestaf</cp:lastModifiedBy>
  <cp:revision>674</cp:revision>
  <cp:lastPrinted>2019-04-22T16:40:16Z</cp:lastPrinted>
  <dcterms:created xsi:type="dcterms:W3CDTF">2018-07-30T18:17:07Z</dcterms:created>
  <dcterms:modified xsi:type="dcterms:W3CDTF">2019-08-27T00:11:45Z</dcterms:modified>
</cp:coreProperties>
</file>