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664" r:id="rId3"/>
    <p:sldId id="744" r:id="rId4"/>
    <p:sldId id="745" r:id="rId5"/>
    <p:sldId id="736" r:id="rId6"/>
    <p:sldId id="754" r:id="rId7"/>
    <p:sldId id="747" r:id="rId8"/>
    <p:sldId id="746" r:id="rId9"/>
    <p:sldId id="743" r:id="rId10"/>
    <p:sldId id="748" r:id="rId11"/>
    <p:sldId id="749" r:id="rId12"/>
    <p:sldId id="327" r:id="rId13"/>
    <p:sldId id="752" r:id="rId14"/>
    <p:sldId id="753" r:id="rId15"/>
    <p:sldId id="733" r:id="rId16"/>
    <p:sldId id="757" r:id="rId17"/>
    <p:sldId id="758" r:id="rId18"/>
    <p:sldId id="738" r:id="rId19"/>
    <p:sldId id="756" r:id="rId20"/>
    <p:sldId id="739" r:id="rId21"/>
    <p:sldId id="759" r:id="rId22"/>
    <p:sldId id="742" r:id="rId23"/>
    <p:sldId id="265" r:id="rId2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P" initials="IP" lastIdx="1" clrIdx="0">
    <p:extLst>
      <p:ext uri="{19B8F6BF-5375-455C-9EA6-DF929625EA0E}">
        <p15:presenceInfo xmlns:p15="http://schemas.microsoft.com/office/powerpoint/2012/main" userId="I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9F6"/>
    <a:srgbClr val="00FFFF"/>
    <a:srgbClr val="66E08F"/>
    <a:srgbClr val="AF8EF2"/>
    <a:srgbClr val="A1A3F1"/>
    <a:srgbClr val="D8EFF8"/>
    <a:srgbClr val="D1ECF7"/>
    <a:srgbClr val="FF9900"/>
    <a:srgbClr val="6188CD"/>
    <a:srgbClr val="BD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83333" autoAdjust="0"/>
  </p:normalViewPr>
  <p:slideViewPr>
    <p:cSldViewPr snapToGrid="0">
      <p:cViewPr varScale="1">
        <p:scale>
          <a:sx n="91" d="100"/>
          <a:sy n="91" d="100"/>
        </p:scale>
        <p:origin x="107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1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>
              <a:defRPr sz="1300"/>
            </a:lvl1pPr>
          </a:lstStyle>
          <a:p>
            <a:fld id="{38D15897-4158-4C0E-8E1E-EE184300DED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5" tIns="47107" rIns="94215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15" tIns="47107" rIns="94215" bIns="4710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300"/>
            </a:lvl1pPr>
          </a:lstStyle>
          <a:p>
            <a:fld id="{5984C8E0-80E6-4916-B6E7-E19365954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1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1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73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67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63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0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1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1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1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02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9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05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43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6B4B-6EAE-4601-A617-AA5D76D29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560"/>
            <a:ext cx="9144000" cy="1301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91D83-B6DB-4CAC-8CD4-FD063C1EFF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58367"/>
            <a:ext cx="9144000" cy="4663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San Benito County Water District Groundwater Sustainability Agency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96A88-8ADA-4A94-A700-8C42EA8E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27C7-B7A0-4922-A440-8EAEBCE6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359EE-639F-4981-841D-BD91DC551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1E483-26BC-4694-8E6A-CBE1E6599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C4F1B-5CEE-4482-9B18-4E25768A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E6AB-4C4A-4BC5-801E-6267563DD49B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A93E3-0E10-45BA-A531-43214CD8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D004E-EAA4-403D-B74D-D49AB52A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4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DF10-855A-4497-97B6-E2964A39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D0932-0635-4FA2-8565-2ED7E17A7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5DDC3-231E-4C5E-914E-6F329D178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3924300"/>
            <a:ext cx="10972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8CB55-8A1C-499E-8DC5-8E0228AFB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0F71B-BCDB-4E2E-8507-45B67A7C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CA78B-CCF9-4712-9826-7665CBE8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3042D46-37E0-4058-9611-560912B77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06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8014-C5B0-4D33-BC9D-18615D3F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4704F-A1BA-4F1E-B997-24A1962E8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497DB-4438-4D91-A5E4-90C52D28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B6B1-7DFB-4469-8303-0C5343286F63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3EC53-1A73-4A28-AC6C-08B9BC0C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FFB83-4656-4CFE-B0FB-1ED09D02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1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B9C8C-7CEB-4FB6-96E5-FE62B6DB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362D-7E6F-4AC8-B660-C1951B6B0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43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6908E-51A1-4D9E-9E26-EBE794530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37420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329A5-2619-4CF0-AC65-08127C26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C32E-523B-4DDA-821D-27EF86C47301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4107A-729C-4EA0-9BA9-D12A74B6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CC7F8-FDE4-49E2-96EC-B9A942B2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8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0732-27BE-463E-ADD0-FA651FAE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75F78-4AE1-4F26-AE61-970D82EE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46387-D95C-446D-A866-F6290A591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F8C6D-43E2-4F75-9C17-E240E97C3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25C1B-7B3F-4B3F-B130-4C8511788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63B2C-2A1B-4C59-AA65-A8B313DF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3992-FD1D-43F7-AA2F-5B5FB5C84004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F5A631-FA0C-46E8-B095-57AAF57C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77043-9484-4193-BE48-527AA950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49E3-5D9A-4104-8FC2-33B566F6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6BA6C-3E93-462E-8E04-5015A316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7A22-4766-4DE6-A4A9-49BD27ABB718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642A9-ECAE-49C7-9884-39D49EF6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BD1A9-E1B2-47DC-8F07-09630CA8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0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48E51-C40E-463F-9E7D-2107E85A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9AF1-D406-4738-8C26-122149890B1F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BC924-DA88-4842-A16B-1CE74DFC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9CD4A-7647-488D-83BF-CA48C8AA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9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9409-0594-4972-A3EF-DDD807DB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84D5-7D0F-4199-BCEA-45BC316A5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F767-5C2F-4937-B8FC-25C94B582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C8ECB-494A-4FEB-A450-3FC36168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6FA5-84E3-442A-A4D6-2BB0BEAA724A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2EE16-E050-4648-85EB-2E5A7294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3AA47-9DDD-49B5-9A82-27DF9C77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8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6CE2-6A39-4A84-AC1A-18EA62E5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7772B6-06A5-4DCE-AC9B-2FF8F4035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5A61C-8A5B-481A-AC34-BFA00C3CD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5EE84-6158-4F10-B879-616C635E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04FE-FBE4-4D60-B98A-9EBA28C3A15E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585D2-6F84-48A2-9B98-B3A8BDD3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50EDF-E295-4B1E-9297-41527EBD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3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FE5E-2DB4-450F-A36E-B8F72B7B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6785D-052D-44C7-A88C-FE5DF5B66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639B8-6DE2-4F98-8500-767D8CD8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462B-CEC3-4888-B0B0-A62536A904DE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F0A6-6A5B-46CC-A542-69BA6F8B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E9FA7-C879-48C2-A061-BCC5D805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3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FD6E2-CAEC-46C0-9DAA-CA113B6C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1A164-5E2E-4D28-8DD9-93AEFF96F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F9916-7A9A-4578-A8B4-67F22C4F0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C9E6B-46FC-4A00-8C6E-389AA81FD535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4A11D-9F0C-4A98-9324-3B654C386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23F34-3080-4467-A44F-9E7D163C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53FBA-19CA-46A4-9FF0-B97D597A7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038603"/>
            <a:ext cx="12191999" cy="1819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50F394-F3E1-401B-A6F5-13CB17C3752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167" b="90000" l="939" r="98358">
                        <a14:foregroundMark x1="6523" y1="5833" x2="6523" y2="5833"/>
                        <a14:foregroundMark x1="6664" y1="7500" x2="6664" y2="7500"/>
                        <a14:foregroundMark x1="7321" y1="22500" x2="7321" y2="22500"/>
                        <a14:foregroundMark x1="7133" y1="53000" x2="7133" y2="53000"/>
                        <a14:foregroundMark x1="1032" y1="5333" x2="1032" y2="5333"/>
                        <a14:foregroundMark x1="20131" y1="5833" x2="20131" y2="5833"/>
                        <a14:foregroundMark x1="34350" y1="6333" x2="34350" y2="6333"/>
                        <a14:foregroundMark x1="38292" y1="5333" x2="38292" y2="5333"/>
                        <a14:foregroundMark x1="39700" y1="7000" x2="39700" y2="7000"/>
                        <a14:foregroundMark x1="43595" y1="17000" x2="43595" y2="17000"/>
                        <a14:foregroundMark x1="52651" y1="7000" x2="52651" y2="7000"/>
                        <a14:foregroundMark x1="58282" y1="9167" x2="58282" y2="9167"/>
                        <a14:foregroundMark x1="61896" y1="22500" x2="61896" y2="22500"/>
                        <a14:foregroundMark x1="62037" y1="24667" x2="62037" y2="24667"/>
                        <a14:foregroundMark x1="3238" y1="86333" x2="3238" y2="86333"/>
                        <a14:foregroundMark x1="3097" y1="86333" x2="3097" y2="86333"/>
                        <a14:foregroundMark x1="3097" y1="86333" x2="3097" y2="86333"/>
                        <a14:foregroundMark x1="3097" y1="87500" x2="3097" y2="87500"/>
                        <a14:foregroundMark x1="16237" y1="85333" x2="16237" y2="85333"/>
                        <a14:foregroundMark x1="16237" y1="85333" x2="16237" y2="85333"/>
                        <a14:foregroundMark x1="23745" y1="78000" x2="23745" y2="78000"/>
                        <a14:foregroundMark x1="23745" y1="78000" x2="23745" y2="78000"/>
                        <a14:foregroundMark x1="30924" y1="84167" x2="30924" y2="84167"/>
                        <a14:foregroundMark x1="30924" y1="84167" x2="30924" y2="84167"/>
                        <a14:foregroundMark x1="40450" y1="80333" x2="40450" y2="80333"/>
                        <a14:foregroundMark x1="40450" y1="80333" x2="40450" y2="80333"/>
                        <a14:foregroundMark x1="52182" y1="77000" x2="52182" y2="77000"/>
                        <a14:foregroundMark x1="62037" y1="82000" x2="62037" y2="82000"/>
                        <a14:foregroundMark x1="61755" y1="82000" x2="61755" y2="82000"/>
                        <a14:foregroundMark x1="58470" y1="80333" x2="58470" y2="80333"/>
                        <a14:foregroundMark x1="71610" y1="80833" x2="71610" y2="80833"/>
                        <a14:foregroundMark x1="80197" y1="77500" x2="80197" y2="77500"/>
                        <a14:foregroundMark x1="88034" y1="77000" x2="88034" y2="77000"/>
                        <a14:foregroundMark x1="94744" y1="79167" x2="94744" y2="79167"/>
                        <a14:foregroundMark x1="94603" y1="80833" x2="94603" y2="80833"/>
                        <a14:foregroundMark x1="94744" y1="84667" x2="94744" y2="84667"/>
                        <a14:foregroundMark x1="98358" y1="78667" x2="98358" y2="78667"/>
                        <a14:foregroundMark x1="94603" y1="15833" x2="94603" y2="15833"/>
                        <a14:foregroundMark x1="77710" y1="8000" x2="77710" y2="8000"/>
                        <a14:foregroundMark x1="74707" y1="9167" x2="74707" y2="9167"/>
                        <a14:foregroundMark x1="70671" y1="12500" x2="78320" y2="10333"/>
                        <a14:foregroundMark x1="78320" y1="10333" x2="88785" y2="15333"/>
                        <a14:foregroundMark x1="71750" y1="48000" x2="92726" y2="40333"/>
                        <a14:foregroundMark x1="92726" y1="40333" x2="92726" y2="40333"/>
                        <a14:foregroundMark x1="73017" y1="32000" x2="90474" y2="52000"/>
                        <a14:foregroundMark x1="90474" y1="52000" x2="91459" y2="51333"/>
                        <a14:foregroundMark x1="95824" y1="54167" x2="79962" y2="59333"/>
                        <a14:foregroundMark x1="79962" y1="59333" x2="71610" y2="55333"/>
                        <a14:foregroundMark x1="16847" y1="12000" x2="16847" y2="12000"/>
                        <a14:foregroundMark x1="14829" y1="20333" x2="14829" y2="20333"/>
                        <a14:foregroundMark x1="14172" y1="30833" x2="14172" y2="30833"/>
                        <a14:foregroundMark x1="14172" y1="43667" x2="14172" y2="43667"/>
                        <a14:foregroundMark x1="27030" y1="16333" x2="27030" y2="16333"/>
                        <a14:foregroundMark x1="44533" y1="87000" x2="44533" y2="87000"/>
                        <a14:foregroundMark x1="65791" y1="83000" x2="65791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" y="6093008"/>
            <a:ext cx="1972961" cy="555503"/>
          </a:xfrm>
          <a:prstGeom prst="rect">
            <a:avLst/>
          </a:prstGeom>
          <a:effectLst>
            <a:glow rad="304800">
              <a:schemeClr val="bg1">
                <a:alpha val="6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3502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FB0A16-4F81-4980-8000-C62049F85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Technical Advisory Committee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D18DB-E761-4A29-82B5-22424590AC89}"/>
              </a:ext>
            </a:extLst>
          </p:cNvPr>
          <p:cNvSpPr txBox="1"/>
          <p:nvPr/>
        </p:nvSpPr>
        <p:spPr>
          <a:xfrm>
            <a:off x="4601183" y="3278221"/>
            <a:ext cx="364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February 24, 2020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56C62344-1EA2-4CE5-A2C8-836A011B3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973" y="494271"/>
            <a:ext cx="10330249" cy="1086574"/>
          </a:xfrm>
        </p:spPr>
        <p:txBody>
          <a:bodyPr>
            <a:noAutofit/>
          </a:bodyPr>
          <a:lstStyle/>
          <a:p>
            <a:r>
              <a:rPr lang="en-US" sz="3600" dirty="0"/>
              <a:t>San Benito County Water District</a:t>
            </a:r>
          </a:p>
          <a:p>
            <a:r>
              <a:rPr lang="en-US" sz="3600" dirty="0"/>
              <a:t>Groundwater Sustainability Agency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532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85C19E-EBE2-437D-BB96-9B900E7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20" y="239005"/>
            <a:ext cx="10515600" cy="1325563"/>
          </a:xfrm>
        </p:spPr>
        <p:txBody>
          <a:bodyPr/>
          <a:lstStyle/>
          <a:p>
            <a:r>
              <a:rPr lang="en-US" b="1" dirty="0"/>
              <a:t>Minimum Threshold (MT) for water quality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17659C-8592-46A7-9746-EE75CBF04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470"/>
            <a:ext cx="10733690" cy="46634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Numeric value used to define significant and unreasonable degraded water quality throughout the basin</a:t>
            </a:r>
          </a:p>
          <a:p>
            <a:pPr marL="0" indent="0">
              <a:buNone/>
            </a:pPr>
            <a:r>
              <a:rPr lang="en-US" dirty="0"/>
              <a:t>MT required here because there is potential for degradation (and California has a non-degradation policy)</a:t>
            </a:r>
          </a:p>
          <a:p>
            <a:pPr marL="0" indent="0">
              <a:buNone/>
            </a:pPr>
            <a:r>
              <a:rPr lang="en-US" dirty="0"/>
              <a:t>In setting MTs for degraded water quality, GSAs shall consider local, state, and federal water quality standards applicable to the basin.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8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21E3-9BF7-4B10-BF65-C733115D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15" y="239005"/>
            <a:ext cx="10825655" cy="1325563"/>
          </a:xfrm>
        </p:spPr>
        <p:txBody>
          <a:bodyPr/>
          <a:lstStyle/>
          <a:p>
            <a:r>
              <a:rPr lang="en-US" b="1" dirty="0"/>
              <a:t>Setting MTs for quality answers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ED67-5B12-4FF1-8D91-FF98EFD06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101" y="1606608"/>
            <a:ext cx="7409789" cy="16305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None/>
              <a:tabLst>
                <a:tab pos="461963" algn="l"/>
              </a:tabLst>
            </a:pPr>
            <a:r>
              <a:rPr lang="en-US" dirty="0"/>
              <a:t>MT defines the </a:t>
            </a:r>
            <a:r>
              <a:rPr lang="en-US" i="1" dirty="0"/>
              <a:t>concentration of constituents </a:t>
            </a:r>
            <a:r>
              <a:rPr lang="en-US" dirty="0"/>
              <a:t>at which potential undesirable results are determined by the GSA to a concern for the basin.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694A4-0C5E-4B77-8355-3603BF2F213E}"/>
              </a:ext>
            </a:extLst>
          </p:cNvPr>
          <p:cNvSpPr txBox="1"/>
          <p:nvPr/>
        </p:nvSpPr>
        <p:spPr>
          <a:xfrm>
            <a:off x="520258" y="1432033"/>
            <a:ext cx="295866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dirty="0"/>
              <a:t>What is the issue?</a:t>
            </a:r>
          </a:p>
          <a:p>
            <a:pPr>
              <a:spcAft>
                <a:spcPts val="300"/>
              </a:spcAft>
            </a:pPr>
            <a:r>
              <a:rPr lang="en-US" sz="2800" dirty="0"/>
              <a:t>At what level is it significant and unreasonable?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75907-7126-46BD-941D-73D03E4226E7}"/>
              </a:ext>
            </a:extLst>
          </p:cNvPr>
          <p:cNvSpPr txBox="1"/>
          <p:nvPr/>
        </p:nvSpPr>
        <p:spPr>
          <a:xfrm>
            <a:off x="515012" y="3461666"/>
            <a:ext cx="23700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Where and when?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A0E0E-6D6B-4013-A38A-00856F8183B4}"/>
              </a:ext>
            </a:extLst>
          </p:cNvPr>
          <p:cNvSpPr txBox="1"/>
          <p:nvPr/>
        </p:nvSpPr>
        <p:spPr>
          <a:xfrm>
            <a:off x="4162101" y="3313520"/>
            <a:ext cx="74097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80000"/>
            </a:pPr>
            <a:r>
              <a:rPr lang="en-US" sz="2800" dirty="0"/>
              <a:t>Per GSP Regulations, MT must be based on a:</a:t>
            </a:r>
          </a:p>
          <a:p>
            <a:pPr marL="914400" lvl="1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location of an isocontour, or</a:t>
            </a:r>
          </a:p>
          <a:p>
            <a:pPr marL="914400" lvl="1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volume of water, or</a:t>
            </a:r>
          </a:p>
          <a:p>
            <a:pPr marL="914400" lvl="1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number of supply wells </a:t>
            </a:r>
          </a:p>
          <a:p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7CC1031-2E8E-4D88-8B91-0C68CB5F228F}"/>
              </a:ext>
            </a:extLst>
          </p:cNvPr>
          <p:cNvSpPr/>
          <p:nvPr/>
        </p:nvSpPr>
        <p:spPr>
          <a:xfrm>
            <a:off x="3331779" y="1723697"/>
            <a:ext cx="662152" cy="1135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C1012A-DEA1-4BED-991B-7E59B5221469}"/>
              </a:ext>
            </a:extLst>
          </p:cNvPr>
          <p:cNvSpPr/>
          <p:nvPr/>
        </p:nvSpPr>
        <p:spPr>
          <a:xfrm>
            <a:off x="3331779" y="3336691"/>
            <a:ext cx="662152" cy="1135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072F29B8-E3CD-4B22-A7CC-63335CFD4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112" y="328440"/>
            <a:ext cx="10027906" cy="1143000"/>
          </a:xfrm>
        </p:spPr>
        <p:txBody>
          <a:bodyPr/>
          <a:lstStyle/>
          <a:p>
            <a:pPr algn="l"/>
            <a:r>
              <a:rPr lang="en-US" altLang="en-US" b="1" dirty="0"/>
              <a:t>An isocontour can be the basis for a MT</a:t>
            </a:r>
          </a:p>
        </p:txBody>
      </p:sp>
      <p:pic>
        <p:nvPicPr>
          <p:cNvPr id="183299" name="Picture 3">
            <a:extLst>
              <a:ext uri="{FF2B5EF4-FFF2-40B4-BE49-F238E27FC236}">
                <a16:creationId xmlns:a16="http://schemas.microsoft.com/office/drawing/2014/main" id="{05307E82-A895-4E79-B94F-6F5F2405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-7010400"/>
            <a:ext cx="5294313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300" name="Picture 4">
            <a:extLst>
              <a:ext uri="{FF2B5EF4-FFF2-40B4-BE49-F238E27FC236}">
                <a16:creationId xmlns:a16="http://schemas.microsoft.com/office/drawing/2014/main" id="{65578F90-C1F8-4346-AA5C-91BAA618F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-6781800"/>
            <a:ext cx="5294313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2" name="Text Box 6">
            <a:extLst>
              <a:ext uri="{FF2B5EF4-FFF2-40B4-BE49-F238E27FC236}">
                <a16:creationId xmlns:a16="http://schemas.microsoft.com/office/drawing/2014/main" id="{7CF9B962-99CC-4B57-868A-5E68A6C81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93" y="1439910"/>
            <a:ext cx="646109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800" dirty="0"/>
              <a:t>Line of equal concentration in groundwater is most useful where: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Quality degradation has a specific source and extent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Data are sufficient for contouring</a:t>
            </a:r>
          </a:p>
        </p:txBody>
      </p:sp>
      <p:pic>
        <p:nvPicPr>
          <p:cNvPr id="183303" name="Picture 7" descr="Nitrate Concentr">
            <a:extLst>
              <a:ext uri="{FF2B5EF4-FFF2-40B4-BE49-F238E27FC236}">
                <a16:creationId xmlns:a16="http://schemas.microsoft.com/office/drawing/2014/main" id="{B1217854-A243-4163-B905-5F0684950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02" y="1334810"/>
            <a:ext cx="4837469" cy="54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083B1A-19DD-4C0D-A7C2-26971BD70CD2}"/>
              </a:ext>
            </a:extLst>
          </p:cNvPr>
          <p:cNvSpPr txBox="1"/>
          <p:nvPr/>
        </p:nvSpPr>
        <p:spPr>
          <a:xfrm>
            <a:off x="9732626" y="1460930"/>
            <a:ext cx="2240783" cy="1631216"/>
          </a:xfrm>
          <a:prstGeom prst="rect">
            <a:avLst/>
          </a:prstGeom>
          <a:solidFill>
            <a:srgbClr val="CAE9F6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Historical example: nitrate plume from septic tank failures (now replaced with sewer system)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762FF-7751-4692-83EF-98B913C3AD34}"/>
              </a:ext>
            </a:extLst>
          </p:cNvPr>
          <p:cNvSpPr txBox="1"/>
          <p:nvPr/>
        </p:nvSpPr>
        <p:spPr>
          <a:xfrm>
            <a:off x="515007" y="4277710"/>
            <a:ext cx="55809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Not appropriate for North San Benito regional loading and current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7A2D-7CD2-4953-B31A-9558C457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90" y="239005"/>
            <a:ext cx="10515600" cy="1325563"/>
          </a:xfrm>
        </p:spPr>
        <p:txBody>
          <a:bodyPr/>
          <a:lstStyle/>
          <a:p>
            <a:r>
              <a:rPr lang="en-US" b="1" dirty="0"/>
              <a:t>A volume of water can be the basis for a MT</a:t>
            </a:r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D4B1BBE-A3FA-4CD5-9049-8AA05C448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" y="2511972"/>
            <a:ext cx="8209148" cy="4218590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AD496BD6-DA0C-46DC-A107-41C82169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489" y="1450421"/>
            <a:ext cx="6529551" cy="189282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800" dirty="0"/>
              <a:t>A volume is useful where data are available to characterize constituent concentrations geographically and vertically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Contaminant plumes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742658-966C-43CF-A175-DB37FE5E8BBE}"/>
              </a:ext>
            </a:extLst>
          </p:cNvPr>
          <p:cNvSpPr/>
          <p:nvPr/>
        </p:nvSpPr>
        <p:spPr>
          <a:xfrm>
            <a:off x="367862" y="6193374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www.earthsci.org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A9AB1-92EC-4721-BAA0-50C3C2861A26}"/>
              </a:ext>
            </a:extLst>
          </p:cNvPr>
          <p:cNvSpPr txBox="1"/>
          <p:nvPr/>
        </p:nvSpPr>
        <p:spPr>
          <a:xfrm>
            <a:off x="8555421" y="3909848"/>
            <a:ext cx="36365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Not appropriate for North San Benito regional loading and current data</a:t>
            </a:r>
          </a:p>
        </p:txBody>
      </p:sp>
    </p:spTree>
    <p:extLst>
      <p:ext uri="{BB962C8B-B14F-4D97-AF65-F5344CB8AC3E}">
        <p14:creationId xmlns:p14="http://schemas.microsoft.com/office/powerpoint/2010/main" val="16934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072F29B8-E3CD-4B22-A7CC-63335CFD4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112" y="328440"/>
            <a:ext cx="10027906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/>
              <a:t>A number of wells can be the basis for a MT</a:t>
            </a:r>
          </a:p>
        </p:txBody>
      </p:sp>
      <p:pic>
        <p:nvPicPr>
          <p:cNvPr id="183299" name="Picture 3">
            <a:extLst>
              <a:ext uri="{FF2B5EF4-FFF2-40B4-BE49-F238E27FC236}">
                <a16:creationId xmlns:a16="http://schemas.microsoft.com/office/drawing/2014/main" id="{05307E82-A895-4E79-B94F-6F5F2405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-7010400"/>
            <a:ext cx="5294313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300" name="Picture 4">
            <a:extLst>
              <a:ext uri="{FF2B5EF4-FFF2-40B4-BE49-F238E27FC236}">
                <a16:creationId xmlns:a16="http://schemas.microsoft.com/office/drawing/2014/main" id="{65578F90-C1F8-4346-AA5C-91BAA618F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-6781800"/>
            <a:ext cx="5294313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2" name="Text Box 6">
            <a:extLst>
              <a:ext uri="{FF2B5EF4-FFF2-40B4-BE49-F238E27FC236}">
                <a16:creationId xmlns:a16="http://schemas.microsoft.com/office/drawing/2014/main" id="{7CF9B962-99CC-4B57-868A-5E68A6C81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92" y="1345320"/>
            <a:ext cx="10152997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800" dirty="0"/>
              <a:t>A number of water supply wells is most useful where: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Quality degradation is regional and diffuse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Data are limited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The question is: how many supply wells are affected?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0F486-E624-434F-8F01-1213274BE04E}"/>
              </a:ext>
            </a:extLst>
          </p:cNvPr>
          <p:cNvSpPr txBox="1"/>
          <p:nvPr/>
        </p:nvSpPr>
        <p:spPr>
          <a:xfrm>
            <a:off x="2207157" y="3492278"/>
            <a:ext cx="29849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Most appropriate for North San Benito regional loading and current data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08AEA66-D8A7-48C8-8196-CD98DD1EDD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4789" r="2995" b="22912"/>
          <a:stretch/>
        </p:blipFill>
        <p:spPr>
          <a:xfrm>
            <a:off x="5318234" y="3392817"/>
            <a:ext cx="6873766" cy="34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3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AD30-BAC5-400E-8800-A7C34B4F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96" y="232868"/>
            <a:ext cx="10515600" cy="1325563"/>
          </a:xfrm>
        </p:spPr>
        <p:txBody>
          <a:bodyPr/>
          <a:lstStyle/>
          <a:p>
            <a:r>
              <a:rPr lang="en-US" b="1" dirty="0"/>
              <a:t>Setting MTs: what concentration?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9884-6AD6-4981-8C0A-42D11D6CF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56" y="1535900"/>
            <a:ext cx="3416300" cy="3596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RWQCB General Basin Plan Objectives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Basin-Specific Basin Plan Objectives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8994E7-DB9D-43C4-84F2-6C9DF5D0E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723949"/>
              </p:ext>
            </p:extLst>
          </p:nvPr>
        </p:nvGraphicFramePr>
        <p:xfrm>
          <a:off x="4287562" y="1343650"/>
          <a:ext cx="7296588" cy="1798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237">
                  <a:extLst>
                    <a:ext uri="{9D8B030D-6E8A-4147-A177-3AD203B41FA5}">
                      <a16:colId xmlns:a16="http://schemas.microsoft.com/office/drawing/2014/main" val="901676102"/>
                    </a:ext>
                  </a:extLst>
                </a:gridCol>
                <a:gridCol w="1483042">
                  <a:extLst>
                    <a:ext uri="{9D8B030D-6E8A-4147-A177-3AD203B41FA5}">
                      <a16:colId xmlns:a16="http://schemas.microsoft.com/office/drawing/2014/main" val="2283113267"/>
                    </a:ext>
                  </a:extLst>
                </a:gridCol>
                <a:gridCol w="1947443">
                  <a:extLst>
                    <a:ext uri="{9D8B030D-6E8A-4147-A177-3AD203B41FA5}">
                      <a16:colId xmlns:a16="http://schemas.microsoft.com/office/drawing/2014/main" val="537483370"/>
                    </a:ext>
                  </a:extLst>
                </a:gridCol>
                <a:gridCol w="1669866">
                  <a:extLst>
                    <a:ext uri="{9D8B030D-6E8A-4147-A177-3AD203B41FA5}">
                      <a16:colId xmlns:a16="http://schemas.microsoft.com/office/drawing/2014/main" val="3450378344"/>
                    </a:ext>
                  </a:extLst>
                </a:gridCol>
              </a:tblGrid>
              <a:tr h="5031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Parameter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Municipal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9264844"/>
                  </a:ext>
                </a:extLst>
              </a:tr>
              <a:tr h="4755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TDS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mg/L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500/1,000/1,500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1811232"/>
                  </a:ext>
                </a:extLst>
              </a:tr>
              <a:tr h="43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Nitrate (as NO3)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mg/L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45 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5455916"/>
                  </a:ext>
                </a:extLst>
              </a:tr>
              <a:tr h="386232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188C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188C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188C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43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18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4018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23D84C-81EA-40A3-AD60-3C1E9E9A2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02902"/>
              </p:ext>
            </p:extLst>
          </p:nvPr>
        </p:nvGraphicFramePr>
        <p:xfrm>
          <a:off x="4285813" y="3523618"/>
          <a:ext cx="7296589" cy="1992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237">
                  <a:extLst>
                    <a:ext uri="{9D8B030D-6E8A-4147-A177-3AD203B41FA5}">
                      <a16:colId xmlns:a16="http://schemas.microsoft.com/office/drawing/2014/main" val="1565005369"/>
                    </a:ext>
                  </a:extLst>
                </a:gridCol>
                <a:gridCol w="1537343">
                  <a:extLst>
                    <a:ext uri="{9D8B030D-6E8A-4147-A177-3AD203B41FA5}">
                      <a16:colId xmlns:a16="http://schemas.microsoft.com/office/drawing/2014/main" val="2222549509"/>
                    </a:ext>
                  </a:extLst>
                </a:gridCol>
                <a:gridCol w="1893143">
                  <a:extLst>
                    <a:ext uri="{9D8B030D-6E8A-4147-A177-3AD203B41FA5}">
                      <a16:colId xmlns:a16="http://schemas.microsoft.com/office/drawing/2014/main" val="3596190183"/>
                    </a:ext>
                  </a:extLst>
                </a:gridCol>
                <a:gridCol w="1669866">
                  <a:extLst>
                    <a:ext uri="{9D8B030D-6E8A-4147-A177-3AD203B41FA5}">
                      <a16:colId xmlns:a16="http://schemas.microsoft.com/office/drawing/2014/main" val="3636076768"/>
                    </a:ext>
                  </a:extLst>
                </a:gridCol>
              </a:tblGrid>
              <a:tr h="701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Parameter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Hollister (Bolsa and San Juan)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Tres </a:t>
                      </a:r>
                      <a:r>
                        <a:rPr lang="en-US" sz="2000" dirty="0" err="1">
                          <a:effectLst/>
                        </a:rPr>
                        <a:t>Pinos</a:t>
                      </a:r>
                      <a:r>
                        <a:rPr lang="en-US" sz="2000" dirty="0">
                          <a:effectLst/>
                        </a:rPr>
                        <a:t> (now in Southern MA)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5410020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TDS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mg/L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1,200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1,000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6972048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Nitrate (as NO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r>
                        <a:rPr lang="en-US" sz="20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mg/L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507802"/>
                  </a:ext>
                </a:extLst>
              </a:tr>
              <a:tr h="280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188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188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188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18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9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62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B961-3B87-43F4-9FAC-B8C9BB02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99" y="206581"/>
            <a:ext cx="11446798" cy="1325563"/>
          </a:xfrm>
        </p:spPr>
        <p:txBody>
          <a:bodyPr>
            <a:normAutofit/>
          </a:bodyPr>
          <a:lstStyle/>
          <a:p>
            <a:r>
              <a:rPr lang="en-US" b="1" dirty="0"/>
              <a:t>Setting MTs: how many wells?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1AE4D-6080-49AC-B0CA-4199831C8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342" y="1406920"/>
            <a:ext cx="9611360" cy="4753838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/>
              <a:t>Starting point: triennial update data set for 2015-2017</a:t>
            </a:r>
          </a:p>
          <a:p>
            <a:pPr marL="3460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Not a monitoring program designed by SBCWD</a:t>
            </a:r>
          </a:p>
          <a:p>
            <a:pPr marL="3460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Not representative of conditions throughout the basin</a:t>
            </a:r>
          </a:p>
          <a:p>
            <a:pPr marL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geographic distribution of wells is uneven</a:t>
            </a:r>
          </a:p>
          <a:p>
            <a:pPr marL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information from shallow and deep wells are combined</a:t>
            </a:r>
          </a:p>
          <a:p>
            <a:pPr marL="3460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Computation of a representative value for each well:</a:t>
            </a:r>
          </a:p>
          <a:p>
            <a:pPr marL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wells with one sample, the single value</a:t>
            </a:r>
          </a:p>
          <a:p>
            <a:pPr marL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wells with two samples, the average value </a:t>
            </a:r>
          </a:p>
          <a:p>
            <a:pPr marL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wells with three or more values, the median value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B961-3B87-43F4-9FAC-B8C9BB02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99" y="206581"/>
            <a:ext cx="11446798" cy="1325563"/>
          </a:xfrm>
        </p:spPr>
        <p:txBody>
          <a:bodyPr>
            <a:normAutofit/>
          </a:bodyPr>
          <a:lstStyle/>
          <a:p>
            <a:r>
              <a:rPr lang="en-US" b="1" dirty="0"/>
              <a:t>Approach to MTs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1AE4D-6080-49AC-B0CA-4199831C8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31" y="1196720"/>
            <a:ext cx="10878207" cy="475383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dirty="0"/>
              <a:t>Honor the goal to protect water quality and the non-degradation policy  </a:t>
            </a:r>
          </a:p>
          <a:p>
            <a:r>
              <a:rPr lang="en-US" dirty="0"/>
              <a:t>Refer to numeric basin plan objectives </a:t>
            </a:r>
          </a:p>
          <a:p>
            <a:r>
              <a:rPr lang="en-US" dirty="0"/>
              <a:t>Quantify current conditions based on available data </a:t>
            </a:r>
          </a:p>
          <a:p>
            <a:r>
              <a:rPr lang="en-US" dirty="0"/>
              <a:t>Recognize data gaps and uncertainties and</a:t>
            </a:r>
          </a:p>
          <a:p>
            <a:r>
              <a:rPr lang="en-US" dirty="0"/>
              <a:t>Respond with GSP implementation:</a:t>
            </a:r>
          </a:p>
          <a:p>
            <a:pPr lvl="1"/>
            <a:r>
              <a:rPr lang="en-US" dirty="0"/>
              <a:t>monitoring program improvements including investigation of nitrate and salt loading under current conditions </a:t>
            </a:r>
          </a:p>
          <a:p>
            <a:pPr lvl="1"/>
            <a:r>
              <a:rPr lang="en-US" dirty="0"/>
              <a:t>management actions that will reduce nitrate and salt loading in the long run</a:t>
            </a:r>
          </a:p>
          <a:p>
            <a:r>
              <a:rPr lang="en-US" dirty="0"/>
              <a:t>GSP will be updated and adapted and MTs will be revisited</a:t>
            </a:r>
          </a:p>
        </p:txBody>
      </p:sp>
    </p:spTree>
    <p:extLst>
      <p:ext uri="{BB962C8B-B14F-4D97-AF65-F5344CB8AC3E}">
        <p14:creationId xmlns:p14="http://schemas.microsoft.com/office/powerpoint/2010/main" val="10830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B961-3B87-43F4-9FAC-B8C9BB02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99" y="206581"/>
            <a:ext cx="11446798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What is significant and unreasonable? How many wells?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1AE4D-6080-49AC-B0CA-4199831C8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8" y="1469981"/>
            <a:ext cx="9887432" cy="159834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Minimum Threshold for nitrate</a:t>
            </a:r>
            <a:r>
              <a:rPr lang="en-US" dirty="0"/>
              <a:t> for each MA is defined initially as the percentage of wells with concentrations exceeding the nitrate MCL (45 mg/L) based on current conditions (2015-2017).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B29F68-84E0-40D1-8150-0C09A38B2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717604"/>
              </p:ext>
            </p:extLst>
          </p:nvPr>
        </p:nvGraphicFramePr>
        <p:xfrm>
          <a:off x="1787188" y="3022110"/>
          <a:ext cx="8595361" cy="2826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360">
                  <a:extLst>
                    <a:ext uri="{9D8B030D-6E8A-4147-A177-3AD203B41FA5}">
                      <a16:colId xmlns:a16="http://schemas.microsoft.com/office/drawing/2014/main" val="624337707"/>
                    </a:ext>
                  </a:extLst>
                </a:gridCol>
                <a:gridCol w="1494465">
                  <a:extLst>
                    <a:ext uri="{9D8B030D-6E8A-4147-A177-3AD203B41FA5}">
                      <a16:colId xmlns:a16="http://schemas.microsoft.com/office/drawing/2014/main" val="39545796"/>
                    </a:ext>
                  </a:extLst>
                </a:gridCol>
                <a:gridCol w="1706791">
                  <a:extLst>
                    <a:ext uri="{9D8B030D-6E8A-4147-A177-3AD203B41FA5}">
                      <a16:colId xmlns:a16="http://schemas.microsoft.com/office/drawing/2014/main" val="166373136"/>
                    </a:ext>
                  </a:extLst>
                </a:gridCol>
                <a:gridCol w="1706791">
                  <a:extLst>
                    <a:ext uri="{9D8B030D-6E8A-4147-A177-3AD203B41FA5}">
                      <a16:colId xmlns:a16="http://schemas.microsoft.com/office/drawing/2014/main" val="739960416"/>
                    </a:ext>
                  </a:extLst>
                </a:gridCol>
                <a:gridCol w="1695954">
                  <a:extLst>
                    <a:ext uri="{9D8B030D-6E8A-4147-A177-3AD203B41FA5}">
                      <a16:colId xmlns:a16="http://schemas.microsoft.com/office/drawing/2014/main" val="1088038714"/>
                    </a:ext>
                  </a:extLst>
                </a:gridCol>
              </a:tblGrid>
              <a:tr h="100841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MCL and Basin Plan Objective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Percent Wells with Concentration over 45 mg/L, Current Conditions, 2015-2017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601427"/>
                  </a:ext>
                </a:extLst>
              </a:tr>
              <a:tr h="559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Bolsa MA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San Juan MA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Hollister MA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Southern MA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018495"/>
                  </a:ext>
                </a:extLst>
              </a:tr>
              <a:tr h="559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45 mg/L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11%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26%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14%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5174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926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06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78E961-E014-4EA2-906A-11E11CAFAA57}"/>
              </a:ext>
            </a:extLst>
          </p:cNvPr>
          <p:cNvSpPr txBox="1">
            <a:spLocks/>
          </p:cNvSpPr>
          <p:nvPr/>
        </p:nvSpPr>
        <p:spPr>
          <a:xfrm>
            <a:off x="1495972" y="1469981"/>
            <a:ext cx="10086429" cy="19590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Minimum Threshold for TDS</a:t>
            </a:r>
            <a:r>
              <a:rPr lang="en-US" dirty="0"/>
              <a:t> for each MA is defined initially as the percentage of wells with concentrations exceeding the TDS value of 1,200 mg/L based on current conditions (2015-2017).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142AD5-0E1E-482B-AB19-C85133E8B155}"/>
              </a:ext>
            </a:extLst>
          </p:cNvPr>
          <p:cNvSpPr txBox="1">
            <a:spLocks/>
          </p:cNvSpPr>
          <p:nvPr/>
        </p:nvSpPr>
        <p:spPr>
          <a:xfrm>
            <a:off x="469899" y="206581"/>
            <a:ext cx="114467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What is significant and unreasonable? How many wells?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D380A4-EE74-4FF5-A244-DD6E6327C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507489"/>
              </p:ext>
            </p:extLst>
          </p:nvPr>
        </p:nvGraphicFramePr>
        <p:xfrm>
          <a:off x="1849823" y="2812805"/>
          <a:ext cx="8145517" cy="3169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572">
                  <a:extLst>
                    <a:ext uri="{9D8B030D-6E8A-4147-A177-3AD203B41FA5}">
                      <a16:colId xmlns:a16="http://schemas.microsoft.com/office/drawing/2014/main" val="1482368058"/>
                    </a:ext>
                  </a:extLst>
                </a:gridCol>
                <a:gridCol w="1560355">
                  <a:extLst>
                    <a:ext uri="{9D8B030D-6E8A-4147-A177-3AD203B41FA5}">
                      <a16:colId xmlns:a16="http://schemas.microsoft.com/office/drawing/2014/main" val="801160660"/>
                    </a:ext>
                  </a:extLst>
                </a:gridCol>
                <a:gridCol w="1662530">
                  <a:extLst>
                    <a:ext uri="{9D8B030D-6E8A-4147-A177-3AD203B41FA5}">
                      <a16:colId xmlns:a16="http://schemas.microsoft.com/office/drawing/2014/main" val="1690871606"/>
                    </a:ext>
                  </a:extLst>
                </a:gridCol>
                <a:gridCol w="1662530">
                  <a:extLst>
                    <a:ext uri="{9D8B030D-6E8A-4147-A177-3AD203B41FA5}">
                      <a16:colId xmlns:a16="http://schemas.microsoft.com/office/drawing/2014/main" val="1514349552"/>
                    </a:ext>
                  </a:extLst>
                </a:gridCol>
                <a:gridCol w="1662530">
                  <a:extLst>
                    <a:ext uri="{9D8B030D-6E8A-4147-A177-3AD203B41FA5}">
                      <a16:colId xmlns:a16="http://schemas.microsoft.com/office/drawing/2014/main" val="2208718093"/>
                    </a:ext>
                  </a:extLst>
                </a:gridCol>
              </a:tblGrid>
              <a:tr h="96693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General Basin Plan Objective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Percent Wells with Concentration over 1,200 mg/L, Current Conditions, 2015-2017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010641"/>
                  </a:ext>
                </a:extLst>
              </a:tr>
              <a:tr h="966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Bolsa MA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San Juan MA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Hollister MA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Southern MA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2843"/>
                  </a:ext>
                </a:extLst>
              </a:tr>
              <a:tr h="966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1,200 mg/L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26%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45%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24%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27%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1167"/>
                  </a:ext>
                </a:extLst>
              </a:tr>
              <a:tr h="212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899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3612-735B-4A60-9758-002C9214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17" y="241573"/>
            <a:ext cx="11080705" cy="1325563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A95-F034-42D0-9155-E303F85E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45" y="1567136"/>
            <a:ext cx="9196552" cy="2863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Setting Sustainability Criteria: Water Quality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856557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AD30-BAC5-400E-8800-A7C34B4F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56" y="236814"/>
            <a:ext cx="10515600" cy="1325563"/>
          </a:xfrm>
        </p:spPr>
        <p:txBody>
          <a:bodyPr/>
          <a:lstStyle/>
          <a:p>
            <a:r>
              <a:rPr lang="en-US" b="1" dirty="0"/>
              <a:t>Approach to Measurable Objectives (MOs)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450ED-9185-48BA-8732-034783F4085F}"/>
              </a:ext>
            </a:extLst>
          </p:cNvPr>
          <p:cNvSpPr txBox="1"/>
          <p:nvPr/>
        </p:nvSpPr>
        <p:spPr>
          <a:xfrm>
            <a:off x="882869" y="1460943"/>
            <a:ext cx="110341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Define with the same metrics and monitoring data as MTs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Recognize significant uncertainties of legacy loading and data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Established to maintain or improve groundwater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AD30-BAC5-400E-8800-A7C34B4F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56" y="236814"/>
            <a:ext cx="10515600" cy="1325563"/>
          </a:xfrm>
        </p:spPr>
        <p:txBody>
          <a:bodyPr/>
          <a:lstStyle/>
          <a:p>
            <a:r>
              <a:rPr lang="en-US" b="1" dirty="0"/>
              <a:t>Measurable Objectives MOs)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48AC9-9AE7-4430-9C42-9D9A1EB2866F}"/>
              </a:ext>
            </a:extLst>
          </p:cNvPr>
          <p:cNvSpPr/>
          <p:nvPr/>
        </p:nvSpPr>
        <p:spPr>
          <a:xfrm>
            <a:off x="641130" y="1572891"/>
            <a:ext cx="110341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Measurable Objective for nitrate</a:t>
            </a:r>
            <a:r>
              <a:rPr lang="en-US" sz="2800" dirty="0"/>
              <a:t> is defined as maintaining or reducing the percentage of wells with concentrations exceeding the nitrate MCL (45 mg/L) based on conditions documented in the Triennial Updates. </a:t>
            </a:r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/>
              <a:t>Measurable Objective for TDS</a:t>
            </a:r>
            <a:r>
              <a:rPr lang="en-US" sz="2800" dirty="0"/>
              <a:t> is defined as maintaining or reducing the percentage of wells with concentrations exceeding the TDS value of 1,200 mg/L based on conditions documented in the Triennial Updates. 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44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E47C885-15BF-48B0-BDED-593145655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3" t="1323" r="26482" b="1303"/>
          <a:stretch/>
        </p:blipFill>
        <p:spPr>
          <a:xfrm>
            <a:off x="2711669" y="127639"/>
            <a:ext cx="6716110" cy="619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47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5AD7-084B-4E58-AA72-CC756B64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245" y="240225"/>
            <a:ext cx="10515600" cy="1325563"/>
          </a:xfrm>
        </p:spPr>
        <p:txBody>
          <a:bodyPr/>
          <a:lstStyle/>
          <a:p>
            <a:r>
              <a:rPr lang="en-US" b="1" dirty="0"/>
              <a:t>Next Steps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0C710C-9B6C-41CD-9C84-BAE8BF188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26670"/>
              </p:ext>
            </p:extLst>
          </p:nvPr>
        </p:nvGraphicFramePr>
        <p:xfrm>
          <a:off x="1402914" y="1384141"/>
          <a:ext cx="10044533" cy="1650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2862">
                  <a:extLst>
                    <a:ext uri="{9D8B030D-6E8A-4147-A177-3AD203B41FA5}">
                      <a16:colId xmlns:a16="http://schemas.microsoft.com/office/drawing/2014/main" val="1221749403"/>
                    </a:ext>
                  </a:extLst>
                </a:gridCol>
                <a:gridCol w="3351671">
                  <a:extLst>
                    <a:ext uri="{9D8B030D-6E8A-4147-A177-3AD203B41FA5}">
                      <a16:colId xmlns:a16="http://schemas.microsoft.com/office/drawing/2014/main" val="3996839190"/>
                    </a:ext>
                  </a:extLst>
                </a:gridCol>
              </a:tblGrid>
              <a:tr h="705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Public Workshop No. 3 Water Budget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March 24, 2020</a:t>
                      </a:r>
                      <a:r>
                        <a:rPr lang="en-US" sz="2800" dirty="0"/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367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TAC Meeting Sustainability Criteria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April 29,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248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99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027F-A11A-4DB7-992E-E7C39FC3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025"/>
            <a:ext cx="10515600" cy="1325563"/>
          </a:xfrm>
        </p:spPr>
        <p:txBody>
          <a:bodyPr/>
          <a:lstStyle/>
          <a:p>
            <a:r>
              <a:rPr lang="en-US" b="1" dirty="0"/>
              <a:t>What is the objective?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C987F-AF8C-4D4D-BD9D-02E4E686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118" y="1478795"/>
            <a:ext cx="10515600" cy="1603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quantify sustainability criteria that help guide good management without setting off false alarms or triggering costly, ineffective, or harmful management actions.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F3173F-6CBF-405C-BB1B-DD9912AD0B09}"/>
              </a:ext>
            </a:extLst>
          </p:cNvPr>
          <p:cNvSpPr txBox="1">
            <a:spLocks/>
          </p:cNvSpPr>
          <p:nvPr/>
        </p:nvSpPr>
        <p:spPr>
          <a:xfrm>
            <a:off x="914400" y="2629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How have we proceeded?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5729C-6DFC-4C99-985A-456D99B1632C}"/>
              </a:ext>
            </a:extLst>
          </p:cNvPr>
          <p:cNvSpPr txBox="1"/>
          <p:nvPr/>
        </p:nvSpPr>
        <p:spPr>
          <a:xfrm>
            <a:off x="1227076" y="3804752"/>
            <a:ext cx="98508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Open discussion of requirements in light of uncertainties</a:t>
            </a:r>
          </a:p>
          <a:p>
            <a:pPr marL="457200" indent="-457200"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In-depth identification of data gaps and the means to fill them</a:t>
            </a:r>
          </a:p>
          <a:p>
            <a:pPr marL="457200" indent="-457200">
              <a:buSzPct val="85000"/>
              <a:buFont typeface="Wingdings" panose="05000000000000000000" pitchFamily="2" charset="2"/>
              <a:buChar char="Ø"/>
            </a:pPr>
            <a:r>
              <a:rPr lang="en-US" sz="2800" dirty="0"/>
              <a:t>Commitment to adaptive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7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3791-1064-4E8A-8A3E-E750BF34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515"/>
            <a:ext cx="10515600" cy="1325563"/>
          </a:xfrm>
        </p:spPr>
        <p:txBody>
          <a:bodyPr/>
          <a:lstStyle/>
          <a:p>
            <a:r>
              <a:rPr lang="en-US" b="1" dirty="0"/>
              <a:t>GSA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28648-15B6-44D7-BDB2-8ABB222AD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449" y="1384195"/>
            <a:ext cx="5360282" cy="4207310"/>
          </a:xfrm>
        </p:spPr>
        <p:txBody>
          <a:bodyPr>
            <a:normAutofit lnSpcReduction="10000"/>
          </a:bodyPr>
          <a:lstStyle/>
          <a:p>
            <a:pPr marL="346075" indent="-346075">
              <a:buSzPct val="85000"/>
              <a:buFont typeface="Wingdings" panose="05000000000000000000" pitchFamily="2" charset="2"/>
              <a:buChar char="Ø"/>
            </a:pPr>
            <a:r>
              <a:rPr lang="en-US" dirty="0"/>
              <a:t>Groundwater management/use without </a:t>
            </a:r>
            <a:r>
              <a:rPr lang="en-US" i="1" dirty="0"/>
              <a:t>causing</a:t>
            </a:r>
            <a:r>
              <a:rPr lang="en-US" dirty="0"/>
              <a:t> undesirable results-water quality degradation</a:t>
            </a:r>
          </a:p>
          <a:p>
            <a:pPr marL="346075" indent="-346075">
              <a:buSzPct val="85000"/>
              <a:buFont typeface="Wingdings" panose="05000000000000000000" pitchFamily="2" charset="2"/>
              <a:buChar char="Ø"/>
            </a:pPr>
            <a:r>
              <a:rPr lang="en-US" dirty="0"/>
              <a:t>Required to address significant and unreasonable effects caused by groundwater conditions throughout the basin</a:t>
            </a:r>
          </a:p>
          <a:p>
            <a:pPr marL="346075" indent="-346075">
              <a:buSzPct val="85000"/>
              <a:buFont typeface="Wingdings" panose="05000000000000000000" pitchFamily="2" charset="2"/>
              <a:buChar char="Ø"/>
            </a:pPr>
            <a:r>
              <a:rPr lang="en-US" dirty="0"/>
              <a:t>Will cooperate with regulators and avoid management actions that spread contamination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63B99-17A4-48B7-B370-BBF938B41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8845" y="1690689"/>
            <a:ext cx="6019800" cy="356448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Not required to address undesirable results that occurred before 2015</a:t>
            </a:r>
          </a:p>
          <a:p>
            <a:pPr marL="0" indent="0">
              <a:spcBef>
                <a:spcPts val="0"/>
              </a:spcBef>
              <a:buSzPct val="85000"/>
              <a:buNone/>
            </a:pPr>
            <a:endParaRPr lang="en-US" dirty="0"/>
          </a:p>
          <a:p>
            <a:pPr>
              <a:spcBef>
                <a:spcPts val="0"/>
              </a:spcBef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Not responsible for local problems or degradation caused by others</a:t>
            </a:r>
          </a:p>
          <a:p>
            <a:pPr marL="0" indent="0">
              <a:spcBef>
                <a:spcPts val="0"/>
              </a:spcBef>
              <a:buSzPct val="85000"/>
              <a:buNone/>
            </a:pPr>
            <a:endParaRPr lang="en-US" sz="4000" dirty="0"/>
          </a:p>
          <a:p>
            <a:pPr>
              <a:spcBef>
                <a:spcPts val="0"/>
              </a:spcBef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No mandate or authority to duplicate role of regulatory agencies, e.g., RWQCB</a:t>
            </a:r>
          </a:p>
        </p:txBody>
      </p:sp>
    </p:spTree>
    <p:extLst>
      <p:ext uri="{BB962C8B-B14F-4D97-AF65-F5344CB8AC3E}">
        <p14:creationId xmlns:p14="http://schemas.microsoft.com/office/powerpoint/2010/main" val="381279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0F28-A2A3-443F-A8B8-11AABB4DD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23085"/>
            <a:ext cx="10515600" cy="1148365"/>
          </a:xfrm>
        </p:spPr>
        <p:txBody>
          <a:bodyPr/>
          <a:lstStyle/>
          <a:p>
            <a:r>
              <a:rPr lang="en-US" b="1" dirty="0"/>
              <a:t>GSA responsibility to use best available data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8F97A-5135-4D2B-AA6E-9D65D3B19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81" y="1345332"/>
            <a:ext cx="11299998" cy="1894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/>
              <a:t>Recap: District Monitoring Program 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Sampled to track trends, detect exceedances, support analysis of causes  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About 29 wells, including the nested well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Wells in general are regionally representative and show historical trends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Some wells track local problems and have highly variable data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</a:pPr>
            <a:endParaRPr lang="en-US" sz="3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0F520-A1FF-498A-837F-13980266611C}"/>
              </a:ext>
            </a:extLst>
          </p:cNvPr>
          <p:cNvSpPr/>
          <p:nvPr/>
        </p:nvSpPr>
        <p:spPr>
          <a:xfrm>
            <a:off x="1996955" y="3323900"/>
            <a:ext cx="10005856" cy="2345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7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Supports management actions:</a:t>
            </a:r>
          </a:p>
          <a:p>
            <a:pPr marL="625475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Investigate samples/wells with significant increase or trend</a:t>
            </a:r>
          </a:p>
          <a:p>
            <a:pPr marL="625475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Identify potential cause(s) of problem (if possible)</a:t>
            </a:r>
          </a:p>
          <a:p>
            <a:pPr marL="625475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Initiate outreach and cooperate with appropriate regulatory agency</a:t>
            </a:r>
          </a:p>
          <a:p>
            <a:pPr marL="457200" indent="-457200">
              <a:lnSpc>
                <a:spcPct val="7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As monitoring needs change, District Program represents the focus of GSP monitoring improvements</a:t>
            </a:r>
          </a:p>
        </p:txBody>
      </p:sp>
    </p:spTree>
    <p:extLst>
      <p:ext uri="{BB962C8B-B14F-4D97-AF65-F5344CB8AC3E}">
        <p14:creationId xmlns:p14="http://schemas.microsoft.com/office/powerpoint/2010/main" val="327943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0F28-A2A3-443F-A8B8-11AABB4DD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23085"/>
            <a:ext cx="10515600" cy="1148365"/>
          </a:xfrm>
        </p:spPr>
        <p:txBody>
          <a:bodyPr/>
          <a:lstStyle/>
          <a:p>
            <a:r>
              <a:rPr lang="en-US" b="1" dirty="0"/>
              <a:t>GSA responsibility to use best available data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8F97A-5135-4D2B-AA6E-9D65D3B19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1" y="1313800"/>
            <a:ext cx="11299998" cy="19155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Recap: Triennial Update data set</a:t>
            </a:r>
          </a:p>
          <a:p>
            <a:pPr marL="457200"/>
            <a:r>
              <a:rPr lang="en-US" sz="2600" dirty="0"/>
              <a:t>Larger data set from multiple agencies compiled on triennial basis</a:t>
            </a:r>
          </a:p>
          <a:p>
            <a:pPr marL="457200"/>
            <a:r>
              <a:rPr lang="en-US" sz="2600" dirty="0"/>
              <a:t>Set of sampled wells varies over time, but more sites and widely distributed</a:t>
            </a:r>
          </a:p>
          <a:p>
            <a:pPr marL="457200"/>
            <a:r>
              <a:rPr lang="en-US" sz="2600" dirty="0"/>
              <a:t>Provides a snapshot and overview of TDS and nitrate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01C223-31BF-4B92-A8F8-5394C1FF6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940972"/>
              </p:ext>
            </p:extLst>
          </p:nvPr>
        </p:nvGraphicFramePr>
        <p:xfrm>
          <a:off x="630620" y="3436892"/>
          <a:ext cx="10941268" cy="249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025">
                  <a:extLst>
                    <a:ext uri="{9D8B030D-6E8A-4147-A177-3AD203B41FA5}">
                      <a16:colId xmlns:a16="http://schemas.microsoft.com/office/drawing/2014/main" val="2839501731"/>
                    </a:ext>
                  </a:extLst>
                </a:gridCol>
                <a:gridCol w="1720495">
                  <a:extLst>
                    <a:ext uri="{9D8B030D-6E8A-4147-A177-3AD203B41FA5}">
                      <a16:colId xmlns:a16="http://schemas.microsoft.com/office/drawing/2014/main" val="968042290"/>
                    </a:ext>
                  </a:extLst>
                </a:gridCol>
                <a:gridCol w="1549269">
                  <a:extLst>
                    <a:ext uri="{9D8B030D-6E8A-4147-A177-3AD203B41FA5}">
                      <a16:colId xmlns:a16="http://schemas.microsoft.com/office/drawing/2014/main" val="3466383269"/>
                    </a:ext>
                  </a:extLst>
                </a:gridCol>
                <a:gridCol w="1738171">
                  <a:extLst>
                    <a:ext uri="{9D8B030D-6E8A-4147-A177-3AD203B41FA5}">
                      <a16:colId xmlns:a16="http://schemas.microsoft.com/office/drawing/2014/main" val="3923754452"/>
                    </a:ext>
                  </a:extLst>
                </a:gridCol>
                <a:gridCol w="1327841">
                  <a:extLst>
                    <a:ext uri="{9D8B030D-6E8A-4147-A177-3AD203B41FA5}">
                      <a16:colId xmlns:a16="http://schemas.microsoft.com/office/drawing/2014/main" val="3469969408"/>
                    </a:ext>
                  </a:extLst>
                </a:gridCol>
                <a:gridCol w="1492467">
                  <a:extLst>
                    <a:ext uri="{9D8B030D-6E8A-4147-A177-3AD203B41FA5}">
                      <a16:colId xmlns:a16="http://schemas.microsoft.com/office/drawing/2014/main" val="2439016552"/>
                    </a:ext>
                  </a:extLst>
                </a:gridCol>
              </a:tblGrid>
              <a:tr h="46633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Constituent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Number of Wells with Nitrate or TDS Data, 2015-2017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474538"/>
                  </a:ext>
                </a:extLst>
              </a:tr>
              <a:tr h="810453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Southern 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Hollister 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San Juan 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Bolsa 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8655208"/>
                  </a:ext>
                </a:extLst>
              </a:tr>
              <a:tr h="4631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Nitrate (as NO3)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69250"/>
                  </a:ext>
                </a:extLst>
              </a:tr>
              <a:tr h="450267">
                <a:tc>
                  <a:txBody>
                    <a:bodyPr/>
                    <a:lstStyle/>
                    <a:p>
                      <a:r>
                        <a:rPr lang="en-US" sz="2000" dirty="0"/>
                        <a:t>Total Dissolved Solids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993768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6188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6188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6188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rgbClr val="6188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6188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618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51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C6CD2-457B-4A75-B85A-2A77FE95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005"/>
            <a:ext cx="10515600" cy="1325563"/>
          </a:xfrm>
        </p:spPr>
        <p:txBody>
          <a:bodyPr/>
          <a:lstStyle/>
          <a:p>
            <a:r>
              <a:rPr lang="en-US" b="1" dirty="0"/>
              <a:t>Background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3D4EA-8547-4286-8627-5FC152A2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68" y="1394708"/>
            <a:ext cx="11066106" cy="3261382"/>
          </a:xfrm>
        </p:spPr>
        <p:txBody>
          <a:bodyPr/>
          <a:lstStyle/>
          <a:p>
            <a:r>
              <a:rPr lang="en-US" dirty="0"/>
              <a:t>General mineral quality is naturally poor</a:t>
            </a:r>
          </a:p>
          <a:p>
            <a:r>
              <a:rPr lang="en-US" dirty="0"/>
              <a:t>Salt and nitrate loading has occurred for decades due to human activities</a:t>
            </a:r>
          </a:p>
          <a:p>
            <a:r>
              <a:rPr lang="en-US" dirty="0"/>
              <a:t>Groundwater is used for agriculture, municipal, rural, and environmental beneficial uses</a:t>
            </a:r>
          </a:p>
          <a:p>
            <a:r>
              <a:rPr lang="en-US" dirty="0"/>
              <a:t>There has been historical and ongoing groundwater use with reasonable accommodation by users </a:t>
            </a:r>
          </a:p>
          <a:p>
            <a:r>
              <a:rPr lang="en-US" b="1" dirty="0"/>
              <a:t>Accordingly, current conditions are considered sustainable.</a:t>
            </a:r>
          </a:p>
        </p:txBody>
      </p:sp>
    </p:spTree>
    <p:extLst>
      <p:ext uri="{BB962C8B-B14F-4D97-AF65-F5344CB8AC3E}">
        <p14:creationId xmlns:p14="http://schemas.microsoft.com/office/powerpoint/2010/main" val="334385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C6CD2-457B-4A75-B85A-2A77FE95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005"/>
            <a:ext cx="10515600" cy="1325563"/>
          </a:xfrm>
        </p:spPr>
        <p:txBody>
          <a:bodyPr/>
          <a:lstStyle/>
          <a:p>
            <a:r>
              <a:rPr lang="en-US" b="1" dirty="0"/>
              <a:t>Background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3D4EA-8547-4286-8627-5FC152A2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87" y="1394708"/>
            <a:ext cx="11224615" cy="384995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Data gaps exist in terms of wells being sampled, geographic distribution of constituents, and vertical distribution and migration of constituents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Monitoring program improvements are planned to reduce uncertainty</a:t>
            </a:r>
          </a:p>
          <a:p>
            <a:r>
              <a:rPr lang="en-US" dirty="0"/>
              <a:t>Legacy loading means:</a:t>
            </a:r>
          </a:p>
          <a:p>
            <a:pPr lvl="1"/>
            <a:r>
              <a:rPr lang="en-US" sz="2600" dirty="0"/>
              <a:t>Quality could get worse despite improved practices now</a:t>
            </a:r>
          </a:p>
          <a:p>
            <a:pPr lvl="1"/>
            <a:r>
              <a:rPr lang="en-US" sz="2600" dirty="0"/>
              <a:t>Short-term monitoring data reflect past practices</a:t>
            </a:r>
          </a:p>
          <a:p>
            <a:pPr lvl="1">
              <a:spcAft>
                <a:spcPts val="1200"/>
              </a:spcAft>
            </a:pPr>
            <a:r>
              <a:rPr lang="en-US" sz="2600" dirty="0"/>
              <a:t>Sustainability criteria based on such data must be viewed in context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Management actions will make a real difference in the long term</a:t>
            </a:r>
          </a:p>
        </p:txBody>
      </p:sp>
    </p:spTree>
    <p:extLst>
      <p:ext uri="{BB962C8B-B14F-4D97-AF65-F5344CB8AC3E}">
        <p14:creationId xmlns:p14="http://schemas.microsoft.com/office/powerpoint/2010/main" val="329107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AD30-BAC5-400E-8800-A7C34B4F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38125"/>
            <a:ext cx="10515600" cy="1325563"/>
          </a:xfrm>
        </p:spPr>
        <p:txBody>
          <a:bodyPr/>
          <a:lstStyle/>
          <a:p>
            <a:r>
              <a:rPr lang="en-US" b="1" dirty="0"/>
              <a:t>Monitoring and management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3D839-4C83-418A-A813-0E8C8747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657"/>
            <a:ext cx="10817888" cy="4351338"/>
          </a:xfrm>
        </p:spPr>
        <p:txBody>
          <a:bodyPr>
            <a:normAutofit/>
          </a:bodyPr>
          <a:lstStyle/>
          <a:p>
            <a:pPr marL="568325" lvl="1"/>
            <a:r>
              <a:rPr lang="en-US" sz="2800" dirty="0"/>
              <a:t>Increase CVP percolation</a:t>
            </a:r>
          </a:p>
          <a:p>
            <a:pPr marL="568325" lvl="1"/>
            <a:r>
              <a:rPr lang="en-US" sz="2800" dirty="0"/>
              <a:t>Managed Aquifer Recharge of local surface water</a:t>
            </a:r>
          </a:p>
          <a:p>
            <a:pPr marL="568325" lvl="1"/>
            <a:r>
              <a:rPr lang="en-US" sz="2800" dirty="0"/>
              <a:t>Maintain groundwater outflow</a:t>
            </a:r>
          </a:p>
          <a:p>
            <a:pPr marL="568325" lvl="1"/>
            <a:r>
              <a:rPr lang="en-US" sz="2800" dirty="0"/>
              <a:t>Prepare and implement </a:t>
            </a:r>
            <a:r>
              <a:rPr lang="en-US" sz="2800" dirty="0" err="1"/>
              <a:t>SWRP</a:t>
            </a:r>
            <a:r>
              <a:rPr lang="en-US" sz="2800" dirty="0"/>
              <a:t> Storm Water Resource Plan </a:t>
            </a:r>
          </a:p>
          <a:p>
            <a:pPr marL="568325" lvl="1"/>
            <a:r>
              <a:rPr lang="en-US" sz="2800" dirty="0"/>
              <a:t>Continue SNMP and ILRP</a:t>
            </a:r>
          </a:p>
          <a:p>
            <a:pPr marL="568325" lvl="1"/>
            <a:r>
              <a:rPr lang="en-US" sz="2800" dirty="0"/>
              <a:t>Cooperate with County on OWTS and wastewater treatment/disposal</a:t>
            </a:r>
          </a:p>
          <a:p>
            <a:pPr marL="568325" lvl="1"/>
            <a:r>
              <a:rPr lang="en-US" sz="2800" dirty="0"/>
              <a:t>Continue and expand water softener conversion to cartridge type</a:t>
            </a:r>
          </a:p>
          <a:p>
            <a:pPr marL="568325" lvl="1"/>
            <a:r>
              <a:rPr lang="en-US" sz="2800" dirty="0"/>
              <a:t>Work with UC Extension on measures to reduce loading</a:t>
            </a:r>
          </a:p>
          <a:p>
            <a:pPr marL="568325" lvl="1"/>
            <a:r>
              <a:rPr lang="en-US" sz="2800" dirty="0"/>
              <a:t>Improve monitoring program</a:t>
            </a:r>
          </a:p>
          <a:p>
            <a:pPr marL="568325" lvl="1"/>
            <a:endParaRPr lang="en-US" dirty="0"/>
          </a:p>
          <a:p>
            <a:pPr marL="568325"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74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14295</TotalTime>
  <Words>1362</Words>
  <Application>Microsoft Office PowerPoint</Application>
  <PresentationFormat>Widescreen</PresentationFormat>
  <Paragraphs>224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Wingdings</vt:lpstr>
      <vt:lpstr>Office Theme</vt:lpstr>
      <vt:lpstr>Technical Advisory Committee</vt:lpstr>
      <vt:lpstr>Agenda</vt:lpstr>
      <vt:lpstr>What is the objective? </vt:lpstr>
      <vt:lpstr>GSA responsibilities</vt:lpstr>
      <vt:lpstr>GSA responsibility to use best available data</vt:lpstr>
      <vt:lpstr>GSA responsibility to use best available data</vt:lpstr>
      <vt:lpstr>Background (1)</vt:lpstr>
      <vt:lpstr>Background (2)</vt:lpstr>
      <vt:lpstr>Monitoring and management actions</vt:lpstr>
      <vt:lpstr>Minimum Threshold (MT) for water quality</vt:lpstr>
      <vt:lpstr>Setting MTs for quality answers questions:</vt:lpstr>
      <vt:lpstr>An isocontour can be the basis for a MT</vt:lpstr>
      <vt:lpstr>A volume of water can be the basis for a MT</vt:lpstr>
      <vt:lpstr>A number of wells can be the basis for a MT</vt:lpstr>
      <vt:lpstr>Setting MTs: what concentration?</vt:lpstr>
      <vt:lpstr>Setting MTs: how many wells?</vt:lpstr>
      <vt:lpstr>Approach to MTs</vt:lpstr>
      <vt:lpstr>What is significant and unreasonable? How many wells?</vt:lpstr>
      <vt:lpstr>PowerPoint Presentation</vt:lpstr>
      <vt:lpstr>Approach to Measurable Objectives (MOs)</vt:lpstr>
      <vt:lpstr>Measurable Objectives MOs)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Iris Priestaf</dc:creator>
  <cp:lastModifiedBy>Iris Priestaf</cp:lastModifiedBy>
  <cp:revision>879</cp:revision>
  <cp:lastPrinted>2020-01-13T18:35:36Z</cp:lastPrinted>
  <dcterms:created xsi:type="dcterms:W3CDTF">2018-07-30T18:17:07Z</dcterms:created>
  <dcterms:modified xsi:type="dcterms:W3CDTF">2020-02-19T19:02:00Z</dcterms:modified>
</cp:coreProperties>
</file>