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2.xml" ContentType="application/vnd.openxmlformats-officedocument.drawingml.chartshapes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sldIdLst>
    <p:sldId id="258" r:id="rId2"/>
    <p:sldId id="730" r:id="rId3"/>
    <p:sldId id="272" r:id="rId4"/>
    <p:sldId id="699" r:id="rId5"/>
    <p:sldId id="676" r:id="rId6"/>
    <p:sldId id="692" r:id="rId7"/>
    <p:sldId id="694" r:id="rId8"/>
    <p:sldId id="764" r:id="rId9"/>
    <p:sldId id="687" r:id="rId10"/>
    <p:sldId id="728" r:id="rId11"/>
    <p:sldId id="688" r:id="rId12"/>
    <p:sldId id="713" r:id="rId13"/>
    <p:sldId id="712" r:id="rId14"/>
    <p:sldId id="793" r:id="rId15"/>
    <p:sldId id="702" r:id="rId16"/>
    <p:sldId id="710" r:id="rId17"/>
    <p:sldId id="734" r:id="rId18"/>
    <p:sldId id="733" r:id="rId19"/>
    <p:sldId id="526" r:id="rId20"/>
    <p:sldId id="736" r:id="rId21"/>
    <p:sldId id="776" r:id="rId22"/>
    <p:sldId id="753" r:id="rId23"/>
    <p:sldId id="774" r:id="rId24"/>
    <p:sldId id="779" r:id="rId25"/>
    <p:sldId id="762" r:id="rId26"/>
    <p:sldId id="747" r:id="rId27"/>
    <p:sldId id="745" r:id="rId28"/>
    <p:sldId id="758" r:id="rId29"/>
    <p:sldId id="791" r:id="rId30"/>
    <p:sldId id="756" r:id="rId31"/>
    <p:sldId id="792" r:id="rId32"/>
    <p:sldId id="794" r:id="rId33"/>
    <p:sldId id="765" r:id="rId34"/>
    <p:sldId id="681" r:id="rId35"/>
    <p:sldId id="780" r:id="rId36"/>
    <p:sldId id="781" r:id="rId37"/>
    <p:sldId id="739" r:id="rId38"/>
    <p:sldId id="782" r:id="rId39"/>
    <p:sldId id="789" r:id="rId40"/>
    <p:sldId id="788" r:id="rId41"/>
    <p:sldId id="790" r:id="rId42"/>
    <p:sldId id="787" r:id="rId43"/>
    <p:sldId id="735" r:id="rId44"/>
    <p:sldId id="524" r:id="rId45"/>
    <p:sldId id="265" r:id="rId46"/>
    <p:sldId id="529" r:id="rId4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8EFF8"/>
    <a:srgbClr val="D1ECF7"/>
    <a:srgbClr val="F6F8FC"/>
    <a:srgbClr val="CAE9F6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750" autoAdjust="0"/>
    <p:restoredTop sz="79671" autoAdjust="0"/>
  </p:normalViewPr>
  <p:slideViewPr>
    <p:cSldViewPr snapToGrid="0">
      <p:cViewPr varScale="1">
        <p:scale>
          <a:sx n="87" d="100"/>
          <a:sy n="87" d="100"/>
        </p:scale>
        <p:origin x="756" y="60"/>
      </p:cViewPr>
      <p:guideLst/>
    </p:cSldViewPr>
  </p:slideViewPr>
  <p:outlineViewPr>
    <p:cViewPr>
      <p:scale>
        <a:sx n="33" d="100"/>
        <a:sy n="33" d="100"/>
      </p:scale>
      <p:origin x="0" y="-408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76" d="100"/>
          <a:sy n="76" d="100"/>
        </p:scale>
        <p:origin x="3762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\\todd-dc2\data\Projects\San%20Benito%20GSP%2037643\Data\Database\Water%20Levels\hydrographs.xlsm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todd-dc2\data\Projects\San%20Benito%20GSP%2037643\Model_1922-2007\GWV\SB7517_streamflow_Run057_6507_SP1-516.xlsx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92606368077328"/>
          <c:y val="6.4472793640345971E-2"/>
          <c:w val="0.81521970585864301"/>
          <c:h val="0.75252761666299672"/>
        </c:manualLayout>
      </c:layout>
      <c:scatterChart>
        <c:scatterStyle val="lineMarker"/>
        <c:varyColors val="0"/>
        <c:ser>
          <c:idx val="0"/>
          <c:order val="0"/>
          <c:tx>
            <c:strRef>
              <c:f>Data!$C$1</c:f>
              <c:strCache>
                <c:ptCount val="1"/>
                <c:pt idx="0">
                  <c:v>WSE</c:v>
                </c:pt>
              </c:strCache>
            </c:strRef>
          </c:tx>
          <c:xVal>
            <c:numRef>
              <c:f>Data!$B$4474:$B$4659</c:f>
              <c:numCache>
                <c:formatCode>m/d/yyyy</c:formatCode>
                <c:ptCount val="186"/>
                <c:pt idx="0">
                  <c:v>16528</c:v>
                </c:pt>
                <c:pt idx="1">
                  <c:v>16742</c:v>
                </c:pt>
                <c:pt idx="2">
                  <c:v>16862</c:v>
                </c:pt>
                <c:pt idx="3">
                  <c:v>17137</c:v>
                </c:pt>
                <c:pt idx="4">
                  <c:v>17258</c:v>
                </c:pt>
                <c:pt idx="5">
                  <c:v>17533</c:v>
                </c:pt>
                <c:pt idx="6">
                  <c:v>17624</c:v>
                </c:pt>
                <c:pt idx="7">
                  <c:v>17868</c:v>
                </c:pt>
                <c:pt idx="8">
                  <c:v>18225</c:v>
                </c:pt>
                <c:pt idx="9">
                  <c:v>18331</c:v>
                </c:pt>
                <c:pt idx="10">
                  <c:v>18559</c:v>
                </c:pt>
                <c:pt idx="11">
                  <c:v>18632</c:v>
                </c:pt>
                <c:pt idx="12">
                  <c:v>18643</c:v>
                </c:pt>
                <c:pt idx="13">
                  <c:v>18653</c:v>
                </c:pt>
                <c:pt idx="14">
                  <c:v>18681</c:v>
                </c:pt>
                <c:pt idx="15">
                  <c:v>18708</c:v>
                </c:pt>
                <c:pt idx="16">
                  <c:v>18736</c:v>
                </c:pt>
                <c:pt idx="17">
                  <c:v>18812</c:v>
                </c:pt>
                <c:pt idx="18">
                  <c:v>18827</c:v>
                </c:pt>
                <c:pt idx="19">
                  <c:v>18843</c:v>
                </c:pt>
                <c:pt idx="20">
                  <c:v>18857</c:v>
                </c:pt>
                <c:pt idx="21">
                  <c:v>18883</c:v>
                </c:pt>
                <c:pt idx="22">
                  <c:v>18911</c:v>
                </c:pt>
                <c:pt idx="23">
                  <c:v>18939</c:v>
                </c:pt>
                <c:pt idx="24">
                  <c:v>19078</c:v>
                </c:pt>
                <c:pt idx="25">
                  <c:v>19826</c:v>
                </c:pt>
                <c:pt idx="26">
                  <c:v>20173</c:v>
                </c:pt>
                <c:pt idx="27">
                  <c:v>20561</c:v>
                </c:pt>
                <c:pt idx="28">
                  <c:v>20917</c:v>
                </c:pt>
                <c:pt idx="29">
                  <c:v>21296</c:v>
                </c:pt>
                <c:pt idx="30">
                  <c:v>21511</c:v>
                </c:pt>
                <c:pt idx="31">
                  <c:v>21641</c:v>
                </c:pt>
                <c:pt idx="32">
                  <c:v>22007</c:v>
                </c:pt>
                <c:pt idx="33">
                  <c:v>22341</c:v>
                </c:pt>
                <c:pt idx="34">
                  <c:v>22737</c:v>
                </c:pt>
                <c:pt idx="35">
                  <c:v>23071</c:v>
                </c:pt>
                <c:pt idx="36">
                  <c:v>23802</c:v>
                </c:pt>
                <c:pt idx="37">
                  <c:v>24204</c:v>
                </c:pt>
                <c:pt idx="38">
                  <c:v>24532</c:v>
                </c:pt>
                <c:pt idx="39">
                  <c:v>24875</c:v>
                </c:pt>
                <c:pt idx="40">
                  <c:v>24899</c:v>
                </c:pt>
                <c:pt idx="41">
                  <c:v>25263</c:v>
                </c:pt>
                <c:pt idx="42">
                  <c:v>25628</c:v>
                </c:pt>
                <c:pt idx="43">
                  <c:v>25993</c:v>
                </c:pt>
                <c:pt idx="44">
                  <c:v>26359</c:v>
                </c:pt>
                <c:pt idx="45">
                  <c:v>26573</c:v>
                </c:pt>
                <c:pt idx="46">
                  <c:v>26724</c:v>
                </c:pt>
                <c:pt idx="47">
                  <c:v>27089</c:v>
                </c:pt>
                <c:pt idx="48">
                  <c:v>27454</c:v>
                </c:pt>
                <c:pt idx="49">
                  <c:v>27668</c:v>
                </c:pt>
                <c:pt idx="50">
                  <c:v>27820</c:v>
                </c:pt>
                <c:pt idx="51">
                  <c:v>28034</c:v>
                </c:pt>
                <c:pt idx="52">
                  <c:v>28185</c:v>
                </c:pt>
                <c:pt idx="53">
                  <c:v>28277</c:v>
                </c:pt>
                <c:pt idx="54">
                  <c:v>28550</c:v>
                </c:pt>
                <c:pt idx="55">
                  <c:v>28764</c:v>
                </c:pt>
                <c:pt idx="56">
                  <c:v>28915</c:v>
                </c:pt>
                <c:pt idx="57">
                  <c:v>29129</c:v>
                </c:pt>
                <c:pt idx="58">
                  <c:v>29292</c:v>
                </c:pt>
                <c:pt idx="59">
                  <c:v>29495</c:v>
                </c:pt>
                <c:pt idx="60">
                  <c:v>29646</c:v>
                </c:pt>
                <c:pt idx="61">
                  <c:v>29860</c:v>
                </c:pt>
                <c:pt idx="62">
                  <c:v>30011</c:v>
                </c:pt>
                <c:pt idx="63">
                  <c:v>30225</c:v>
                </c:pt>
                <c:pt idx="64">
                  <c:v>30376</c:v>
                </c:pt>
                <c:pt idx="65">
                  <c:v>30590</c:v>
                </c:pt>
                <c:pt idx="66">
                  <c:v>30742</c:v>
                </c:pt>
                <c:pt idx="67">
                  <c:v>30956</c:v>
                </c:pt>
                <c:pt idx="68">
                  <c:v>31107</c:v>
                </c:pt>
                <c:pt idx="69">
                  <c:v>31321</c:v>
                </c:pt>
                <c:pt idx="70">
                  <c:v>31472</c:v>
                </c:pt>
                <c:pt idx="71">
                  <c:v>31686</c:v>
                </c:pt>
                <c:pt idx="72">
                  <c:v>31837</c:v>
                </c:pt>
                <c:pt idx="73">
                  <c:v>32051</c:v>
                </c:pt>
                <c:pt idx="74">
                  <c:v>32203</c:v>
                </c:pt>
                <c:pt idx="75">
                  <c:v>32417</c:v>
                </c:pt>
                <c:pt idx="76">
                  <c:v>32568</c:v>
                </c:pt>
                <c:pt idx="77">
                  <c:v>32782</c:v>
                </c:pt>
                <c:pt idx="78">
                  <c:v>32933</c:v>
                </c:pt>
                <c:pt idx="79">
                  <c:v>33147</c:v>
                </c:pt>
                <c:pt idx="80">
                  <c:v>33298</c:v>
                </c:pt>
                <c:pt idx="81">
                  <c:v>33420</c:v>
                </c:pt>
                <c:pt idx="82">
                  <c:v>33512</c:v>
                </c:pt>
                <c:pt idx="83">
                  <c:v>33604</c:v>
                </c:pt>
                <c:pt idx="84">
                  <c:v>33664</c:v>
                </c:pt>
                <c:pt idx="85">
                  <c:v>33878</c:v>
                </c:pt>
                <c:pt idx="86">
                  <c:v>33970</c:v>
                </c:pt>
                <c:pt idx="87">
                  <c:v>34029</c:v>
                </c:pt>
                <c:pt idx="88">
                  <c:v>34151</c:v>
                </c:pt>
                <c:pt idx="89">
                  <c:v>34243</c:v>
                </c:pt>
                <c:pt idx="90">
                  <c:v>34335</c:v>
                </c:pt>
                <c:pt idx="91">
                  <c:v>34394</c:v>
                </c:pt>
                <c:pt idx="92">
                  <c:v>34516</c:v>
                </c:pt>
                <c:pt idx="93">
                  <c:v>34608</c:v>
                </c:pt>
                <c:pt idx="94">
                  <c:v>34700</c:v>
                </c:pt>
                <c:pt idx="95">
                  <c:v>34759</c:v>
                </c:pt>
                <c:pt idx="96">
                  <c:v>34881</c:v>
                </c:pt>
                <c:pt idx="97">
                  <c:v>34973</c:v>
                </c:pt>
                <c:pt idx="98">
                  <c:v>35065</c:v>
                </c:pt>
                <c:pt idx="99">
                  <c:v>35125</c:v>
                </c:pt>
                <c:pt idx="100">
                  <c:v>35247</c:v>
                </c:pt>
                <c:pt idx="101">
                  <c:v>35339</c:v>
                </c:pt>
                <c:pt idx="102">
                  <c:v>35431</c:v>
                </c:pt>
                <c:pt idx="103">
                  <c:v>35490</c:v>
                </c:pt>
                <c:pt idx="104">
                  <c:v>35612</c:v>
                </c:pt>
                <c:pt idx="105">
                  <c:v>35704</c:v>
                </c:pt>
                <c:pt idx="106">
                  <c:v>35796</c:v>
                </c:pt>
                <c:pt idx="107">
                  <c:v>35855</c:v>
                </c:pt>
                <c:pt idx="108">
                  <c:v>35977</c:v>
                </c:pt>
                <c:pt idx="109">
                  <c:v>36069</c:v>
                </c:pt>
                <c:pt idx="110">
                  <c:v>36161</c:v>
                </c:pt>
                <c:pt idx="111">
                  <c:v>36220</c:v>
                </c:pt>
                <c:pt idx="112">
                  <c:v>36342</c:v>
                </c:pt>
                <c:pt idx="113">
                  <c:v>36434</c:v>
                </c:pt>
                <c:pt idx="114">
                  <c:v>36526</c:v>
                </c:pt>
                <c:pt idx="115">
                  <c:v>36586</c:v>
                </c:pt>
                <c:pt idx="116">
                  <c:v>36708</c:v>
                </c:pt>
                <c:pt idx="117">
                  <c:v>36800</c:v>
                </c:pt>
                <c:pt idx="118">
                  <c:v>36892</c:v>
                </c:pt>
                <c:pt idx="119">
                  <c:v>36951</c:v>
                </c:pt>
                <c:pt idx="120">
                  <c:v>37073</c:v>
                </c:pt>
                <c:pt idx="121">
                  <c:v>37165</c:v>
                </c:pt>
                <c:pt idx="122">
                  <c:v>37257</c:v>
                </c:pt>
                <c:pt idx="123">
                  <c:v>37316</c:v>
                </c:pt>
                <c:pt idx="124">
                  <c:v>37438</c:v>
                </c:pt>
                <c:pt idx="125">
                  <c:v>37530</c:v>
                </c:pt>
                <c:pt idx="126">
                  <c:v>37622</c:v>
                </c:pt>
                <c:pt idx="127">
                  <c:v>37681</c:v>
                </c:pt>
                <c:pt idx="128">
                  <c:v>37803</c:v>
                </c:pt>
                <c:pt idx="129">
                  <c:v>37895</c:v>
                </c:pt>
                <c:pt idx="130">
                  <c:v>37987</c:v>
                </c:pt>
                <c:pt idx="131">
                  <c:v>38047</c:v>
                </c:pt>
                <c:pt idx="132">
                  <c:v>38169</c:v>
                </c:pt>
                <c:pt idx="133">
                  <c:v>38261</c:v>
                </c:pt>
                <c:pt idx="134">
                  <c:v>38353</c:v>
                </c:pt>
                <c:pt idx="135">
                  <c:v>38412</c:v>
                </c:pt>
                <c:pt idx="136">
                  <c:v>38534</c:v>
                </c:pt>
                <c:pt idx="137">
                  <c:v>38626</c:v>
                </c:pt>
                <c:pt idx="138">
                  <c:v>38718</c:v>
                </c:pt>
                <c:pt idx="139">
                  <c:v>38808</c:v>
                </c:pt>
                <c:pt idx="140">
                  <c:v>38899</c:v>
                </c:pt>
                <c:pt idx="141">
                  <c:v>38991</c:v>
                </c:pt>
                <c:pt idx="142">
                  <c:v>39083</c:v>
                </c:pt>
                <c:pt idx="143">
                  <c:v>39173</c:v>
                </c:pt>
                <c:pt idx="144">
                  <c:v>39264</c:v>
                </c:pt>
                <c:pt idx="145">
                  <c:v>39356</c:v>
                </c:pt>
                <c:pt idx="146">
                  <c:v>39448</c:v>
                </c:pt>
                <c:pt idx="147">
                  <c:v>39539</c:v>
                </c:pt>
                <c:pt idx="148">
                  <c:v>39630</c:v>
                </c:pt>
                <c:pt idx="149">
                  <c:v>39722</c:v>
                </c:pt>
                <c:pt idx="150">
                  <c:v>39814</c:v>
                </c:pt>
                <c:pt idx="151">
                  <c:v>39904</c:v>
                </c:pt>
                <c:pt idx="152">
                  <c:v>39995</c:v>
                </c:pt>
                <c:pt idx="153">
                  <c:v>40087</c:v>
                </c:pt>
                <c:pt idx="154">
                  <c:v>40179</c:v>
                </c:pt>
                <c:pt idx="155">
                  <c:v>40269</c:v>
                </c:pt>
                <c:pt idx="156">
                  <c:v>40360</c:v>
                </c:pt>
                <c:pt idx="157">
                  <c:v>40452</c:v>
                </c:pt>
                <c:pt idx="158">
                  <c:v>40544</c:v>
                </c:pt>
                <c:pt idx="159">
                  <c:v>40634</c:v>
                </c:pt>
                <c:pt idx="160">
                  <c:v>40725</c:v>
                </c:pt>
                <c:pt idx="161">
                  <c:v>40817</c:v>
                </c:pt>
                <c:pt idx="162">
                  <c:v>40889</c:v>
                </c:pt>
                <c:pt idx="163">
                  <c:v>40917</c:v>
                </c:pt>
                <c:pt idx="164">
                  <c:v>41010</c:v>
                </c:pt>
                <c:pt idx="165">
                  <c:v>41096</c:v>
                </c:pt>
                <c:pt idx="166">
                  <c:v>41184</c:v>
                </c:pt>
                <c:pt idx="167">
                  <c:v>41303.563888888886</c:v>
                </c:pt>
                <c:pt idx="168">
                  <c:v>41373.364583333328</c:v>
                </c:pt>
                <c:pt idx="169">
                  <c:v>41466.432638888888</c:v>
                </c:pt>
                <c:pt idx="170">
                  <c:v>41575.466666666667</c:v>
                </c:pt>
                <c:pt idx="171">
                  <c:v>41660.560416666667</c:v>
                </c:pt>
                <c:pt idx="172">
                  <c:v>41739.490277777775</c:v>
                </c:pt>
                <c:pt idx="173">
                  <c:v>41843.595833333333</c:v>
                </c:pt>
                <c:pt idx="174">
                  <c:v>41949.400694444441</c:v>
                </c:pt>
                <c:pt idx="175">
                  <c:v>42026.630555555552</c:v>
                </c:pt>
                <c:pt idx="176">
                  <c:v>42123.628472222219</c:v>
                </c:pt>
                <c:pt idx="177">
                  <c:v>42285.591666666667</c:v>
                </c:pt>
                <c:pt idx="178">
                  <c:v>42395.581944444442</c:v>
                </c:pt>
                <c:pt idx="179">
                  <c:v>42486.48333333333</c:v>
                </c:pt>
                <c:pt idx="180">
                  <c:v>42592.527777777774</c:v>
                </c:pt>
                <c:pt idx="181">
                  <c:v>42675.5625</c:v>
                </c:pt>
                <c:pt idx="182">
                  <c:v>42740.454861111109</c:v>
                </c:pt>
                <c:pt idx="183">
                  <c:v>42837.607638888891</c:v>
                </c:pt>
                <c:pt idx="184">
                  <c:v>42943.678472222222</c:v>
                </c:pt>
                <c:pt idx="185">
                  <c:v>43036.466666666667</c:v>
                </c:pt>
              </c:numCache>
            </c:numRef>
          </c:xVal>
          <c:yVal>
            <c:numRef>
              <c:f>Data!$C$4474:$C$4659</c:f>
              <c:numCache>
                <c:formatCode>General</c:formatCode>
                <c:ptCount val="186"/>
                <c:pt idx="0">
                  <c:v>183.1</c:v>
                </c:pt>
                <c:pt idx="1">
                  <c:v>164.8</c:v>
                </c:pt>
                <c:pt idx="2">
                  <c:v>179.2</c:v>
                </c:pt>
                <c:pt idx="3">
                  <c:v>166</c:v>
                </c:pt>
                <c:pt idx="4">
                  <c:v>171</c:v>
                </c:pt>
                <c:pt idx="5">
                  <c:v>149.80000000000001</c:v>
                </c:pt>
                <c:pt idx="6">
                  <c:v>164.5</c:v>
                </c:pt>
                <c:pt idx="7">
                  <c:v>145.4</c:v>
                </c:pt>
                <c:pt idx="8">
                  <c:v>139</c:v>
                </c:pt>
                <c:pt idx="9">
                  <c:v>143.69999999999999</c:v>
                </c:pt>
                <c:pt idx="10">
                  <c:v>129.4</c:v>
                </c:pt>
                <c:pt idx="11">
                  <c:v>133.30000000000001</c:v>
                </c:pt>
                <c:pt idx="12">
                  <c:v>133.69999999999999</c:v>
                </c:pt>
                <c:pt idx="13">
                  <c:v>134.30000000000001</c:v>
                </c:pt>
                <c:pt idx="14">
                  <c:v>136.19999999999999</c:v>
                </c:pt>
                <c:pt idx="15">
                  <c:v>137</c:v>
                </c:pt>
                <c:pt idx="16">
                  <c:v>132.80000000000001</c:v>
                </c:pt>
                <c:pt idx="17">
                  <c:v>95.6</c:v>
                </c:pt>
                <c:pt idx="18">
                  <c:v>77.599999999999994</c:v>
                </c:pt>
                <c:pt idx="19">
                  <c:v>122.4</c:v>
                </c:pt>
                <c:pt idx="20">
                  <c:v>118.8</c:v>
                </c:pt>
                <c:pt idx="21">
                  <c:v>122.6</c:v>
                </c:pt>
                <c:pt idx="22">
                  <c:v>123.6</c:v>
                </c:pt>
                <c:pt idx="23">
                  <c:v>125.8</c:v>
                </c:pt>
                <c:pt idx="24">
                  <c:v>133.19999999999999</c:v>
                </c:pt>
                <c:pt idx="25">
                  <c:v>137.80000000000001</c:v>
                </c:pt>
                <c:pt idx="26">
                  <c:v>130.1</c:v>
                </c:pt>
                <c:pt idx="27">
                  <c:v>124.1</c:v>
                </c:pt>
                <c:pt idx="28">
                  <c:v>121.6</c:v>
                </c:pt>
                <c:pt idx="29">
                  <c:v>126.8</c:v>
                </c:pt>
                <c:pt idx="30">
                  <c:v>127.3</c:v>
                </c:pt>
                <c:pt idx="31">
                  <c:v>130.80000000000001</c:v>
                </c:pt>
                <c:pt idx="32">
                  <c:v>131.80000000000001</c:v>
                </c:pt>
                <c:pt idx="33">
                  <c:v>126.8</c:v>
                </c:pt>
                <c:pt idx="34">
                  <c:v>118.8</c:v>
                </c:pt>
                <c:pt idx="35">
                  <c:v>115.6</c:v>
                </c:pt>
                <c:pt idx="36">
                  <c:v>104.1</c:v>
                </c:pt>
                <c:pt idx="37">
                  <c:v>103.1</c:v>
                </c:pt>
                <c:pt idx="38">
                  <c:v>108</c:v>
                </c:pt>
                <c:pt idx="39">
                  <c:v>114.3</c:v>
                </c:pt>
                <c:pt idx="40">
                  <c:v>115.8</c:v>
                </c:pt>
                <c:pt idx="41">
                  <c:v>118</c:v>
                </c:pt>
                <c:pt idx="42">
                  <c:v>126.5</c:v>
                </c:pt>
                <c:pt idx="43">
                  <c:v>128.30000000000001</c:v>
                </c:pt>
                <c:pt idx="44">
                  <c:v>123</c:v>
                </c:pt>
                <c:pt idx="45">
                  <c:v>101</c:v>
                </c:pt>
                <c:pt idx="46">
                  <c:v>113</c:v>
                </c:pt>
                <c:pt idx="47">
                  <c:v>122</c:v>
                </c:pt>
                <c:pt idx="48">
                  <c:v>122</c:v>
                </c:pt>
                <c:pt idx="49">
                  <c:v>117</c:v>
                </c:pt>
                <c:pt idx="50">
                  <c:v>123</c:v>
                </c:pt>
                <c:pt idx="51">
                  <c:v>108</c:v>
                </c:pt>
                <c:pt idx="52">
                  <c:v>114</c:v>
                </c:pt>
                <c:pt idx="53">
                  <c:v>100</c:v>
                </c:pt>
                <c:pt idx="54">
                  <c:v>84</c:v>
                </c:pt>
                <c:pt idx="55">
                  <c:v>85.5</c:v>
                </c:pt>
                <c:pt idx="56">
                  <c:v>108.7</c:v>
                </c:pt>
                <c:pt idx="57">
                  <c:v>84</c:v>
                </c:pt>
                <c:pt idx="58">
                  <c:v>108.2</c:v>
                </c:pt>
                <c:pt idx="59">
                  <c:v>105</c:v>
                </c:pt>
                <c:pt idx="60">
                  <c:v>120.5</c:v>
                </c:pt>
                <c:pt idx="61">
                  <c:v>98.5</c:v>
                </c:pt>
                <c:pt idx="62">
                  <c:v>108</c:v>
                </c:pt>
                <c:pt idx="63">
                  <c:v>99</c:v>
                </c:pt>
                <c:pt idx="64">
                  <c:v>127</c:v>
                </c:pt>
                <c:pt idx="65">
                  <c:v>131</c:v>
                </c:pt>
                <c:pt idx="66">
                  <c:v>142</c:v>
                </c:pt>
                <c:pt idx="67">
                  <c:v>139</c:v>
                </c:pt>
                <c:pt idx="68">
                  <c:v>149</c:v>
                </c:pt>
                <c:pt idx="69">
                  <c:v>125</c:v>
                </c:pt>
                <c:pt idx="70">
                  <c:v>139</c:v>
                </c:pt>
                <c:pt idx="71">
                  <c:v>129</c:v>
                </c:pt>
                <c:pt idx="72">
                  <c:v>138</c:v>
                </c:pt>
                <c:pt idx="73">
                  <c:v>121</c:v>
                </c:pt>
                <c:pt idx="74">
                  <c:v>128</c:v>
                </c:pt>
                <c:pt idx="75">
                  <c:v>121</c:v>
                </c:pt>
                <c:pt idx="76">
                  <c:v>133</c:v>
                </c:pt>
                <c:pt idx="77">
                  <c:v>112</c:v>
                </c:pt>
                <c:pt idx="78">
                  <c:v>130</c:v>
                </c:pt>
                <c:pt idx="79">
                  <c:v>110</c:v>
                </c:pt>
                <c:pt idx="80">
                  <c:v>115</c:v>
                </c:pt>
                <c:pt idx="81">
                  <c:v>124</c:v>
                </c:pt>
                <c:pt idx="82">
                  <c:v>112</c:v>
                </c:pt>
                <c:pt idx="83">
                  <c:v>123</c:v>
                </c:pt>
                <c:pt idx="84">
                  <c:v>126</c:v>
                </c:pt>
                <c:pt idx="85">
                  <c:v>97</c:v>
                </c:pt>
                <c:pt idx="86">
                  <c:v>96</c:v>
                </c:pt>
                <c:pt idx="87">
                  <c:v>108</c:v>
                </c:pt>
                <c:pt idx="88">
                  <c:v>113</c:v>
                </c:pt>
                <c:pt idx="89">
                  <c:v>122</c:v>
                </c:pt>
                <c:pt idx="90">
                  <c:v>129</c:v>
                </c:pt>
                <c:pt idx="91">
                  <c:v>124</c:v>
                </c:pt>
                <c:pt idx="92">
                  <c:v>119</c:v>
                </c:pt>
                <c:pt idx="93">
                  <c:v>118</c:v>
                </c:pt>
                <c:pt idx="94">
                  <c:v>137</c:v>
                </c:pt>
                <c:pt idx="95">
                  <c:v>139</c:v>
                </c:pt>
                <c:pt idx="96">
                  <c:v>130</c:v>
                </c:pt>
                <c:pt idx="97">
                  <c:v>144</c:v>
                </c:pt>
                <c:pt idx="98">
                  <c:v>149</c:v>
                </c:pt>
                <c:pt idx="99">
                  <c:v>166</c:v>
                </c:pt>
                <c:pt idx="100">
                  <c:v>155</c:v>
                </c:pt>
                <c:pt idx="101">
                  <c:v>164</c:v>
                </c:pt>
                <c:pt idx="102">
                  <c:v>181.9</c:v>
                </c:pt>
                <c:pt idx="103">
                  <c:v>186.7</c:v>
                </c:pt>
                <c:pt idx="104">
                  <c:v>176.1</c:v>
                </c:pt>
                <c:pt idx="105">
                  <c:v>176.1</c:v>
                </c:pt>
                <c:pt idx="106">
                  <c:v>191</c:v>
                </c:pt>
                <c:pt idx="107">
                  <c:v>197</c:v>
                </c:pt>
                <c:pt idx="108">
                  <c:v>190</c:v>
                </c:pt>
                <c:pt idx="109">
                  <c:v>186.8</c:v>
                </c:pt>
                <c:pt idx="110">
                  <c:v>195.1</c:v>
                </c:pt>
                <c:pt idx="111">
                  <c:v>197.5</c:v>
                </c:pt>
                <c:pt idx="112">
                  <c:v>186.7</c:v>
                </c:pt>
                <c:pt idx="113">
                  <c:v>185</c:v>
                </c:pt>
                <c:pt idx="114">
                  <c:v>191.3</c:v>
                </c:pt>
                <c:pt idx="115">
                  <c:v>196.5</c:v>
                </c:pt>
                <c:pt idx="116">
                  <c:v>185.1</c:v>
                </c:pt>
                <c:pt idx="117">
                  <c:v>186.4</c:v>
                </c:pt>
                <c:pt idx="118">
                  <c:v>194</c:v>
                </c:pt>
                <c:pt idx="119">
                  <c:v>196.4</c:v>
                </c:pt>
                <c:pt idx="120">
                  <c:v>183.4</c:v>
                </c:pt>
                <c:pt idx="121">
                  <c:v>185</c:v>
                </c:pt>
                <c:pt idx="122">
                  <c:v>194.5</c:v>
                </c:pt>
                <c:pt idx="123">
                  <c:v>194.8</c:v>
                </c:pt>
                <c:pt idx="124">
                  <c:v>181.9</c:v>
                </c:pt>
                <c:pt idx="125">
                  <c:v>182.7</c:v>
                </c:pt>
                <c:pt idx="126">
                  <c:v>193.62</c:v>
                </c:pt>
                <c:pt idx="127">
                  <c:v>193.91</c:v>
                </c:pt>
                <c:pt idx="128">
                  <c:v>183.47</c:v>
                </c:pt>
                <c:pt idx="129">
                  <c:v>185.62</c:v>
                </c:pt>
                <c:pt idx="130">
                  <c:v>194.45</c:v>
                </c:pt>
                <c:pt idx="131">
                  <c:v>191.25</c:v>
                </c:pt>
                <c:pt idx="132">
                  <c:v>180.1</c:v>
                </c:pt>
                <c:pt idx="133">
                  <c:v>183.9</c:v>
                </c:pt>
                <c:pt idx="134">
                  <c:v>192.9</c:v>
                </c:pt>
                <c:pt idx="135">
                  <c:v>197.4</c:v>
                </c:pt>
                <c:pt idx="136">
                  <c:v>185</c:v>
                </c:pt>
                <c:pt idx="137">
                  <c:v>186.35</c:v>
                </c:pt>
                <c:pt idx="138">
                  <c:v>195.03</c:v>
                </c:pt>
                <c:pt idx="139">
                  <c:v>197.97</c:v>
                </c:pt>
                <c:pt idx="140">
                  <c:v>186.63</c:v>
                </c:pt>
                <c:pt idx="141">
                  <c:v>188.35</c:v>
                </c:pt>
                <c:pt idx="142">
                  <c:v>193.64</c:v>
                </c:pt>
                <c:pt idx="143">
                  <c:v>191.41</c:v>
                </c:pt>
                <c:pt idx="144">
                  <c:v>186.09</c:v>
                </c:pt>
                <c:pt idx="145">
                  <c:v>185.7</c:v>
                </c:pt>
                <c:pt idx="146">
                  <c:v>190.64</c:v>
                </c:pt>
                <c:pt idx="147">
                  <c:v>188.82</c:v>
                </c:pt>
                <c:pt idx="148">
                  <c:v>187.82</c:v>
                </c:pt>
                <c:pt idx="149">
                  <c:v>186.45</c:v>
                </c:pt>
                <c:pt idx="150">
                  <c:v>187.88</c:v>
                </c:pt>
                <c:pt idx="151">
                  <c:v>192.81</c:v>
                </c:pt>
                <c:pt idx="152">
                  <c:v>190.88</c:v>
                </c:pt>
                <c:pt idx="153">
                  <c:v>187.64</c:v>
                </c:pt>
                <c:pt idx="154">
                  <c:v>189.26</c:v>
                </c:pt>
                <c:pt idx="155">
                  <c:v>189.41</c:v>
                </c:pt>
                <c:pt idx="156">
                  <c:v>187.88</c:v>
                </c:pt>
                <c:pt idx="157">
                  <c:v>187.47</c:v>
                </c:pt>
                <c:pt idx="158">
                  <c:v>188.68</c:v>
                </c:pt>
                <c:pt idx="159">
                  <c:v>190.57</c:v>
                </c:pt>
                <c:pt idx="160">
                  <c:v>189.77</c:v>
                </c:pt>
                <c:pt idx="161">
                  <c:v>182.76</c:v>
                </c:pt>
                <c:pt idx="162">
                  <c:v>180.76</c:v>
                </c:pt>
                <c:pt idx="163">
                  <c:v>186.57999999999998</c:v>
                </c:pt>
                <c:pt idx="164">
                  <c:v>184.55</c:v>
                </c:pt>
                <c:pt idx="165">
                  <c:v>182.55</c:v>
                </c:pt>
                <c:pt idx="166">
                  <c:v>184.11</c:v>
                </c:pt>
                <c:pt idx="167">
                  <c:v>182.26</c:v>
                </c:pt>
                <c:pt idx="168">
                  <c:v>180.61</c:v>
                </c:pt>
                <c:pt idx="169">
                  <c:v>176.81</c:v>
                </c:pt>
                <c:pt idx="170">
                  <c:v>165.89</c:v>
                </c:pt>
                <c:pt idx="171">
                  <c:v>174.61</c:v>
                </c:pt>
                <c:pt idx="172">
                  <c:v>173.62</c:v>
                </c:pt>
                <c:pt idx="173">
                  <c:v>171.35</c:v>
                </c:pt>
                <c:pt idx="174">
                  <c:v>168.12</c:v>
                </c:pt>
                <c:pt idx="175">
                  <c:v>169.45</c:v>
                </c:pt>
                <c:pt idx="176">
                  <c:v>170.61</c:v>
                </c:pt>
                <c:pt idx="177">
                  <c:v>163.87</c:v>
                </c:pt>
                <c:pt idx="178">
                  <c:v>165.35</c:v>
                </c:pt>
                <c:pt idx="179">
                  <c:v>167.44</c:v>
                </c:pt>
                <c:pt idx="180">
                  <c:v>140.57</c:v>
                </c:pt>
                <c:pt idx="181">
                  <c:v>150.62</c:v>
                </c:pt>
                <c:pt idx="182">
                  <c:v>159.37</c:v>
                </c:pt>
                <c:pt idx="183">
                  <c:v>173.25</c:v>
                </c:pt>
                <c:pt idx="184">
                  <c:v>167.32</c:v>
                </c:pt>
                <c:pt idx="185">
                  <c:v>165.49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8527-4FD6-B2D2-8E9B2475BD2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21509008"/>
        <c:axId val="1184614112"/>
      </c:scatterChart>
      <c:valAx>
        <c:axId val="221509008"/>
        <c:scaling>
          <c:orientation val="minMax"/>
          <c:max val="51877"/>
          <c:min val="14621"/>
        </c:scaling>
        <c:delete val="0"/>
        <c:axPos val="b"/>
        <c:majorGridlines/>
        <c:minorGridlines>
          <c:spPr>
            <a:ln w="3175">
              <a:solidFill>
                <a:srgbClr val="000000"/>
              </a:solidFill>
              <a:prstDash val="sysDash"/>
            </a:ln>
          </c:spPr>
        </c:minorGridlines>
        <c:title>
          <c:tx>
            <c:rich>
              <a:bodyPr/>
              <a:lstStyle/>
              <a:p>
                <a:pPr>
                  <a:defRPr>
                    <a:solidFill>
                      <a:srgbClr val="C0C0C0"/>
                    </a:solidFill>
                  </a:defRPr>
                </a:pPr>
                <a:r>
                  <a:rPr lang="en-US"/>
                  <a:t>Date</a:t>
                </a:r>
              </a:p>
            </c:rich>
          </c:tx>
          <c:overlay val="0"/>
        </c:title>
        <c:numFmt formatCode="[$-409]yyyy;@" sourceLinked="0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1184614112"/>
        <c:crosses val="autoZero"/>
        <c:crossBetween val="midCat"/>
        <c:majorUnit val="3655"/>
      </c:valAx>
      <c:valAx>
        <c:axId val="1184614112"/>
        <c:scaling>
          <c:orientation val="minMax"/>
        </c:scaling>
        <c:delete val="0"/>
        <c:axPos val="l"/>
        <c:majorGridlines/>
        <c:minorGridlines>
          <c:spPr>
            <a:ln w="3175">
              <a:solidFill>
                <a:srgbClr val="000000"/>
              </a:solidFill>
              <a:prstDash val="lgDashDotDot"/>
            </a:ln>
          </c:spPr>
        </c:minorGridlines>
        <c:title>
          <c:tx>
            <c:rich>
              <a:bodyPr/>
              <a:lstStyle/>
              <a:p>
                <a:pPr>
                  <a:defRPr>
                    <a:solidFill>
                      <a:schemeClr val="tx1"/>
                    </a:solidFill>
                  </a:defRPr>
                </a:pPr>
                <a:r>
                  <a:rPr lang="en-US">
                    <a:solidFill>
                      <a:schemeClr val="tx1"/>
                    </a:solidFill>
                  </a:rPr>
                  <a:t>GW Elev (ft msl)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221509008"/>
        <c:crosses val="autoZero"/>
        <c:crossBetween val="midCat"/>
        <c:majorUnit val="50"/>
        <c:minorUnit val="50"/>
      </c:valAx>
      <c:spPr>
        <a:solidFill>
          <a:srgbClr val="EAEAEA"/>
        </a:solidFill>
        <a:ln w="12700">
          <a:solidFill>
            <a:srgbClr val="808080"/>
          </a:solidFill>
          <a:prstDash val="solid"/>
        </a:ln>
        <a:effectLst>
          <a:outerShdw blurRad="63500" sx="102000" sy="102000" algn="ctr">
            <a:prstClr val="black">
              <a:alpha val="40000"/>
            </a:prstClr>
          </a:outerShdw>
        </a:effectLst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San Benito River, June 1994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v>Future Baseline</c:v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'Run 57 Profiles'!$J$12:$J$375</c:f>
              <c:numCache>
                <c:formatCode>0.00</c:formatCode>
                <c:ptCount val="364"/>
                <c:pt idx="0">
                  <c:v>0.1168560606060606</c:v>
                </c:pt>
                <c:pt idx="1">
                  <c:v>0.2649621212121212</c:v>
                </c:pt>
                <c:pt idx="2">
                  <c:v>0.41306818181818183</c:v>
                </c:pt>
                <c:pt idx="3">
                  <c:v>0.56117424242424241</c:v>
                </c:pt>
                <c:pt idx="4">
                  <c:v>0.70928030303030298</c:v>
                </c:pt>
                <c:pt idx="5">
                  <c:v>0.85738636363636367</c:v>
                </c:pt>
                <c:pt idx="6">
                  <c:v>1.0054924242424241</c:v>
                </c:pt>
                <c:pt idx="7">
                  <c:v>1.1535984848484848</c:v>
                </c:pt>
                <c:pt idx="8">
                  <c:v>1.3017045454545455</c:v>
                </c:pt>
                <c:pt idx="9">
                  <c:v>1.449810606060606</c:v>
                </c:pt>
                <c:pt idx="10">
                  <c:v>1.5979166666666667</c:v>
                </c:pt>
                <c:pt idx="11">
                  <c:v>1.7460227272727273</c:v>
                </c:pt>
                <c:pt idx="12">
                  <c:v>1.8941287878787878</c:v>
                </c:pt>
                <c:pt idx="13">
                  <c:v>2.0422348484848483</c:v>
                </c:pt>
                <c:pt idx="14">
                  <c:v>2.1903409090909092</c:v>
                </c:pt>
                <c:pt idx="15">
                  <c:v>2.3384469696969696</c:v>
                </c:pt>
                <c:pt idx="16">
                  <c:v>2.4865530303030301</c:v>
                </c:pt>
                <c:pt idx="17">
                  <c:v>2.634659090909091</c:v>
                </c:pt>
                <c:pt idx="18">
                  <c:v>2.7827651515151515</c:v>
                </c:pt>
                <c:pt idx="19">
                  <c:v>2.9308712121212119</c:v>
                </c:pt>
                <c:pt idx="20">
                  <c:v>3.0789772727272728</c:v>
                </c:pt>
                <c:pt idx="21">
                  <c:v>3.2270833333333333</c:v>
                </c:pt>
                <c:pt idx="22">
                  <c:v>3.3751893939393938</c:v>
                </c:pt>
                <c:pt idx="23">
                  <c:v>3.5232954545454547</c:v>
                </c:pt>
                <c:pt idx="24">
                  <c:v>3.6714015151515151</c:v>
                </c:pt>
                <c:pt idx="25">
                  <c:v>3.8195075757575756</c:v>
                </c:pt>
                <c:pt idx="26">
                  <c:v>3.9676136363636365</c:v>
                </c:pt>
                <c:pt idx="27">
                  <c:v>4.1157196969696965</c:v>
                </c:pt>
                <c:pt idx="28">
                  <c:v>4.2638257575757574</c:v>
                </c:pt>
                <c:pt idx="29">
                  <c:v>4.4119318181818183</c:v>
                </c:pt>
                <c:pt idx="30">
                  <c:v>4.5600378787878784</c:v>
                </c:pt>
                <c:pt idx="31">
                  <c:v>4.7081439393939393</c:v>
                </c:pt>
                <c:pt idx="32">
                  <c:v>4.8562500000000002</c:v>
                </c:pt>
                <c:pt idx="33">
                  <c:v>5.0043560606060602</c:v>
                </c:pt>
                <c:pt idx="34">
                  <c:v>5.1524621212121211</c:v>
                </c:pt>
                <c:pt idx="35">
                  <c:v>5.300568181818182</c:v>
                </c:pt>
                <c:pt idx="36">
                  <c:v>5.448674242424242</c:v>
                </c:pt>
                <c:pt idx="37">
                  <c:v>5.5967803030303029</c:v>
                </c:pt>
                <c:pt idx="38">
                  <c:v>5.7448863636363638</c:v>
                </c:pt>
                <c:pt idx="39">
                  <c:v>5.8929924242424239</c:v>
                </c:pt>
                <c:pt idx="40">
                  <c:v>6.0410984848484848</c:v>
                </c:pt>
                <c:pt idx="41">
                  <c:v>6.1892045454545457</c:v>
                </c:pt>
                <c:pt idx="42">
                  <c:v>6.3373106060606057</c:v>
                </c:pt>
                <c:pt idx="43">
                  <c:v>6.4854166666666666</c:v>
                </c:pt>
                <c:pt idx="44">
                  <c:v>6.6335227272727275</c:v>
                </c:pt>
                <c:pt idx="45">
                  <c:v>6.7816287878787875</c:v>
                </c:pt>
                <c:pt idx="46">
                  <c:v>6.9297348484848484</c:v>
                </c:pt>
                <c:pt idx="47">
                  <c:v>7.0778409090909093</c:v>
                </c:pt>
                <c:pt idx="48">
                  <c:v>7.2259469696969694</c:v>
                </c:pt>
                <c:pt idx="49">
                  <c:v>7.3740530303030303</c:v>
                </c:pt>
                <c:pt idx="50">
                  <c:v>7.5221590909090912</c:v>
                </c:pt>
                <c:pt idx="51">
                  <c:v>7.6702651515151512</c:v>
                </c:pt>
                <c:pt idx="52">
                  <c:v>7.8183712121212121</c:v>
                </c:pt>
                <c:pt idx="53">
                  <c:v>7.966477272727273</c:v>
                </c:pt>
                <c:pt idx="54">
                  <c:v>8.1145833333333339</c:v>
                </c:pt>
                <c:pt idx="55">
                  <c:v>8.2626893939393931</c:v>
                </c:pt>
                <c:pt idx="56">
                  <c:v>8.410795454545454</c:v>
                </c:pt>
                <c:pt idx="57">
                  <c:v>8.5589015151515149</c:v>
                </c:pt>
                <c:pt idx="58">
                  <c:v>8.7070075757575758</c:v>
                </c:pt>
                <c:pt idx="59">
                  <c:v>8.8551136363636367</c:v>
                </c:pt>
                <c:pt idx="60">
                  <c:v>9.0032196969696976</c:v>
                </c:pt>
                <c:pt idx="61">
                  <c:v>9.1513257575757567</c:v>
                </c:pt>
                <c:pt idx="62">
                  <c:v>9.3092803030303024</c:v>
                </c:pt>
                <c:pt idx="63">
                  <c:v>9.4672348484848481</c:v>
                </c:pt>
                <c:pt idx="64">
                  <c:v>9.6251893939393938</c:v>
                </c:pt>
                <c:pt idx="65">
                  <c:v>9.7831439393939394</c:v>
                </c:pt>
                <c:pt idx="66">
                  <c:v>9.9410984848484851</c:v>
                </c:pt>
                <c:pt idx="67">
                  <c:v>10.099053030303031</c:v>
                </c:pt>
                <c:pt idx="68">
                  <c:v>10.257007575757576</c:v>
                </c:pt>
                <c:pt idx="69">
                  <c:v>10.41496212121212</c:v>
                </c:pt>
                <c:pt idx="70">
                  <c:v>10.572916666666666</c:v>
                </c:pt>
                <c:pt idx="71">
                  <c:v>10.730871212121212</c:v>
                </c:pt>
                <c:pt idx="72">
                  <c:v>10.888825757575757</c:v>
                </c:pt>
                <c:pt idx="73">
                  <c:v>11.046780303030303</c:v>
                </c:pt>
                <c:pt idx="74">
                  <c:v>11.204734848484849</c:v>
                </c:pt>
                <c:pt idx="75">
                  <c:v>11.362689393939394</c:v>
                </c:pt>
                <c:pt idx="76">
                  <c:v>11.52064393939394</c:v>
                </c:pt>
                <c:pt idx="77">
                  <c:v>11.678598484848484</c:v>
                </c:pt>
                <c:pt idx="78">
                  <c:v>11.83655303030303</c:v>
                </c:pt>
                <c:pt idx="79">
                  <c:v>11.994507575757575</c:v>
                </c:pt>
                <c:pt idx="80">
                  <c:v>12.152462121212121</c:v>
                </c:pt>
                <c:pt idx="81">
                  <c:v>12.310416666666667</c:v>
                </c:pt>
                <c:pt idx="82">
                  <c:v>12.468371212121212</c:v>
                </c:pt>
                <c:pt idx="83">
                  <c:v>12.626325757575758</c:v>
                </c:pt>
                <c:pt idx="84">
                  <c:v>12.784280303030304</c:v>
                </c:pt>
                <c:pt idx="85">
                  <c:v>12.942234848484848</c:v>
                </c:pt>
                <c:pt idx="86">
                  <c:v>13.100189393939393</c:v>
                </c:pt>
                <c:pt idx="87">
                  <c:v>13.258143939393939</c:v>
                </c:pt>
                <c:pt idx="88">
                  <c:v>13.416098484848485</c:v>
                </c:pt>
                <c:pt idx="89">
                  <c:v>13.57405303030303</c:v>
                </c:pt>
                <c:pt idx="90">
                  <c:v>13.732007575757576</c:v>
                </c:pt>
                <c:pt idx="91">
                  <c:v>13.889962121212122</c:v>
                </c:pt>
                <c:pt idx="92">
                  <c:v>14.047916666666667</c:v>
                </c:pt>
                <c:pt idx="93">
                  <c:v>14.205871212121211</c:v>
                </c:pt>
                <c:pt idx="94">
                  <c:v>14.363825757575757</c:v>
                </c:pt>
                <c:pt idx="95">
                  <c:v>14.521780303030303</c:v>
                </c:pt>
                <c:pt idx="96">
                  <c:v>14.679734848484848</c:v>
                </c:pt>
                <c:pt idx="97">
                  <c:v>14.837689393939394</c:v>
                </c:pt>
                <c:pt idx="98">
                  <c:v>14.99564393939394</c:v>
                </c:pt>
                <c:pt idx="99">
                  <c:v>15.153598484848485</c:v>
                </c:pt>
                <c:pt idx="100">
                  <c:v>15.311553030303031</c:v>
                </c:pt>
                <c:pt idx="101">
                  <c:v>15.469507575757575</c:v>
                </c:pt>
                <c:pt idx="102">
                  <c:v>15.627462121212121</c:v>
                </c:pt>
                <c:pt idx="103">
                  <c:v>15.785416666666666</c:v>
                </c:pt>
                <c:pt idx="104">
                  <c:v>15.943371212121212</c:v>
                </c:pt>
                <c:pt idx="105">
                  <c:v>16.101325757575758</c:v>
                </c:pt>
                <c:pt idx="106">
                  <c:v>16.262499999999999</c:v>
                </c:pt>
                <c:pt idx="107">
                  <c:v>16.423674242424241</c:v>
                </c:pt>
                <c:pt idx="108">
                  <c:v>16.584848484848486</c:v>
                </c:pt>
                <c:pt idx="109">
                  <c:v>16.746022727272727</c:v>
                </c:pt>
                <c:pt idx="110">
                  <c:v>16.907196969696969</c:v>
                </c:pt>
                <c:pt idx="111">
                  <c:v>17.068371212121214</c:v>
                </c:pt>
                <c:pt idx="112">
                  <c:v>17.229545454545455</c:v>
                </c:pt>
                <c:pt idx="113">
                  <c:v>17.390719696969697</c:v>
                </c:pt>
                <c:pt idx="114">
                  <c:v>17.551893939393938</c:v>
                </c:pt>
                <c:pt idx="115">
                  <c:v>17.713068181818183</c:v>
                </c:pt>
                <c:pt idx="116">
                  <c:v>17.874242424242425</c:v>
                </c:pt>
                <c:pt idx="117">
                  <c:v>18.035416666666666</c:v>
                </c:pt>
                <c:pt idx="118">
                  <c:v>18.196590909090908</c:v>
                </c:pt>
                <c:pt idx="119">
                  <c:v>18.357765151515153</c:v>
                </c:pt>
                <c:pt idx="120">
                  <c:v>18.518939393939394</c:v>
                </c:pt>
                <c:pt idx="121">
                  <c:v>18.680113636363636</c:v>
                </c:pt>
                <c:pt idx="122">
                  <c:v>18.841287878787877</c:v>
                </c:pt>
                <c:pt idx="123">
                  <c:v>19.002462121212123</c:v>
                </c:pt>
                <c:pt idx="124">
                  <c:v>19.163636363636364</c:v>
                </c:pt>
                <c:pt idx="125">
                  <c:v>19.324810606060606</c:v>
                </c:pt>
                <c:pt idx="126">
                  <c:v>19.485984848484847</c:v>
                </c:pt>
                <c:pt idx="127">
                  <c:v>19.647159090909092</c:v>
                </c:pt>
                <c:pt idx="128">
                  <c:v>19.808333333333334</c:v>
                </c:pt>
                <c:pt idx="129">
                  <c:v>19.969507575757575</c:v>
                </c:pt>
                <c:pt idx="130">
                  <c:v>20.130681818181817</c:v>
                </c:pt>
                <c:pt idx="131">
                  <c:v>20.291856060606062</c:v>
                </c:pt>
                <c:pt idx="132">
                  <c:v>20.453030303030303</c:v>
                </c:pt>
                <c:pt idx="133">
                  <c:v>20.614204545454545</c:v>
                </c:pt>
                <c:pt idx="134">
                  <c:v>20.775378787878786</c:v>
                </c:pt>
                <c:pt idx="135">
                  <c:v>20.936553030303031</c:v>
                </c:pt>
                <c:pt idx="136">
                  <c:v>21.097727272727273</c:v>
                </c:pt>
                <c:pt idx="137">
                  <c:v>21.258901515151514</c:v>
                </c:pt>
                <c:pt idx="138">
                  <c:v>21.420075757575759</c:v>
                </c:pt>
                <c:pt idx="139">
                  <c:v>21.581250000000001</c:v>
                </c:pt>
                <c:pt idx="140">
                  <c:v>21.742424242424242</c:v>
                </c:pt>
                <c:pt idx="141">
                  <c:v>21.903598484848484</c:v>
                </c:pt>
                <c:pt idx="142">
                  <c:v>22.064772727272729</c:v>
                </c:pt>
                <c:pt idx="143">
                  <c:v>22.22594696969697</c:v>
                </c:pt>
                <c:pt idx="144">
                  <c:v>22.387121212121212</c:v>
                </c:pt>
                <c:pt idx="145">
                  <c:v>22.548295454545453</c:v>
                </c:pt>
                <c:pt idx="146">
                  <c:v>22.709469696969698</c:v>
                </c:pt>
                <c:pt idx="147">
                  <c:v>22.87064393939394</c:v>
                </c:pt>
                <c:pt idx="148">
                  <c:v>23.031818181818181</c:v>
                </c:pt>
                <c:pt idx="149">
                  <c:v>23.192992424242423</c:v>
                </c:pt>
                <c:pt idx="150">
                  <c:v>23.354166666666668</c:v>
                </c:pt>
                <c:pt idx="151">
                  <c:v>23.515340909090909</c:v>
                </c:pt>
                <c:pt idx="152">
                  <c:v>23.676515151515151</c:v>
                </c:pt>
                <c:pt idx="153">
                  <c:v>23.837689393939392</c:v>
                </c:pt>
                <c:pt idx="154">
                  <c:v>23.998863636363637</c:v>
                </c:pt>
                <c:pt idx="155">
                  <c:v>24.160037878787879</c:v>
                </c:pt>
                <c:pt idx="156">
                  <c:v>24.32121212121212</c:v>
                </c:pt>
                <c:pt idx="157">
                  <c:v>24.482386363636362</c:v>
                </c:pt>
                <c:pt idx="158">
                  <c:v>24.643560606060607</c:v>
                </c:pt>
                <c:pt idx="159">
                  <c:v>24.804734848484848</c:v>
                </c:pt>
                <c:pt idx="160">
                  <c:v>24.96590909090909</c:v>
                </c:pt>
                <c:pt idx="161">
                  <c:v>25.127083333333335</c:v>
                </c:pt>
                <c:pt idx="162">
                  <c:v>25.288257575757576</c:v>
                </c:pt>
                <c:pt idx="163">
                  <c:v>25.449431818181818</c:v>
                </c:pt>
                <c:pt idx="164">
                  <c:v>25.610606060606059</c:v>
                </c:pt>
                <c:pt idx="165">
                  <c:v>25.771780303030305</c:v>
                </c:pt>
                <c:pt idx="166">
                  <c:v>25.932954545454546</c:v>
                </c:pt>
                <c:pt idx="167">
                  <c:v>26.094128787878788</c:v>
                </c:pt>
                <c:pt idx="168">
                  <c:v>26.255303030303029</c:v>
                </c:pt>
                <c:pt idx="169">
                  <c:v>26.416477272727274</c:v>
                </c:pt>
                <c:pt idx="170">
                  <c:v>26.577651515151516</c:v>
                </c:pt>
                <c:pt idx="171">
                  <c:v>26.738825757575757</c:v>
                </c:pt>
                <c:pt idx="172">
                  <c:v>26.9</c:v>
                </c:pt>
                <c:pt idx="173">
                  <c:v>27.061174242424244</c:v>
                </c:pt>
                <c:pt idx="174">
                  <c:v>27.222348484848485</c:v>
                </c:pt>
                <c:pt idx="175">
                  <c:v>27.383522727272727</c:v>
                </c:pt>
                <c:pt idx="176">
                  <c:v>27.544696969696968</c:v>
                </c:pt>
                <c:pt idx="177">
                  <c:v>27.705871212121213</c:v>
                </c:pt>
                <c:pt idx="178">
                  <c:v>27.867045454545455</c:v>
                </c:pt>
                <c:pt idx="179">
                  <c:v>28.028219696969696</c:v>
                </c:pt>
                <c:pt idx="180">
                  <c:v>28.189393939393938</c:v>
                </c:pt>
                <c:pt idx="181">
                  <c:v>28.350568181818183</c:v>
                </c:pt>
                <c:pt idx="182">
                  <c:v>28.511742424242424</c:v>
                </c:pt>
                <c:pt idx="183">
                  <c:v>28.672916666666666</c:v>
                </c:pt>
                <c:pt idx="184">
                  <c:v>28.834090909090911</c:v>
                </c:pt>
                <c:pt idx="185">
                  <c:v>28.995265151515152</c:v>
                </c:pt>
                <c:pt idx="186">
                  <c:v>29.156439393939394</c:v>
                </c:pt>
                <c:pt idx="187">
                  <c:v>29.317613636363635</c:v>
                </c:pt>
                <c:pt idx="188">
                  <c:v>29.47878787878788</c:v>
                </c:pt>
                <c:pt idx="189">
                  <c:v>29.639962121212122</c:v>
                </c:pt>
                <c:pt idx="190">
                  <c:v>29.801136363636363</c:v>
                </c:pt>
                <c:pt idx="191">
                  <c:v>29.962310606060605</c:v>
                </c:pt>
                <c:pt idx="192">
                  <c:v>30.12348484848485</c:v>
                </c:pt>
                <c:pt idx="193">
                  <c:v>30.284659090909091</c:v>
                </c:pt>
                <c:pt idx="194">
                  <c:v>30.445833333333333</c:v>
                </c:pt>
                <c:pt idx="195">
                  <c:v>30.607007575757574</c:v>
                </c:pt>
                <c:pt idx="196">
                  <c:v>30.768181818181819</c:v>
                </c:pt>
                <c:pt idx="197">
                  <c:v>30.929356060606061</c:v>
                </c:pt>
                <c:pt idx="198">
                  <c:v>31.090530303030302</c:v>
                </c:pt>
                <c:pt idx="199">
                  <c:v>31.251704545454544</c:v>
                </c:pt>
                <c:pt idx="200">
                  <c:v>31.412878787878789</c:v>
                </c:pt>
                <c:pt idx="201">
                  <c:v>31.57405303030303</c:v>
                </c:pt>
                <c:pt idx="202">
                  <c:v>31.735227272727272</c:v>
                </c:pt>
                <c:pt idx="203">
                  <c:v>31.896401515151513</c:v>
                </c:pt>
                <c:pt idx="204">
                  <c:v>32.057575757575755</c:v>
                </c:pt>
                <c:pt idx="205">
                  <c:v>32.21875</c:v>
                </c:pt>
                <c:pt idx="206">
                  <c:v>32.379924242424245</c:v>
                </c:pt>
                <c:pt idx="207">
                  <c:v>32.517045454545453</c:v>
                </c:pt>
                <c:pt idx="208">
                  <c:v>32.654166666666669</c:v>
                </c:pt>
                <c:pt idx="209">
                  <c:v>32.791287878787877</c:v>
                </c:pt>
                <c:pt idx="210">
                  <c:v>32.928409090909092</c:v>
                </c:pt>
                <c:pt idx="211">
                  <c:v>33.0655303030303</c:v>
                </c:pt>
                <c:pt idx="212">
                  <c:v>33.202651515151516</c:v>
                </c:pt>
                <c:pt idx="213">
                  <c:v>33.339772727272724</c:v>
                </c:pt>
                <c:pt idx="214">
                  <c:v>33.476893939393939</c:v>
                </c:pt>
                <c:pt idx="215">
                  <c:v>33.614015151515154</c:v>
                </c:pt>
                <c:pt idx="216">
                  <c:v>33.751136363636363</c:v>
                </c:pt>
                <c:pt idx="217">
                  <c:v>33.888257575757578</c:v>
                </c:pt>
                <c:pt idx="218">
                  <c:v>34.025378787878786</c:v>
                </c:pt>
                <c:pt idx="219">
                  <c:v>34.162500000000001</c:v>
                </c:pt>
                <c:pt idx="220">
                  <c:v>34.29962121212121</c:v>
                </c:pt>
                <c:pt idx="221">
                  <c:v>34.436742424242425</c:v>
                </c:pt>
                <c:pt idx="222">
                  <c:v>34.573863636363633</c:v>
                </c:pt>
                <c:pt idx="223">
                  <c:v>34.710984848484848</c:v>
                </c:pt>
                <c:pt idx="224">
                  <c:v>34.848106060606064</c:v>
                </c:pt>
                <c:pt idx="225">
                  <c:v>34.985227272727272</c:v>
                </c:pt>
                <c:pt idx="226">
                  <c:v>35.122348484848487</c:v>
                </c:pt>
                <c:pt idx="227">
                  <c:v>35.259469696969695</c:v>
                </c:pt>
                <c:pt idx="228">
                  <c:v>35.396590909090911</c:v>
                </c:pt>
                <c:pt idx="229">
                  <c:v>35.533712121212119</c:v>
                </c:pt>
                <c:pt idx="230">
                  <c:v>35.670833333333334</c:v>
                </c:pt>
                <c:pt idx="231">
                  <c:v>35.807954545454542</c:v>
                </c:pt>
                <c:pt idx="232">
                  <c:v>35.945075757575758</c:v>
                </c:pt>
                <c:pt idx="233">
                  <c:v>36.082196969696973</c:v>
                </c:pt>
                <c:pt idx="234">
                  <c:v>36.219318181818181</c:v>
                </c:pt>
                <c:pt idx="235">
                  <c:v>36.356439393939397</c:v>
                </c:pt>
                <c:pt idx="236">
                  <c:v>36.493560606060605</c:v>
                </c:pt>
                <c:pt idx="237">
                  <c:v>36.63068181818182</c:v>
                </c:pt>
                <c:pt idx="238">
                  <c:v>36.767803030303028</c:v>
                </c:pt>
                <c:pt idx="239">
                  <c:v>36.904924242424244</c:v>
                </c:pt>
                <c:pt idx="240">
                  <c:v>37.042045454545452</c:v>
                </c:pt>
                <c:pt idx="241">
                  <c:v>37.179166666666667</c:v>
                </c:pt>
                <c:pt idx="242">
                  <c:v>37.316287878787875</c:v>
                </c:pt>
                <c:pt idx="243">
                  <c:v>37.453409090909091</c:v>
                </c:pt>
                <c:pt idx="244">
                  <c:v>37.590530303030306</c:v>
                </c:pt>
                <c:pt idx="245">
                  <c:v>37.727651515151514</c:v>
                </c:pt>
                <c:pt idx="246">
                  <c:v>37.864772727272729</c:v>
                </c:pt>
                <c:pt idx="247">
                  <c:v>38.001893939393938</c:v>
                </c:pt>
                <c:pt idx="248">
                  <c:v>38.139015151515153</c:v>
                </c:pt>
                <c:pt idx="249">
                  <c:v>38.276136363636361</c:v>
                </c:pt>
                <c:pt idx="250">
                  <c:v>38.413257575757576</c:v>
                </c:pt>
                <c:pt idx="251">
                  <c:v>38.52253787878788</c:v>
                </c:pt>
                <c:pt idx="252">
                  <c:v>38.631818181818183</c:v>
                </c:pt>
                <c:pt idx="253">
                  <c:v>38.741098484848486</c:v>
                </c:pt>
                <c:pt idx="254">
                  <c:v>38.850378787878789</c:v>
                </c:pt>
                <c:pt idx="255">
                  <c:v>38.959659090909092</c:v>
                </c:pt>
                <c:pt idx="256">
                  <c:v>39.068939393939395</c:v>
                </c:pt>
                <c:pt idx="257">
                  <c:v>39.178219696969698</c:v>
                </c:pt>
                <c:pt idx="258">
                  <c:v>39.287500000000001</c:v>
                </c:pt>
                <c:pt idx="259">
                  <c:v>39.396780303030305</c:v>
                </c:pt>
                <c:pt idx="260">
                  <c:v>39.506060606060608</c:v>
                </c:pt>
                <c:pt idx="261">
                  <c:v>39.615340909090911</c:v>
                </c:pt>
                <c:pt idx="262">
                  <c:v>39.724621212121214</c:v>
                </c:pt>
                <c:pt idx="263">
                  <c:v>39.833901515151517</c:v>
                </c:pt>
                <c:pt idx="264">
                  <c:v>39.94318181818182</c:v>
                </c:pt>
                <c:pt idx="265">
                  <c:v>40.052462121212123</c:v>
                </c:pt>
                <c:pt idx="266">
                  <c:v>40.161742424242426</c:v>
                </c:pt>
                <c:pt idx="267">
                  <c:v>40.271022727272729</c:v>
                </c:pt>
                <c:pt idx="268">
                  <c:v>40.380303030303033</c:v>
                </c:pt>
                <c:pt idx="269">
                  <c:v>40.489583333333336</c:v>
                </c:pt>
                <c:pt idx="270">
                  <c:v>40.598863636363639</c:v>
                </c:pt>
                <c:pt idx="271">
                  <c:v>40.708143939393942</c:v>
                </c:pt>
                <c:pt idx="272">
                  <c:v>40.817424242424245</c:v>
                </c:pt>
                <c:pt idx="273">
                  <c:v>40.926704545454548</c:v>
                </c:pt>
                <c:pt idx="274">
                  <c:v>41.035984848484851</c:v>
                </c:pt>
                <c:pt idx="275">
                  <c:v>41.145265151515154</c:v>
                </c:pt>
                <c:pt idx="276">
                  <c:v>41.254545454545458</c:v>
                </c:pt>
                <c:pt idx="277">
                  <c:v>41.363825757575761</c:v>
                </c:pt>
                <c:pt idx="278">
                  <c:v>41.473106060606064</c:v>
                </c:pt>
                <c:pt idx="279">
                  <c:v>41.582386363636367</c:v>
                </c:pt>
                <c:pt idx="280">
                  <c:v>41.69166666666667</c:v>
                </c:pt>
                <c:pt idx="281">
                  <c:v>41.800946969696973</c:v>
                </c:pt>
                <c:pt idx="282">
                  <c:v>41.910227272727276</c:v>
                </c:pt>
                <c:pt idx="283">
                  <c:v>42.019507575757572</c:v>
                </c:pt>
                <c:pt idx="284">
                  <c:v>42.128787878787875</c:v>
                </c:pt>
                <c:pt idx="285">
                  <c:v>42.238068181818178</c:v>
                </c:pt>
                <c:pt idx="286">
                  <c:v>42.347348484848482</c:v>
                </c:pt>
                <c:pt idx="287">
                  <c:v>42.456628787878785</c:v>
                </c:pt>
                <c:pt idx="288">
                  <c:v>42.565909090909088</c:v>
                </c:pt>
                <c:pt idx="289">
                  <c:v>42.675189393939391</c:v>
                </c:pt>
                <c:pt idx="290">
                  <c:v>42.784469696969694</c:v>
                </c:pt>
                <c:pt idx="291">
                  <c:v>42.893749999999997</c:v>
                </c:pt>
                <c:pt idx="292">
                  <c:v>43.0030303030303</c:v>
                </c:pt>
                <c:pt idx="293">
                  <c:v>43.112310606060603</c:v>
                </c:pt>
                <c:pt idx="294">
                  <c:v>43.221590909090907</c:v>
                </c:pt>
                <c:pt idx="295">
                  <c:v>43.33087121212121</c:v>
                </c:pt>
                <c:pt idx="296">
                  <c:v>43.440151515151513</c:v>
                </c:pt>
                <c:pt idx="297">
                  <c:v>43.549431818181816</c:v>
                </c:pt>
                <c:pt idx="298">
                  <c:v>43.658712121212119</c:v>
                </c:pt>
                <c:pt idx="299">
                  <c:v>43.767992424242422</c:v>
                </c:pt>
                <c:pt idx="300">
                  <c:v>43.877272727272725</c:v>
                </c:pt>
                <c:pt idx="301">
                  <c:v>43.986553030303028</c:v>
                </c:pt>
                <c:pt idx="302">
                  <c:v>44.095833333333331</c:v>
                </c:pt>
                <c:pt idx="303">
                  <c:v>44.205113636363635</c:v>
                </c:pt>
                <c:pt idx="304">
                  <c:v>44.314393939393938</c:v>
                </c:pt>
                <c:pt idx="305">
                  <c:v>44.423674242424241</c:v>
                </c:pt>
                <c:pt idx="306">
                  <c:v>44.532954545454544</c:v>
                </c:pt>
                <c:pt idx="307">
                  <c:v>44.642234848484847</c:v>
                </c:pt>
                <c:pt idx="308">
                  <c:v>44.75151515151515</c:v>
                </c:pt>
                <c:pt idx="309">
                  <c:v>44.860795454545453</c:v>
                </c:pt>
                <c:pt idx="310">
                  <c:v>44.970075757575756</c:v>
                </c:pt>
                <c:pt idx="311">
                  <c:v>45.079356060606059</c:v>
                </c:pt>
                <c:pt idx="312">
                  <c:v>45.188636363636363</c:v>
                </c:pt>
                <c:pt idx="313">
                  <c:v>45.297916666666666</c:v>
                </c:pt>
                <c:pt idx="314">
                  <c:v>45.407196969696969</c:v>
                </c:pt>
                <c:pt idx="315">
                  <c:v>45.516477272727272</c:v>
                </c:pt>
                <c:pt idx="316">
                  <c:v>45.625757575757575</c:v>
                </c:pt>
                <c:pt idx="317">
                  <c:v>45.735037878787878</c:v>
                </c:pt>
                <c:pt idx="318">
                  <c:v>45.844318181818181</c:v>
                </c:pt>
                <c:pt idx="319">
                  <c:v>45.953598484848484</c:v>
                </c:pt>
                <c:pt idx="320">
                  <c:v>46.057954545454542</c:v>
                </c:pt>
                <c:pt idx="321">
                  <c:v>46.162310606060608</c:v>
                </c:pt>
                <c:pt idx="322">
                  <c:v>46.266666666666666</c:v>
                </c:pt>
                <c:pt idx="323">
                  <c:v>46.371022727272724</c:v>
                </c:pt>
                <c:pt idx="324">
                  <c:v>46.475378787878789</c:v>
                </c:pt>
                <c:pt idx="325">
                  <c:v>46.579734848484847</c:v>
                </c:pt>
                <c:pt idx="326">
                  <c:v>46.684090909090912</c:v>
                </c:pt>
                <c:pt idx="327">
                  <c:v>46.78844696969697</c:v>
                </c:pt>
                <c:pt idx="328">
                  <c:v>46.892803030303028</c:v>
                </c:pt>
                <c:pt idx="329">
                  <c:v>46.997159090909093</c:v>
                </c:pt>
                <c:pt idx="330">
                  <c:v>47.101515151515152</c:v>
                </c:pt>
                <c:pt idx="331">
                  <c:v>47.20587121212121</c:v>
                </c:pt>
                <c:pt idx="332">
                  <c:v>47.310227272727275</c:v>
                </c:pt>
                <c:pt idx="333">
                  <c:v>47.414583333333333</c:v>
                </c:pt>
                <c:pt idx="334">
                  <c:v>47.518939393939391</c:v>
                </c:pt>
                <c:pt idx="335">
                  <c:v>47.623295454545456</c:v>
                </c:pt>
                <c:pt idx="336">
                  <c:v>47.727651515151514</c:v>
                </c:pt>
                <c:pt idx="337">
                  <c:v>47.832007575757572</c:v>
                </c:pt>
                <c:pt idx="338">
                  <c:v>47.936363636363637</c:v>
                </c:pt>
                <c:pt idx="339">
                  <c:v>48.040719696969695</c:v>
                </c:pt>
                <c:pt idx="340">
                  <c:v>48.145075757575761</c:v>
                </c:pt>
                <c:pt idx="341">
                  <c:v>48.249431818181819</c:v>
                </c:pt>
                <c:pt idx="342">
                  <c:v>48.353787878787877</c:v>
                </c:pt>
                <c:pt idx="343">
                  <c:v>48.458143939393942</c:v>
                </c:pt>
                <c:pt idx="344">
                  <c:v>48.5625</c:v>
                </c:pt>
                <c:pt idx="345">
                  <c:v>48.666856060606058</c:v>
                </c:pt>
                <c:pt idx="346">
                  <c:v>48.771212121212123</c:v>
                </c:pt>
                <c:pt idx="347">
                  <c:v>48.875568181818181</c:v>
                </c:pt>
                <c:pt idx="348">
                  <c:v>48.979924242424239</c:v>
                </c:pt>
                <c:pt idx="349">
                  <c:v>49.084280303030305</c:v>
                </c:pt>
                <c:pt idx="350">
                  <c:v>49.188636363636363</c:v>
                </c:pt>
                <c:pt idx="351">
                  <c:v>49.292992424242428</c:v>
                </c:pt>
                <c:pt idx="352">
                  <c:v>49.397348484848486</c:v>
                </c:pt>
                <c:pt idx="353">
                  <c:v>49.501704545454544</c:v>
                </c:pt>
                <c:pt idx="354">
                  <c:v>49.606060606060609</c:v>
                </c:pt>
                <c:pt idx="355">
                  <c:v>49.710416666666667</c:v>
                </c:pt>
                <c:pt idx="356">
                  <c:v>49.814772727272725</c:v>
                </c:pt>
                <c:pt idx="357">
                  <c:v>49.91912878787879</c:v>
                </c:pt>
                <c:pt idx="358">
                  <c:v>50.023484848484848</c:v>
                </c:pt>
                <c:pt idx="359">
                  <c:v>50.127840909090907</c:v>
                </c:pt>
                <c:pt idx="360">
                  <c:v>50.232196969696972</c:v>
                </c:pt>
                <c:pt idx="361">
                  <c:v>50.33655303030303</c:v>
                </c:pt>
                <c:pt idx="362">
                  <c:v>50.440909090909088</c:v>
                </c:pt>
                <c:pt idx="363">
                  <c:v>50.545265151515153</c:v>
                </c:pt>
              </c:numCache>
            </c:numRef>
          </c:xVal>
          <c:yVal>
            <c:numRef>
              <c:f>'Run 57 Profiles'!$U$12:$U$375</c:f>
              <c:numCache>
                <c:formatCode>#,##0.0</c:formatCode>
                <c:ptCount val="364"/>
                <c:pt idx="0">
                  <c:v>50.153935185185183</c:v>
                </c:pt>
                <c:pt idx="1">
                  <c:v>50.08449074074074</c:v>
                </c:pt>
                <c:pt idx="2">
                  <c:v>50.046296296296298</c:v>
                </c:pt>
                <c:pt idx="3">
                  <c:v>50.013888888888886</c:v>
                </c:pt>
                <c:pt idx="4">
                  <c:v>50.025462962962962</c:v>
                </c:pt>
                <c:pt idx="5">
                  <c:v>50.001157407407405</c:v>
                </c:pt>
                <c:pt idx="6">
                  <c:v>49.951388888888886</c:v>
                </c:pt>
                <c:pt idx="7">
                  <c:v>49.817129629629626</c:v>
                </c:pt>
                <c:pt idx="8">
                  <c:v>49.795138888888886</c:v>
                </c:pt>
                <c:pt idx="9">
                  <c:v>49.82175925925926</c:v>
                </c:pt>
                <c:pt idx="10">
                  <c:v>49.715277777777779</c:v>
                </c:pt>
                <c:pt idx="11">
                  <c:v>49.667824074074076</c:v>
                </c:pt>
                <c:pt idx="12">
                  <c:v>49.650462962962962</c:v>
                </c:pt>
                <c:pt idx="13">
                  <c:v>49.700231481481481</c:v>
                </c:pt>
                <c:pt idx="14">
                  <c:v>49.63425925925926</c:v>
                </c:pt>
                <c:pt idx="15">
                  <c:v>49.651620370370374</c:v>
                </c:pt>
                <c:pt idx="16">
                  <c:v>49.483796296296298</c:v>
                </c:pt>
                <c:pt idx="17">
                  <c:v>49.440972222222221</c:v>
                </c:pt>
                <c:pt idx="18">
                  <c:v>49.420138888888886</c:v>
                </c:pt>
                <c:pt idx="19">
                  <c:v>49.505787037037038</c:v>
                </c:pt>
                <c:pt idx="20">
                  <c:v>49.549768518518519</c:v>
                </c:pt>
                <c:pt idx="21">
                  <c:v>49.467592592592595</c:v>
                </c:pt>
                <c:pt idx="22">
                  <c:v>49.443287037037038</c:v>
                </c:pt>
                <c:pt idx="23">
                  <c:v>49.429398148148145</c:v>
                </c:pt>
                <c:pt idx="24">
                  <c:v>49.425925925925924</c:v>
                </c:pt>
                <c:pt idx="25">
                  <c:v>49.479166666666664</c:v>
                </c:pt>
                <c:pt idx="26">
                  <c:v>49.487268518518519</c:v>
                </c:pt>
                <c:pt idx="27">
                  <c:v>49.50925925925926</c:v>
                </c:pt>
                <c:pt idx="28">
                  <c:v>49.498842592592595</c:v>
                </c:pt>
                <c:pt idx="29">
                  <c:v>49.412037037037038</c:v>
                </c:pt>
                <c:pt idx="30">
                  <c:v>49.442129629629626</c:v>
                </c:pt>
                <c:pt idx="31">
                  <c:v>49.408564814814817</c:v>
                </c:pt>
                <c:pt idx="32">
                  <c:v>49.346064814814817</c:v>
                </c:pt>
                <c:pt idx="33">
                  <c:v>49.268518518518519</c:v>
                </c:pt>
                <c:pt idx="34">
                  <c:v>49.24074074074074</c:v>
                </c:pt>
                <c:pt idx="35">
                  <c:v>49.091435185185183</c:v>
                </c:pt>
                <c:pt idx="36">
                  <c:v>48.986111111111114</c:v>
                </c:pt>
                <c:pt idx="37">
                  <c:v>48.91550925925926</c:v>
                </c:pt>
                <c:pt idx="38">
                  <c:v>48.857638888888886</c:v>
                </c:pt>
                <c:pt idx="39">
                  <c:v>48.746527777777779</c:v>
                </c:pt>
                <c:pt idx="40">
                  <c:v>48.666666666666664</c:v>
                </c:pt>
                <c:pt idx="41">
                  <c:v>48.680555555555557</c:v>
                </c:pt>
                <c:pt idx="42">
                  <c:v>48.57175925925926</c:v>
                </c:pt>
                <c:pt idx="43">
                  <c:v>48.581018518518519</c:v>
                </c:pt>
                <c:pt idx="44">
                  <c:v>48.482638888888886</c:v>
                </c:pt>
                <c:pt idx="45">
                  <c:v>48.331018518518519</c:v>
                </c:pt>
                <c:pt idx="46">
                  <c:v>48.30324074074074</c:v>
                </c:pt>
                <c:pt idx="47">
                  <c:v>48.136574074074076</c:v>
                </c:pt>
                <c:pt idx="48">
                  <c:v>48.129629629629626</c:v>
                </c:pt>
                <c:pt idx="49">
                  <c:v>47.997685185185183</c:v>
                </c:pt>
                <c:pt idx="50">
                  <c:v>47.898148148148145</c:v>
                </c:pt>
                <c:pt idx="51">
                  <c:v>47.804398148148145</c:v>
                </c:pt>
                <c:pt idx="52">
                  <c:v>47.714120370370374</c:v>
                </c:pt>
                <c:pt idx="53">
                  <c:v>47.657407407407405</c:v>
                </c:pt>
                <c:pt idx="54">
                  <c:v>47.512731481481481</c:v>
                </c:pt>
                <c:pt idx="55">
                  <c:v>47.484953703703702</c:v>
                </c:pt>
                <c:pt idx="56">
                  <c:v>47.412037037037038</c:v>
                </c:pt>
                <c:pt idx="57">
                  <c:v>47.28125</c:v>
                </c:pt>
                <c:pt idx="58">
                  <c:v>47.268518518518519</c:v>
                </c:pt>
                <c:pt idx="59">
                  <c:v>47.299768518518519</c:v>
                </c:pt>
                <c:pt idx="60">
                  <c:v>47.29050925925926</c:v>
                </c:pt>
                <c:pt idx="61">
                  <c:v>47.189814814814817</c:v>
                </c:pt>
                <c:pt idx="62">
                  <c:v>47.087962962962962</c:v>
                </c:pt>
                <c:pt idx="63">
                  <c:v>47.175925925925924</c:v>
                </c:pt>
                <c:pt idx="64">
                  <c:v>47.17824074074074</c:v>
                </c:pt>
                <c:pt idx="65">
                  <c:v>47.096064814814817</c:v>
                </c:pt>
                <c:pt idx="66">
                  <c:v>46.86574074074074</c:v>
                </c:pt>
                <c:pt idx="67">
                  <c:v>46.800925925925924</c:v>
                </c:pt>
                <c:pt idx="68">
                  <c:v>46.748842592592595</c:v>
                </c:pt>
                <c:pt idx="69">
                  <c:v>46.6875</c:v>
                </c:pt>
                <c:pt idx="70">
                  <c:v>46.449074074074076</c:v>
                </c:pt>
                <c:pt idx="71">
                  <c:v>44.248842592592595</c:v>
                </c:pt>
                <c:pt idx="72">
                  <c:v>42.112268518518519</c:v>
                </c:pt>
                <c:pt idx="73">
                  <c:v>40.037037037037038</c:v>
                </c:pt>
                <c:pt idx="74">
                  <c:v>38.023148148148145</c:v>
                </c:pt>
                <c:pt idx="75">
                  <c:v>36.069444444444443</c:v>
                </c:pt>
                <c:pt idx="76">
                  <c:v>34.175925925925924</c:v>
                </c:pt>
                <c:pt idx="77">
                  <c:v>32.341435185185183</c:v>
                </c:pt>
                <c:pt idx="78">
                  <c:v>30.564814814814813</c:v>
                </c:pt>
                <c:pt idx="79">
                  <c:v>28.847222222222221</c:v>
                </c:pt>
                <c:pt idx="80">
                  <c:v>27.186342592592592</c:v>
                </c:pt>
                <c:pt idx="81">
                  <c:v>25.583333333333332</c:v>
                </c:pt>
                <c:pt idx="82">
                  <c:v>24.037037037037038</c:v>
                </c:pt>
                <c:pt idx="83">
                  <c:v>22.545138888888889</c:v>
                </c:pt>
                <c:pt idx="84">
                  <c:v>21.108796296296298</c:v>
                </c:pt>
                <c:pt idx="85">
                  <c:v>19.726851851851851</c:v>
                </c:pt>
                <c:pt idx="86">
                  <c:v>18.398148148148149</c:v>
                </c:pt>
                <c:pt idx="87">
                  <c:v>17.122685185185187</c:v>
                </c:pt>
                <c:pt idx="88">
                  <c:v>15.899305555555555</c:v>
                </c:pt>
                <c:pt idx="89">
                  <c:v>14.726851851851851</c:v>
                </c:pt>
                <c:pt idx="90">
                  <c:v>13.605324074074074</c:v>
                </c:pt>
                <c:pt idx="91">
                  <c:v>12.533564814814815</c:v>
                </c:pt>
                <c:pt idx="92">
                  <c:v>11.51099537037037</c:v>
                </c:pt>
                <c:pt idx="93">
                  <c:v>10.536921296296295</c:v>
                </c:pt>
                <c:pt idx="94">
                  <c:v>9.6105324074074066</c:v>
                </c:pt>
                <c:pt idx="95">
                  <c:v>8.7313657407407401</c:v>
                </c:pt>
                <c:pt idx="96">
                  <c:v>8.227662037037037</c:v>
                </c:pt>
                <c:pt idx="97">
                  <c:v>8.4541666666666675</c:v>
                </c:pt>
                <c:pt idx="98">
                  <c:v>8.3060185185185187</c:v>
                </c:pt>
                <c:pt idx="99">
                  <c:v>7.6343750000000004</c:v>
                </c:pt>
                <c:pt idx="100">
                  <c:v>8.0991898148148156</c:v>
                </c:pt>
                <c:pt idx="101">
                  <c:v>7.8170138888888889</c:v>
                </c:pt>
                <c:pt idx="102">
                  <c:v>7.8923611111111107</c:v>
                </c:pt>
                <c:pt idx="103">
                  <c:v>7.4789351851851853</c:v>
                </c:pt>
                <c:pt idx="104">
                  <c:v>8.2559027777777771</c:v>
                </c:pt>
                <c:pt idx="105">
                  <c:v>8.6793981481481488</c:v>
                </c:pt>
                <c:pt idx="106">
                  <c:v>9.2329861111111118</c:v>
                </c:pt>
                <c:pt idx="107">
                  <c:v>8.8135416666666675</c:v>
                </c:pt>
                <c:pt idx="108">
                  <c:v>9.8300925925925924</c:v>
                </c:pt>
                <c:pt idx="109">
                  <c:v>10.298148148148147</c:v>
                </c:pt>
                <c:pt idx="110">
                  <c:v>9.9855324074074066</c:v>
                </c:pt>
                <c:pt idx="111">
                  <c:v>10.047569444444445</c:v>
                </c:pt>
                <c:pt idx="112">
                  <c:v>9.2982638888888882</c:v>
                </c:pt>
                <c:pt idx="113">
                  <c:v>8.6013888888888896</c:v>
                </c:pt>
                <c:pt idx="114">
                  <c:v>7.3548611111111111</c:v>
                </c:pt>
                <c:pt idx="115">
                  <c:v>7.3197916666666663</c:v>
                </c:pt>
                <c:pt idx="116">
                  <c:v>8.0994212962962955</c:v>
                </c:pt>
                <c:pt idx="117">
                  <c:v>8.7774305555555561</c:v>
                </c:pt>
                <c:pt idx="118">
                  <c:v>10.162384259259259</c:v>
                </c:pt>
                <c:pt idx="119">
                  <c:v>11.22175925925926</c:v>
                </c:pt>
                <c:pt idx="120">
                  <c:v>12.038194444444445</c:v>
                </c:pt>
                <c:pt idx="121">
                  <c:v>12.159722222222221</c:v>
                </c:pt>
                <c:pt idx="122">
                  <c:v>12.773148148148149</c:v>
                </c:pt>
                <c:pt idx="123">
                  <c:v>14.90625</c:v>
                </c:pt>
                <c:pt idx="124">
                  <c:v>16.75462962962963</c:v>
                </c:pt>
                <c:pt idx="125">
                  <c:v>17.173611111111111</c:v>
                </c:pt>
                <c:pt idx="126">
                  <c:v>17.868055555555557</c:v>
                </c:pt>
                <c:pt idx="127">
                  <c:v>18.24537037037037</c:v>
                </c:pt>
                <c:pt idx="128">
                  <c:v>18.399305555555557</c:v>
                </c:pt>
                <c:pt idx="129">
                  <c:v>18.337962962962962</c:v>
                </c:pt>
                <c:pt idx="130">
                  <c:v>18.356481481481481</c:v>
                </c:pt>
                <c:pt idx="131">
                  <c:v>18.233796296296298</c:v>
                </c:pt>
                <c:pt idx="132">
                  <c:v>17.916666666666668</c:v>
                </c:pt>
                <c:pt idx="133">
                  <c:v>17.726851851851851</c:v>
                </c:pt>
                <c:pt idx="134">
                  <c:v>17.59375</c:v>
                </c:pt>
                <c:pt idx="135">
                  <c:v>17.524305555555557</c:v>
                </c:pt>
                <c:pt idx="136">
                  <c:v>17.704861111111111</c:v>
                </c:pt>
                <c:pt idx="137">
                  <c:v>17.773148148148149</c:v>
                </c:pt>
                <c:pt idx="138">
                  <c:v>17.733796296296298</c:v>
                </c:pt>
                <c:pt idx="139">
                  <c:v>17.592592592592592</c:v>
                </c:pt>
                <c:pt idx="140">
                  <c:v>17.398148148148149</c:v>
                </c:pt>
                <c:pt idx="141">
                  <c:v>17.318287037037038</c:v>
                </c:pt>
                <c:pt idx="142">
                  <c:v>17.244212962962962</c:v>
                </c:pt>
                <c:pt idx="143">
                  <c:v>17.072916666666668</c:v>
                </c:pt>
                <c:pt idx="144">
                  <c:v>16.895833333333332</c:v>
                </c:pt>
                <c:pt idx="145">
                  <c:v>16.800925925925927</c:v>
                </c:pt>
                <c:pt idx="146">
                  <c:v>16.78587962962963</c:v>
                </c:pt>
                <c:pt idx="147">
                  <c:v>16.84837962962963</c:v>
                </c:pt>
                <c:pt idx="148">
                  <c:v>17.144675925925927</c:v>
                </c:pt>
                <c:pt idx="149">
                  <c:v>17.443287037037038</c:v>
                </c:pt>
                <c:pt idx="150">
                  <c:v>17.581018518518519</c:v>
                </c:pt>
                <c:pt idx="151">
                  <c:v>17.716435185185187</c:v>
                </c:pt>
                <c:pt idx="152">
                  <c:v>17.788194444444443</c:v>
                </c:pt>
                <c:pt idx="153">
                  <c:v>17.819444444444443</c:v>
                </c:pt>
                <c:pt idx="154">
                  <c:v>17.869212962962962</c:v>
                </c:pt>
                <c:pt idx="155">
                  <c:v>17.982638888888889</c:v>
                </c:pt>
                <c:pt idx="156">
                  <c:v>18.054398148148149</c:v>
                </c:pt>
                <c:pt idx="157">
                  <c:v>18.072916666666668</c:v>
                </c:pt>
                <c:pt idx="158">
                  <c:v>18.104166666666668</c:v>
                </c:pt>
                <c:pt idx="159">
                  <c:v>18.206018518518519</c:v>
                </c:pt>
                <c:pt idx="160">
                  <c:v>18.232638888888889</c:v>
                </c:pt>
                <c:pt idx="161">
                  <c:v>18.234953703703702</c:v>
                </c:pt>
                <c:pt idx="162">
                  <c:v>18.142361111111111</c:v>
                </c:pt>
                <c:pt idx="163">
                  <c:v>18.25</c:v>
                </c:pt>
                <c:pt idx="164">
                  <c:v>18.318287037037038</c:v>
                </c:pt>
                <c:pt idx="165">
                  <c:v>18.292824074074073</c:v>
                </c:pt>
                <c:pt idx="166">
                  <c:v>18.381944444444443</c:v>
                </c:pt>
                <c:pt idx="167">
                  <c:v>18.296296296296298</c:v>
                </c:pt>
                <c:pt idx="168">
                  <c:v>18.342592592592592</c:v>
                </c:pt>
                <c:pt idx="169">
                  <c:v>18.24074074074074</c:v>
                </c:pt>
                <c:pt idx="170">
                  <c:v>18.31712962962963</c:v>
                </c:pt>
                <c:pt idx="171">
                  <c:v>18.25</c:v>
                </c:pt>
                <c:pt idx="172">
                  <c:v>17.931712962962962</c:v>
                </c:pt>
                <c:pt idx="173">
                  <c:v>17.903935185185187</c:v>
                </c:pt>
                <c:pt idx="174">
                  <c:v>17.877314814814813</c:v>
                </c:pt>
                <c:pt idx="175">
                  <c:v>17.908564814814813</c:v>
                </c:pt>
                <c:pt idx="176">
                  <c:v>17.873842592592592</c:v>
                </c:pt>
                <c:pt idx="177">
                  <c:v>17.850694444444443</c:v>
                </c:pt>
                <c:pt idx="178">
                  <c:v>17.809027777777779</c:v>
                </c:pt>
                <c:pt idx="179">
                  <c:v>17.820601851851851</c:v>
                </c:pt>
                <c:pt idx="180">
                  <c:v>18.019675925925927</c:v>
                </c:pt>
                <c:pt idx="181">
                  <c:v>18.074074074074073</c:v>
                </c:pt>
                <c:pt idx="182">
                  <c:v>18.077546296296298</c:v>
                </c:pt>
                <c:pt idx="183">
                  <c:v>18.046296296296298</c:v>
                </c:pt>
                <c:pt idx="184">
                  <c:v>18.00925925925926</c:v>
                </c:pt>
                <c:pt idx="185">
                  <c:v>17.95949074074074</c:v>
                </c:pt>
                <c:pt idx="186">
                  <c:v>17.875</c:v>
                </c:pt>
                <c:pt idx="187">
                  <c:v>17.920138888888889</c:v>
                </c:pt>
                <c:pt idx="188">
                  <c:v>17.905092592592592</c:v>
                </c:pt>
                <c:pt idx="189">
                  <c:v>17.923611111111111</c:v>
                </c:pt>
                <c:pt idx="190">
                  <c:v>17.99074074074074</c:v>
                </c:pt>
                <c:pt idx="191">
                  <c:v>18.24537037037037</c:v>
                </c:pt>
                <c:pt idx="192">
                  <c:v>18.333333333333332</c:v>
                </c:pt>
                <c:pt idx="193">
                  <c:v>18.234953703703702</c:v>
                </c:pt>
                <c:pt idx="194">
                  <c:v>18.24537037037037</c:v>
                </c:pt>
                <c:pt idx="195">
                  <c:v>18.253472222222221</c:v>
                </c:pt>
                <c:pt idx="196">
                  <c:v>18.25462962962963</c:v>
                </c:pt>
                <c:pt idx="197">
                  <c:v>18.237268518518519</c:v>
                </c:pt>
                <c:pt idx="198">
                  <c:v>18.159722222222221</c:v>
                </c:pt>
                <c:pt idx="199">
                  <c:v>18.133101851851851</c:v>
                </c:pt>
                <c:pt idx="200">
                  <c:v>18.0625</c:v>
                </c:pt>
                <c:pt idx="201">
                  <c:v>18.019675925925927</c:v>
                </c:pt>
                <c:pt idx="202">
                  <c:v>17.947916666666668</c:v>
                </c:pt>
                <c:pt idx="203">
                  <c:v>17.810185185185187</c:v>
                </c:pt>
                <c:pt idx="204">
                  <c:v>17.609953703703702</c:v>
                </c:pt>
                <c:pt idx="205">
                  <c:v>17.474537037037038</c:v>
                </c:pt>
                <c:pt idx="206">
                  <c:v>17.373842592592592</c:v>
                </c:pt>
                <c:pt idx="207">
                  <c:v>17.210648148148149</c:v>
                </c:pt>
                <c:pt idx="208">
                  <c:v>16.99537037037037</c:v>
                </c:pt>
                <c:pt idx="209">
                  <c:v>16.991898148148149</c:v>
                </c:pt>
                <c:pt idx="210">
                  <c:v>16.99074074074074</c:v>
                </c:pt>
                <c:pt idx="211">
                  <c:v>16.846064814814813</c:v>
                </c:pt>
                <c:pt idx="212">
                  <c:v>16.628472222222221</c:v>
                </c:pt>
                <c:pt idx="213">
                  <c:v>16.385416666666668</c:v>
                </c:pt>
                <c:pt idx="214">
                  <c:v>16.181712962962962</c:v>
                </c:pt>
                <c:pt idx="215">
                  <c:v>15.83912037037037</c:v>
                </c:pt>
                <c:pt idx="216">
                  <c:v>15.543981481481481</c:v>
                </c:pt>
                <c:pt idx="217">
                  <c:v>15.194444444444445</c:v>
                </c:pt>
                <c:pt idx="218">
                  <c:v>14.730324074074074</c:v>
                </c:pt>
                <c:pt idx="219">
                  <c:v>14.498842592592593</c:v>
                </c:pt>
                <c:pt idx="220">
                  <c:v>14.248842592592593</c:v>
                </c:pt>
                <c:pt idx="221">
                  <c:v>13.84837962962963</c:v>
                </c:pt>
                <c:pt idx="222">
                  <c:v>13.631944444444445</c:v>
                </c:pt>
                <c:pt idx="223">
                  <c:v>13.3125</c:v>
                </c:pt>
                <c:pt idx="224">
                  <c:v>12.988425925925926</c:v>
                </c:pt>
                <c:pt idx="225">
                  <c:v>12.599537037037036</c:v>
                </c:pt>
                <c:pt idx="226">
                  <c:v>12.77199074074074</c:v>
                </c:pt>
                <c:pt idx="227">
                  <c:v>12.80787037037037</c:v>
                </c:pt>
                <c:pt idx="228">
                  <c:v>12.743055555555555</c:v>
                </c:pt>
                <c:pt idx="229">
                  <c:v>12.625</c:v>
                </c:pt>
                <c:pt idx="230">
                  <c:v>12.469907407407407</c:v>
                </c:pt>
                <c:pt idx="231">
                  <c:v>12.324074074074074</c:v>
                </c:pt>
                <c:pt idx="232">
                  <c:v>12.203703703703704</c:v>
                </c:pt>
                <c:pt idx="233">
                  <c:v>12.107638888888889</c:v>
                </c:pt>
                <c:pt idx="234">
                  <c:v>11.945601851851851</c:v>
                </c:pt>
                <c:pt idx="235">
                  <c:v>11.827546296296296</c:v>
                </c:pt>
                <c:pt idx="236">
                  <c:v>11.739583333333334</c:v>
                </c:pt>
                <c:pt idx="237">
                  <c:v>11.68287037037037</c:v>
                </c:pt>
                <c:pt idx="238">
                  <c:v>11.658564814814815</c:v>
                </c:pt>
                <c:pt idx="239">
                  <c:v>11.689814814814815</c:v>
                </c:pt>
                <c:pt idx="240">
                  <c:v>11.722222222222221</c:v>
                </c:pt>
                <c:pt idx="241">
                  <c:v>11.78587962962963</c:v>
                </c:pt>
                <c:pt idx="242">
                  <c:v>11.873842592592593</c:v>
                </c:pt>
                <c:pt idx="243">
                  <c:v>11.97337962962963</c:v>
                </c:pt>
                <c:pt idx="244">
                  <c:v>12.092592592592593</c:v>
                </c:pt>
                <c:pt idx="245">
                  <c:v>12.19212962962963</c:v>
                </c:pt>
                <c:pt idx="246">
                  <c:v>12.375</c:v>
                </c:pt>
                <c:pt idx="247">
                  <c:v>12.311342592592593</c:v>
                </c:pt>
                <c:pt idx="248">
                  <c:v>12.184027777777779</c:v>
                </c:pt>
                <c:pt idx="249">
                  <c:v>12.017361111111111</c:v>
                </c:pt>
                <c:pt idx="250">
                  <c:v>11.755787037037036</c:v>
                </c:pt>
                <c:pt idx="251">
                  <c:v>11.653935185185185</c:v>
                </c:pt>
                <c:pt idx="252">
                  <c:v>11.309143518518519</c:v>
                </c:pt>
                <c:pt idx="253">
                  <c:v>10.970254629629629</c:v>
                </c:pt>
                <c:pt idx="254">
                  <c:v>10.637037037037038</c:v>
                </c:pt>
                <c:pt idx="255">
                  <c:v>10.309606481481481</c:v>
                </c:pt>
                <c:pt idx="256">
                  <c:v>9.9878472222222214</c:v>
                </c:pt>
                <c:pt idx="257">
                  <c:v>9.6717592592592592</c:v>
                </c:pt>
                <c:pt idx="258">
                  <c:v>9.3613425925925924</c:v>
                </c:pt>
                <c:pt idx="259">
                  <c:v>9.056481481481482</c:v>
                </c:pt>
                <c:pt idx="260">
                  <c:v>8.7571759259259263</c:v>
                </c:pt>
                <c:pt idx="261">
                  <c:v>8.4635416666666661</c:v>
                </c:pt>
                <c:pt idx="262">
                  <c:v>8.1753472222222214</c:v>
                </c:pt>
                <c:pt idx="263">
                  <c:v>7.8927083333333332</c:v>
                </c:pt>
                <c:pt idx="264">
                  <c:v>7.6141203703703706</c:v>
                </c:pt>
                <c:pt idx="265">
                  <c:v>7.3392361111111111</c:v>
                </c:pt>
                <c:pt idx="266">
                  <c:v>7.0682870370370372</c:v>
                </c:pt>
                <c:pt idx="267">
                  <c:v>6.8012731481481481</c:v>
                </c:pt>
                <c:pt idx="268">
                  <c:v>6.5381944444444446</c:v>
                </c:pt>
                <c:pt idx="269">
                  <c:v>6.279050925925926</c:v>
                </c:pt>
                <c:pt idx="270">
                  <c:v>6.0238425925925929</c:v>
                </c:pt>
                <c:pt idx="271">
                  <c:v>5.7726851851851855</c:v>
                </c:pt>
                <c:pt idx="272">
                  <c:v>5.5255787037037036</c:v>
                </c:pt>
                <c:pt idx="273">
                  <c:v>5.2825231481481483</c:v>
                </c:pt>
                <c:pt idx="274">
                  <c:v>5.0435185185185185</c:v>
                </c:pt>
                <c:pt idx="275">
                  <c:v>4.808796296296296</c:v>
                </c:pt>
                <c:pt idx="276">
                  <c:v>4.578125</c:v>
                </c:pt>
                <c:pt idx="277">
                  <c:v>4.3518518518518521</c:v>
                </c:pt>
                <c:pt idx="278">
                  <c:v>4.1297453703703706</c:v>
                </c:pt>
                <c:pt idx="279">
                  <c:v>3.9119212962962964</c:v>
                </c:pt>
                <c:pt idx="280">
                  <c:v>3.6984953703703702</c:v>
                </c:pt>
                <c:pt idx="281">
                  <c:v>3.4895833333333335</c:v>
                </c:pt>
                <c:pt idx="282">
                  <c:v>3.2850694444444444</c:v>
                </c:pt>
                <c:pt idx="283">
                  <c:v>3.0850694444444446</c:v>
                </c:pt>
                <c:pt idx="284">
                  <c:v>2.8896990740740742</c:v>
                </c:pt>
                <c:pt idx="285">
                  <c:v>2.6989583333333331</c:v>
                </c:pt>
                <c:pt idx="286">
                  <c:v>2.5129629629629631</c:v>
                </c:pt>
                <c:pt idx="287">
                  <c:v>2.3317129629629632</c:v>
                </c:pt>
                <c:pt idx="288">
                  <c:v>2.1554398148148146</c:v>
                </c:pt>
                <c:pt idx="289">
                  <c:v>1.9840277777777777</c:v>
                </c:pt>
                <c:pt idx="290">
                  <c:v>1.8165509259259258</c:v>
                </c:pt>
                <c:pt idx="291">
                  <c:v>1.6523148148148148</c:v>
                </c:pt>
                <c:pt idx="292">
                  <c:v>1.4912037037037038</c:v>
                </c:pt>
                <c:pt idx="293">
                  <c:v>1.3334490740740741</c:v>
                </c:pt>
                <c:pt idx="294">
                  <c:v>1.1790509259259259</c:v>
                </c:pt>
                <c:pt idx="295">
                  <c:v>1.0282870370370369</c:v>
                </c:pt>
                <c:pt idx="296">
                  <c:v>0.88119212962962967</c:v>
                </c:pt>
                <c:pt idx="297">
                  <c:v>0.73797453703703708</c:v>
                </c:pt>
                <c:pt idx="298">
                  <c:v>0.59887731481481477</c:v>
                </c:pt>
                <c:pt idx="299">
                  <c:v>0.46418981481481481</c:v>
                </c:pt>
                <c:pt idx="300">
                  <c:v>0.33429398148148148</c:v>
                </c:pt>
                <c:pt idx="301">
                  <c:v>0.20982638888888888</c:v>
                </c:pt>
                <c:pt idx="302">
                  <c:v>9.1820601851851855E-2</c:v>
                </c:pt>
                <c:pt idx="303">
                  <c:v>0</c:v>
                </c:pt>
                <c:pt idx="304">
                  <c:v>0</c:v>
                </c:pt>
                <c:pt idx="305">
                  <c:v>0</c:v>
                </c:pt>
                <c:pt idx="306">
                  <c:v>0</c:v>
                </c:pt>
                <c:pt idx="307">
                  <c:v>0</c:v>
                </c:pt>
                <c:pt idx="308">
                  <c:v>0</c:v>
                </c:pt>
                <c:pt idx="309">
                  <c:v>0</c:v>
                </c:pt>
                <c:pt idx="310">
                  <c:v>0</c:v>
                </c:pt>
                <c:pt idx="311">
                  <c:v>0</c:v>
                </c:pt>
                <c:pt idx="312">
                  <c:v>0</c:v>
                </c:pt>
                <c:pt idx="313">
                  <c:v>0</c:v>
                </c:pt>
                <c:pt idx="314">
                  <c:v>0</c:v>
                </c:pt>
                <c:pt idx="315">
                  <c:v>0</c:v>
                </c:pt>
                <c:pt idx="316">
                  <c:v>0</c:v>
                </c:pt>
                <c:pt idx="317">
                  <c:v>0</c:v>
                </c:pt>
                <c:pt idx="318">
                  <c:v>5.7500000000000002E-5</c:v>
                </c:pt>
                <c:pt idx="319">
                  <c:v>1.7295138888888889E-3</c:v>
                </c:pt>
                <c:pt idx="320">
                  <c:v>0.12940972222222222</c:v>
                </c:pt>
                <c:pt idx="321">
                  <c:v>0.16217592592592592</c:v>
                </c:pt>
                <c:pt idx="322">
                  <c:v>0.18968750000000001</c:v>
                </c:pt>
                <c:pt idx="323">
                  <c:v>0.19063657407407408</c:v>
                </c:pt>
                <c:pt idx="324">
                  <c:v>0.19239583333333332</c:v>
                </c:pt>
                <c:pt idx="325">
                  <c:v>0.19223379629629631</c:v>
                </c:pt>
                <c:pt idx="326">
                  <c:v>0.19641203703703702</c:v>
                </c:pt>
                <c:pt idx="327">
                  <c:v>0.18921296296296297</c:v>
                </c:pt>
                <c:pt idx="328">
                  <c:v>0.18515046296296298</c:v>
                </c:pt>
                <c:pt idx="329">
                  <c:v>0.18568287037037037</c:v>
                </c:pt>
                <c:pt idx="330">
                  <c:v>0.1930787037037037</c:v>
                </c:pt>
                <c:pt idx="331">
                  <c:v>0.22707175925925926</c:v>
                </c:pt>
                <c:pt idx="332">
                  <c:v>0.25744212962962965</c:v>
                </c:pt>
                <c:pt idx="333">
                  <c:v>0.28978009259259258</c:v>
                </c:pt>
                <c:pt idx="334">
                  <c:v>0.30291666666666667</c:v>
                </c:pt>
                <c:pt idx="335">
                  <c:v>0.31636574074074075</c:v>
                </c:pt>
                <c:pt idx="336">
                  <c:v>0.32251157407407405</c:v>
                </c:pt>
                <c:pt idx="337">
                  <c:v>0.32822916666666668</c:v>
                </c:pt>
                <c:pt idx="338">
                  <c:v>0.35050925925925924</c:v>
                </c:pt>
                <c:pt idx="339">
                  <c:v>0.38302083333333331</c:v>
                </c:pt>
                <c:pt idx="340">
                  <c:v>0.39937499999999998</c:v>
                </c:pt>
                <c:pt idx="341">
                  <c:v>0.44723379629629628</c:v>
                </c:pt>
                <c:pt idx="342">
                  <c:v>0.49249999999999999</c:v>
                </c:pt>
                <c:pt idx="343">
                  <c:v>0.53275462962962961</c:v>
                </c:pt>
                <c:pt idx="344">
                  <c:v>0.55923611111111116</c:v>
                </c:pt>
                <c:pt idx="345">
                  <c:v>0.59969907407407408</c:v>
                </c:pt>
                <c:pt idx="346">
                  <c:v>0.6292592592592593</c:v>
                </c:pt>
                <c:pt idx="347">
                  <c:v>0.64290509259259254</c:v>
                </c:pt>
                <c:pt idx="348">
                  <c:v>0.65614583333333332</c:v>
                </c:pt>
                <c:pt idx="349">
                  <c:v>0.6626967592592593</c:v>
                </c:pt>
                <c:pt idx="350">
                  <c:v>0.67351851851851852</c:v>
                </c:pt>
                <c:pt idx="351">
                  <c:v>0.69019675925925927</c:v>
                </c:pt>
                <c:pt idx="352">
                  <c:v>0.69608796296296294</c:v>
                </c:pt>
                <c:pt idx="353">
                  <c:v>0.70202546296296298</c:v>
                </c:pt>
                <c:pt idx="354">
                  <c:v>0.7</c:v>
                </c:pt>
                <c:pt idx="355">
                  <c:v>0.69359953703703703</c:v>
                </c:pt>
                <c:pt idx="356">
                  <c:v>0.70728009259259261</c:v>
                </c:pt>
                <c:pt idx="357">
                  <c:v>0.71053240740740742</c:v>
                </c:pt>
                <c:pt idx="358">
                  <c:v>0.72445601851851849</c:v>
                </c:pt>
                <c:pt idx="359">
                  <c:v>0.75799768518518518</c:v>
                </c:pt>
                <c:pt idx="360">
                  <c:v>0.7938425925925926</c:v>
                </c:pt>
                <c:pt idx="361">
                  <c:v>0.83068287037037036</c:v>
                </c:pt>
                <c:pt idx="362">
                  <c:v>0.86481481481481481</c:v>
                </c:pt>
                <c:pt idx="363">
                  <c:v>0.88468749999999996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DAEC-4363-8A3C-1307ADFEA357}"/>
            </c:ext>
          </c:extLst>
        </c:ser>
        <c:ser>
          <c:idx val="1"/>
          <c:order val="1"/>
          <c:tx>
            <c:v>10% Pumping Reduction</c:v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'Run 57 Profiles'!$J$12:$J$375</c:f>
              <c:numCache>
                <c:formatCode>0.00</c:formatCode>
                <c:ptCount val="364"/>
                <c:pt idx="0">
                  <c:v>0.1168560606060606</c:v>
                </c:pt>
                <c:pt idx="1">
                  <c:v>0.2649621212121212</c:v>
                </c:pt>
                <c:pt idx="2">
                  <c:v>0.41306818181818183</c:v>
                </c:pt>
                <c:pt idx="3">
                  <c:v>0.56117424242424241</c:v>
                </c:pt>
                <c:pt idx="4">
                  <c:v>0.70928030303030298</c:v>
                </c:pt>
                <c:pt idx="5">
                  <c:v>0.85738636363636367</c:v>
                </c:pt>
                <c:pt idx="6">
                  <c:v>1.0054924242424241</c:v>
                </c:pt>
                <c:pt idx="7">
                  <c:v>1.1535984848484848</c:v>
                </c:pt>
                <c:pt idx="8">
                  <c:v>1.3017045454545455</c:v>
                </c:pt>
                <c:pt idx="9">
                  <c:v>1.449810606060606</c:v>
                </c:pt>
                <c:pt idx="10">
                  <c:v>1.5979166666666667</c:v>
                </c:pt>
                <c:pt idx="11">
                  <c:v>1.7460227272727273</c:v>
                </c:pt>
                <c:pt idx="12">
                  <c:v>1.8941287878787878</c:v>
                </c:pt>
                <c:pt idx="13">
                  <c:v>2.0422348484848483</c:v>
                </c:pt>
                <c:pt idx="14">
                  <c:v>2.1903409090909092</c:v>
                </c:pt>
                <c:pt idx="15">
                  <c:v>2.3384469696969696</c:v>
                </c:pt>
                <c:pt idx="16">
                  <c:v>2.4865530303030301</c:v>
                </c:pt>
                <c:pt idx="17">
                  <c:v>2.634659090909091</c:v>
                </c:pt>
                <c:pt idx="18">
                  <c:v>2.7827651515151515</c:v>
                </c:pt>
                <c:pt idx="19">
                  <c:v>2.9308712121212119</c:v>
                </c:pt>
                <c:pt idx="20">
                  <c:v>3.0789772727272728</c:v>
                </c:pt>
                <c:pt idx="21">
                  <c:v>3.2270833333333333</c:v>
                </c:pt>
                <c:pt idx="22">
                  <c:v>3.3751893939393938</c:v>
                </c:pt>
                <c:pt idx="23">
                  <c:v>3.5232954545454547</c:v>
                </c:pt>
                <c:pt idx="24">
                  <c:v>3.6714015151515151</c:v>
                </c:pt>
                <c:pt idx="25">
                  <c:v>3.8195075757575756</c:v>
                </c:pt>
                <c:pt idx="26">
                  <c:v>3.9676136363636365</c:v>
                </c:pt>
                <c:pt idx="27">
                  <c:v>4.1157196969696965</c:v>
                </c:pt>
                <c:pt idx="28">
                  <c:v>4.2638257575757574</c:v>
                </c:pt>
                <c:pt idx="29">
                  <c:v>4.4119318181818183</c:v>
                </c:pt>
                <c:pt idx="30">
                  <c:v>4.5600378787878784</c:v>
                </c:pt>
                <c:pt idx="31">
                  <c:v>4.7081439393939393</c:v>
                </c:pt>
                <c:pt idx="32">
                  <c:v>4.8562500000000002</c:v>
                </c:pt>
                <c:pt idx="33">
                  <c:v>5.0043560606060602</c:v>
                </c:pt>
                <c:pt idx="34">
                  <c:v>5.1524621212121211</c:v>
                </c:pt>
                <c:pt idx="35">
                  <c:v>5.300568181818182</c:v>
                </c:pt>
                <c:pt idx="36">
                  <c:v>5.448674242424242</c:v>
                </c:pt>
                <c:pt idx="37">
                  <c:v>5.5967803030303029</c:v>
                </c:pt>
                <c:pt idx="38">
                  <c:v>5.7448863636363638</c:v>
                </c:pt>
                <c:pt idx="39">
                  <c:v>5.8929924242424239</c:v>
                </c:pt>
                <c:pt idx="40">
                  <c:v>6.0410984848484848</c:v>
                </c:pt>
                <c:pt idx="41">
                  <c:v>6.1892045454545457</c:v>
                </c:pt>
                <c:pt idx="42">
                  <c:v>6.3373106060606057</c:v>
                </c:pt>
                <c:pt idx="43">
                  <c:v>6.4854166666666666</c:v>
                </c:pt>
                <c:pt idx="44">
                  <c:v>6.6335227272727275</c:v>
                </c:pt>
                <c:pt idx="45">
                  <c:v>6.7816287878787875</c:v>
                </c:pt>
                <c:pt idx="46">
                  <c:v>6.9297348484848484</c:v>
                </c:pt>
                <c:pt idx="47">
                  <c:v>7.0778409090909093</c:v>
                </c:pt>
                <c:pt idx="48">
                  <c:v>7.2259469696969694</c:v>
                </c:pt>
                <c:pt idx="49">
                  <c:v>7.3740530303030303</c:v>
                </c:pt>
                <c:pt idx="50">
                  <c:v>7.5221590909090912</c:v>
                </c:pt>
                <c:pt idx="51">
                  <c:v>7.6702651515151512</c:v>
                </c:pt>
                <c:pt idx="52">
                  <c:v>7.8183712121212121</c:v>
                </c:pt>
                <c:pt idx="53">
                  <c:v>7.966477272727273</c:v>
                </c:pt>
                <c:pt idx="54">
                  <c:v>8.1145833333333339</c:v>
                </c:pt>
                <c:pt idx="55">
                  <c:v>8.2626893939393931</c:v>
                </c:pt>
                <c:pt idx="56">
                  <c:v>8.410795454545454</c:v>
                </c:pt>
                <c:pt idx="57">
                  <c:v>8.5589015151515149</c:v>
                </c:pt>
                <c:pt idx="58">
                  <c:v>8.7070075757575758</c:v>
                </c:pt>
                <c:pt idx="59">
                  <c:v>8.8551136363636367</c:v>
                </c:pt>
                <c:pt idx="60">
                  <c:v>9.0032196969696976</c:v>
                </c:pt>
                <c:pt idx="61">
                  <c:v>9.1513257575757567</c:v>
                </c:pt>
                <c:pt idx="62">
                  <c:v>9.3092803030303024</c:v>
                </c:pt>
                <c:pt idx="63">
                  <c:v>9.4672348484848481</c:v>
                </c:pt>
                <c:pt idx="64">
                  <c:v>9.6251893939393938</c:v>
                </c:pt>
                <c:pt idx="65">
                  <c:v>9.7831439393939394</c:v>
                </c:pt>
                <c:pt idx="66">
                  <c:v>9.9410984848484851</c:v>
                </c:pt>
                <c:pt idx="67">
                  <c:v>10.099053030303031</c:v>
                </c:pt>
                <c:pt idx="68">
                  <c:v>10.257007575757576</c:v>
                </c:pt>
                <c:pt idx="69">
                  <c:v>10.41496212121212</c:v>
                </c:pt>
                <c:pt idx="70">
                  <c:v>10.572916666666666</c:v>
                </c:pt>
                <c:pt idx="71">
                  <c:v>10.730871212121212</c:v>
                </c:pt>
                <c:pt idx="72">
                  <c:v>10.888825757575757</c:v>
                </c:pt>
                <c:pt idx="73">
                  <c:v>11.046780303030303</c:v>
                </c:pt>
                <c:pt idx="74">
                  <c:v>11.204734848484849</c:v>
                </c:pt>
                <c:pt idx="75">
                  <c:v>11.362689393939394</c:v>
                </c:pt>
                <c:pt idx="76">
                  <c:v>11.52064393939394</c:v>
                </c:pt>
                <c:pt idx="77">
                  <c:v>11.678598484848484</c:v>
                </c:pt>
                <c:pt idx="78">
                  <c:v>11.83655303030303</c:v>
                </c:pt>
                <c:pt idx="79">
                  <c:v>11.994507575757575</c:v>
                </c:pt>
                <c:pt idx="80">
                  <c:v>12.152462121212121</c:v>
                </c:pt>
                <c:pt idx="81">
                  <c:v>12.310416666666667</c:v>
                </c:pt>
                <c:pt idx="82">
                  <c:v>12.468371212121212</c:v>
                </c:pt>
                <c:pt idx="83">
                  <c:v>12.626325757575758</c:v>
                </c:pt>
                <c:pt idx="84">
                  <c:v>12.784280303030304</c:v>
                </c:pt>
                <c:pt idx="85">
                  <c:v>12.942234848484848</c:v>
                </c:pt>
                <c:pt idx="86">
                  <c:v>13.100189393939393</c:v>
                </c:pt>
                <c:pt idx="87">
                  <c:v>13.258143939393939</c:v>
                </c:pt>
                <c:pt idx="88">
                  <c:v>13.416098484848485</c:v>
                </c:pt>
                <c:pt idx="89">
                  <c:v>13.57405303030303</c:v>
                </c:pt>
                <c:pt idx="90">
                  <c:v>13.732007575757576</c:v>
                </c:pt>
                <c:pt idx="91">
                  <c:v>13.889962121212122</c:v>
                </c:pt>
                <c:pt idx="92">
                  <c:v>14.047916666666667</c:v>
                </c:pt>
                <c:pt idx="93">
                  <c:v>14.205871212121211</c:v>
                </c:pt>
                <c:pt idx="94">
                  <c:v>14.363825757575757</c:v>
                </c:pt>
                <c:pt idx="95">
                  <c:v>14.521780303030303</c:v>
                </c:pt>
                <c:pt idx="96">
                  <c:v>14.679734848484848</c:v>
                </c:pt>
                <c:pt idx="97">
                  <c:v>14.837689393939394</c:v>
                </c:pt>
                <c:pt idx="98">
                  <c:v>14.99564393939394</c:v>
                </c:pt>
                <c:pt idx="99">
                  <c:v>15.153598484848485</c:v>
                </c:pt>
                <c:pt idx="100">
                  <c:v>15.311553030303031</c:v>
                </c:pt>
                <c:pt idx="101">
                  <c:v>15.469507575757575</c:v>
                </c:pt>
                <c:pt idx="102">
                  <c:v>15.627462121212121</c:v>
                </c:pt>
                <c:pt idx="103">
                  <c:v>15.785416666666666</c:v>
                </c:pt>
                <c:pt idx="104">
                  <c:v>15.943371212121212</c:v>
                </c:pt>
                <c:pt idx="105">
                  <c:v>16.101325757575758</c:v>
                </c:pt>
                <c:pt idx="106">
                  <c:v>16.262499999999999</c:v>
                </c:pt>
                <c:pt idx="107">
                  <c:v>16.423674242424241</c:v>
                </c:pt>
                <c:pt idx="108">
                  <c:v>16.584848484848486</c:v>
                </c:pt>
                <c:pt idx="109">
                  <c:v>16.746022727272727</c:v>
                </c:pt>
                <c:pt idx="110">
                  <c:v>16.907196969696969</c:v>
                </c:pt>
                <c:pt idx="111">
                  <c:v>17.068371212121214</c:v>
                </c:pt>
                <c:pt idx="112">
                  <c:v>17.229545454545455</c:v>
                </c:pt>
                <c:pt idx="113">
                  <c:v>17.390719696969697</c:v>
                </c:pt>
                <c:pt idx="114">
                  <c:v>17.551893939393938</c:v>
                </c:pt>
                <c:pt idx="115">
                  <c:v>17.713068181818183</c:v>
                </c:pt>
                <c:pt idx="116">
                  <c:v>17.874242424242425</c:v>
                </c:pt>
                <c:pt idx="117">
                  <c:v>18.035416666666666</c:v>
                </c:pt>
                <c:pt idx="118">
                  <c:v>18.196590909090908</c:v>
                </c:pt>
                <c:pt idx="119">
                  <c:v>18.357765151515153</c:v>
                </c:pt>
                <c:pt idx="120">
                  <c:v>18.518939393939394</c:v>
                </c:pt>
                <c:pt idx="121">
                  <c:v>18.680113636363636</c:v>
                </c:pt>
                <c:pt idx="122">
                  <c:v>18.841287878787877</c:v>
                </c:pt>
                <c:pt idx="123">
                  <c:v>19.002462121212123</c:v>
                </c:pt>
                <c:pt idx="124">
                  <c:v>19.163636363636364</c:v>
                </c:pt>
                <c:pt idx="125">
                  <c:v>19.324810606060606</c:v>
                </c:pt>
                <c:pt idx="126">
                  <c:v>19.485984848484847</c:v>
                </c:pt>
                <c:pt idx="127">
                  <c:v>19.647159090909092</c:v>
                </c:pt>
                <c:pt idx="128">
                  <c:v>19.808333333333334</c:v>
                </c:pt>
                <c:pt idx="129">
                  <c:v>19.969507575757575</c:v>
                </c:pt>
                <c:pt idx="130">
                  <c:v>20.130681818181817</c:v>
                </c:pt>
                <c:pt idx="131">
                  <c:v>20.291856060606062</c:v>
                </c:pt>
                <c:pt idx="132">
                  <c:v>20.453030303030303</c:v>
                </c:pt>
                <c:pt idx="133">
                  <c:v>20.614204545454545</c:v>
                </c:pt>
                <c:pt idx="134">
                  <c:v>20.775378787878786</c:v>
                </c:pt>
                <c:pt idx="135">
                  <c:v>20.936553030303031</c:v>
                </c:pt>
                <c:pt idx="136">
                  <c:v>21.097727272727273</c:v>
                </c:pt>
                <c:pt idx="137">
                  <c:v>21.258901515151514</c:v>
                </c:pt>
                <c:pt idx="138">
                  <c:v>21.420075757575759</c:v>
                </c:pt>
                <c:pt idx="139">
                  <c:v>21.581250000000001</c:v>
                </c:pt>
                <c:pt idx="140">
                  <c:v>21.742424242424242</c:v>
                </c:pt>
                <c:pt idx="141">
                  <c:v>21.903598484848484</c:v>
                </c:pt>
                <c:pt idx="142">
                  <c:v>22.064772727272729</c:v>
                </c:pt>
                <c:pt idx="143">
                  <c:v>22.22594696969697</c:v>
                </c:pt>
                <c:pt idx="144">
                  <c:v>22.387121212121212</c:v>
                </c:pt>
                <c:pt idx="145">
                  <c:v>22.548295454545453</c:v>
                </c:pt>
                <c:pt idx="146">
                  <c:v>22.709469696969698</c:v>
                </c:pt>
                <c:pt idx="147">
                  <c:v>22.87064393939394</c:v>
                </c:pt>
                <c:pt idx="148">
                  <c:v>23.031818181818181</c:v>
                </c:pt>
                <c:pt idx="149">
                  <c:v>23.192992424242423</c:v>
                </c:pt>
                <c:pt idx="150">
                  <c:v>23.354166666666668</c:v>
                </c:pt>
                <c:pt idx="151">
                  <c:v>23.515340909090909</c:v>
                </c:pt>
                <c:pt idx="152">
                  <c:v>23.676515151515151</c:v>
                </c:pt>
                <c:pt idx="153">
                  <c:v>23.837689393939392</c:v>
                </c:pt>
                <c:pt idx="154">
                  <c:v>23.998863636363637</c:v>
                </c:pt>
                <c:pt idx="155">
                  <c:v>24.160037878787879</c:v>
                </c:pt>
                <c:pt idx="156">
                  <c:v>24.32121212121212</c:v>
                </c:pt>
                <c:pt idx="157">
                  <c:v>24.482386363636362</c:v>
                </c:pt>
                <c:pt idx="158">
                  <c:v>24.643560606060607</c:v>
                </c:pt>
                <c:pt idx="159">
                  <c:v>24.804734848484848</c:v>
                </c:pt>
                <c:pt idx="160">
                  <c:v>24.96590909090909</c:v>
                </c:pt>
                <c:pt idx="161">
                  <c:v>25.127083333333335</c:v>
                </c:pt>
                <c:pt idx="162">
                  <c:v>25.288257575757576</c:v>
                </c:pt>
                <c:pt idx="163">
                  <c:v>25.449431818181818</c:v>
                </c:pt>
                <c:pt idx="164">
                  <c:v>25.610606060606059</c:v>
                </c:pt>
                <c:pt idx="165">
                  <c:v>25.771780303030305</c:v>
                </c:pt>
                <c:pt idx="166">
                  <c:v>25.932954545454546</c:v>
                </c:pt>
                <c:pt idx="167">
                  <c:v>26.094128787878788</c:v>
                </c:pt>
                <c:pt idx="168">
                  <c:v>26.255303030303029</c:v>
                </c:pt>
                <c:pt idx="169">
                  <c:v>26.416477272727274</c:v>
                </c:pt>
                <c:pt idx="170">
                  <c:v>26.577651515151516</c:v>
                </c:pt>
                <c:pt idx="171">
                  <c:v>26.738825757575757</c:v>
                </c:pt>
                <c:pt idx="172">
                  <c:v>26.9</c:v>
                </c:pt>
                <c:pt idx="173">
                  <c:v>27.061174242424244</c:v>
                </c:pt>
                <c:pt idx="174">
                  <c:v>27.222348484848485</c:v>
                </c:pt>
                <c:pt idx="175">
                  <c:v>27.383522727272727</c:v>
                </c:pt>
                <c:pt idx="176">
                  <c:v>27.544696969696968</c:v>
                </c:pt>
                <c:pt idx="177">
                  <c:v>27.705871212121213</c:v>
                </c:pt>
                <c:pt idx="178">
                  <c:v>27.867045454545455</c:v>
                </c:pt>
                <c:pt idx="179">
                  <c:v>28.028219696969696</c:v>
                </c:pt>
                <c:pt idx="180">
                  <c:v>28.189393939393938</c:v>
                </c:pt>
                <c:pt idx="181">
                  <c:v>28.350568181818183</c:v>
                </c:pt>
                <c:pt idx="182">
                  <c:v>28.511742424242424</c:v>
                </c:pt>
                <c:pt idx="183">
                  <c:v>28.672916666666666</c:v>
                </c:pt>
                <c:pt idx="184">
                  <c:v>28.834090909090911</c:v>
                </c:pt>
                <c:pt idx="185">
                  <c:v>28.995265151515152</c:v>
                </c:pt>
                <c:pt idx="186">
                  <c:v>29.156439393939394</c:v>
                </c:pt>
                <c:pt idx="187">
                  <c:v>29.317613636363635</c:v>
                </c:pt>
                <c:pt idx="188">
                  <c:v>29.47878787878788</c:v>
                </c:pt>
                <c:pt idx="189">
                  <c:v>29.639962121212122</c:v>
                </c:pt>
                <c:pt idx="190">
                  <c:v>29.801136363636363</c:v>
                </c:pt>
                <c:pt idx="191">
                  <c:v>29.962310606060605</c:v>
                </c:pt>
                <c:pt idx="192">
                  <c:v>30.12348484848485</c:v>
                </c:pt>
                <c:pt idx="193">
                  <c:v>30.284659090909091</c:v>
                </c:pt>
                <c:pt idx="194">
                  <c:v>30.445833333333333</c:v>
                </c:pt>
                <c:pt idx="195">
                  <c:v>30.607007575757574</c:v>
                </c:pt>
                <c:pt idx="196">
                  <c:v>30.768181818181819</c:v>
                </c:pt>
                <c:pt idx="197">
                  <c:v>30.929356060606061</c:v>
                </c:pt>
                <c:pt idx="198">
                  <c:v>31.090530303030302</c:v>
                </c:pt>
                <c:pt idx="199">
                  <c:v>31.251704545454544</c:v>
                </c:pt>
                <c:pt idx="200">
                  <c:v>31.412878787878789</c:v>
                </c:pt>
                <c:pt idx="201">
                  <c:v>31.57405303030303</c:v>
                </c:pt>
                <c:pt idx="202">
                  <c:v>31.735227272727272</c:v>
                </c:pt>
                <c:pt idx="203">
                  <c:v>31.896401515151513</c:v>
                </c:pt>
                <c:pt idx="204">
                  <c:v>32.057575757575755</c:v>
                </c:pt>
                <c:pt idx="205">
                  <c:v>32.21875</c:v>
                </c:pt>
                <c:pt idx="206">
                  <c:v>32.379924242424245</c:v>
                </c:pt>
                <c:pt idx="207">
                  <c:v>32.517045454545453</c:v>
                </c:pt>
                <c:pt idx="208">
                  <c:v>32.654166666666669</c:v>
                </c:pt>
                <c:pt idx="209">
                  <c:v>32.791287878787877</c:v>
                </c:pt>
                <c:pt idx="210">
                  <c:v>32.928409090909092</c:v>
                </c:pt>
                <c:pt idx="211">
                  <c:v>33.0655303030303</c:v>
                </c:pt>
                <c:pt idx="212">
                  <c:v>33.202651515151516</c:v>
                </c:pt>
                <c:pt idx="213">
                  <c:v>33.339772727272724</c:v>
                </c:pt>
                <c:pt idx="214">
                  <c:v>33.476893939393939</c:v>
                </c:pt>
                <c:pt idx="215">
                  <c:v>33.614015151515154</c:v>
                </c:pt>
                <c:pt idx="216">
                  <c:v>33.751136363636363</c:v>
                </c:pt>
                <c:pt idx="217">
                  <c:v>33.888257575757578</c:v>
                </c:pt>
                <c:pt idx="218">
                  <c:v>34.025378787878786</c:v>
                </c:pt>
                <c:pt idx="219">
                  <c:v>34.162500000000001</c:v>
                </c:pt>
                <c:pt idx="220">
                  <c:v>34.29962121212121</c:v>
                </c:pt>
                <c:pt idx="221">
                  <c:v>34.436742424242425</c:v>
                </c:pt>
                <c:pt idx="222">
                  <c:v>34.573863636363633</c:v>
                </c:pt>
                <c:pt idx="223">
                  <c:v>34.710984848484848</c:v>
                </c:pt>
                <c:pt idx="224">
                  <c:v>34.848106060606064</c:v>
                </c:pt>
                <c:pt idx="225">
                  <c:v>34.985227272727272</c:v>
                </c:pt>
                <c:pt idx="226">
                  <c:v>35.122348484848487</c:v>
                </c:pt>
                <c:pt idx="227">
                  <c:v>35.259469696969695</c:v>
                </c:pt>
                <c:pt idx="228">
                  <c:v>35.396590909090911</c:v>
                </c:pt>
                <c:pt idx="229">
                  <c:v>35.533712121212119</c:v>
                </c:pt>
                <c:pt idx="230">
                  <c:v>35.670833333333334</c:v>
                </c:pt>
                <c:pt idx="231">
                  <c:v>35.807954545454542</c:v>
                </c:pt>
                <c:pt idx="232">
                  <c:v>35.945075757575758</c:v>
                </c:pt>
                <c:pt idx="233">
                  <c:v>36.082196969696973</c:v>
                </c:pt>
                <c:pt idx="234">
                  <c:v>36.219318181818181</c:v>
                </c:pt>
                <c:pt idx="235">
                  <c:v>36.356439393939397</c:v>
                </c:pt>
                <c:pt idx="236">
                  <c:v>36.493560606060605</c:v>
                </c:pt>
                <c:pt idx="237">
                  <c:v>36.63068181818182</c:v>
                </c:pt>
                <c:pt idx="238">
                  <c:v>36.767803030303028</c:v>
                </c:pt>
                <c:pt idx="239">
                  <c:v>36.904924242424244</c:v>
                </c:pt>
                <c:pt idx="240">
                  <c:v>37.042045454545452</c:v>
                </c:pt>
                <c:pt idx="241">
                  <c:v>37.179166666666667</c:v>
                </c:pt>
                <c:pt idx="242">
                  <c:v>37.316287878787875</c:v>
                </c:pt>
                <c:pt idx="243">
                  <c:v>37.453409090909091</c:v>
                </c:pt>
                <c:pt idx="244">
                  <c:v>37.590530303030306</c:v>
                </c:pt>
                <c:pt idx="245">
                  <c:v>37.727651515151514</c:v>
                </c:pt>
                <c:pt idx="246">
                  <c:v>37.864772727272729</c:v>
                </c:pt>
                <c:pt idx="247">
                  <c:v>38.001893939393938</c:v>
                </c:pt>
                <c:pt idx="248">
                  <c:v>38.139015151515153</c:v>
                </c:pt>
                <c:pt idx="249">
                  <c:v>38.276136363636361</c:v>
                </c:pt>
                <c:pt idx="250">
                  <c:v>38.413257575757576</c:v>
                </c:pt>
                <c:pt idx="251">
                  <c:v>38.52253787878788</c:v>
                </c:pt>
                <c:pt idx="252">
                  <c:v>38.631818181818183</c:v>
                </c:pt>
                <c:pt idx="253">
                  <c:v>38.741098484848486</c:v>
                </c:pt>
                <c:pt idx="254">
                  <c:v>38.850378787878789</c:v>
                </c:pt>
                <c:pt idx="255">
                  <c:v>38.959659090909092</c:v>
                </c:pt>
                <c:pt idx="256">
                  <c:v>39.068939393939395</c:v>
                </c:pt>
                <c:pt idx="257">
                  <c:v>39.178219696969698</c:v>
                </c:pt>
                <c:pt idx="258">
                  <c:v>39.287500000000001</c:v>
                </c:pt>
                <c:pt idx="259">
                  <c:v>39.396780303030305</c:v>
                </c:pt>
                <c:pt idx="260">
                  <c:v>39.506060606060608</c:v>
                </c:pt>
                <c:pt idx="261">
                  <c:v>39.615340909090911</c:v>
                </c:pt>
                <c:pt idx="262">
                  <c:v>39.724621212121214</c:v>
                </c:pt>
                <c:pt idx="263">
                  <c:v>39.833901515151517</c:v>
                </c:pt>
                <c:pt idx="264">
                  <c:v>39.94318181818182</c:v>
                </c:pt>
                <c:pt idx="265">
                  <c:v>40.052462121212123</c:v>
                </c:pt>
                <c:pt idx="266">
                  <c:v>40.161742424242426</c:v>
                </c:pt>
                <c:pt idx="267">
                  <c:v>40.271022727272729</c:v>
                </c:pt>
                <c:pt idx="268">
                  <c:v>40.380303030303033</c:v>
                </c:pt>
                <c:pt idx="269">
                  <c:v>40.489583333333336</c:v>
                </c:pt>
                <c:pt idx="270">
                  <c:v>40.598863636363639</c:v>
                </c:pt>
                <c:pt idx="271">
                  <c:v>40.708143939393942</c:v>
                </c:pt>
                <c:pt idx="272">
                  <c:v>40.817424242424245</c:v>
                </c:pt>
                <c:pt idx="273">
                  <c:v>40.926704545454548</c:v>
                </c:pt>
                <c:pt idx="274">
                  <c:v>41.035984848484851</c:v>
                </c:pt>
                <c:pt idx="275">
                  <c:v>41.145265151515154</c:v>
                </c:pt>
                <c:pt idx="276">
                  <c:v>41.254545454545458</c:v>
                </c:pt>
                <c:pt idx="277">
                  <c:v>41.363825757575761</c:v>
                </c:pt>
                <c:pt idx="278">
                  <c:v>41.473106060606064</c:v>
                </c:pt>
                <c:pt idx="279">
                  <c:v>41.582386363636367</c:v>
                </c:pt>
                <c:pt idx="280">
                  <c:v>41.69166666666667</c:v>
                </c:pt>
                <c:pt idx="281">
                  <c:v>41.800946969696973</c:v>
                </c:pt>
                <c:pt idx="282">
                  <c:v>41.910227272727276</c:v>
                </c:pt>
                <c:pt idx="283">
                  <c:v>42.019507575757572</c:v>
                </c:pt>
                <c:pt idx="284">
                  <c:v>42.128787878787875</c:v>
                </c:pt>
                <c:pt idx="285">
                  <c:v>42.238068181818178</c:v>
                </c:pt>
                <c:pt idx="286">
                  <c:v>42.347348484848482</c:v>
                </c:pt>
                <c:pt idx="287">
                  <c:v>42.456628787878785</c:v>
                </c:pt>
                <c:pt idx="288">
                  <c:v>42.565909090909088</c:v>
                </c:pt>
                <c:pt idx="289">
                  <c:v>42.675189393939391</c:v>
                </c:pt>
                <c:pt idx="290">
                  <c:v>42.784469696969694</c:v>
                </c:pt>
                <c:pt idx="291">
                  <c:v>42.893749999999997</c:v>
                </c:pt>
                <c:pt idx="292">
                  <c:v>43.0030303030303</c:v>
                </c:pt>
                <c:pt idx="293">
                  <c:v>43.112310606060603</c:v>
                </c:pt>
                <c:pt idx="294">
                  <c:v>43.221590909090907</c:v>
                </c:pt>
                <c:pt idx="295">
                  <c:v>43.33087121212121</c:v>
                </c:pt>
                <c:pt idx="296">
                  <c:v>43.440151515151513</c:v>
                </c:pt>
                <c:pt idx="297">
                  <c:v>43.549431818181816</c:v>
                </c:pt>
                <c:pt idx="298">
                  <c:v>43.658712121212119</c:v>
                </c:pt>
                <c:pt idx="299">
                  <c:v>43.767992424242422</c:v>
                </c:pt>
                <c:pt idx="300">
                  <c:v>43.877272727272725</c:v>
                </c:pt>
                <c:pt idx="301">
                  <c:v>43.986553030303028</c:v>
                </c:pt>
                <c:pt idx="302">
                  <c:v>44.095833333333331</c:v>
                </c:pt>
                <c:pt idx="303">
                  <c:v>44.205113636363635</c:v>
                </c:pt>
                <c:pt idx="304">
                  <c:v>44.314393939393938</c:v>
                </c:pt>
                <c:pt idx="305">
                  <c:v>44.423674242424241</c:v>
                </c:pt>
                <c:pt idx="306">
                  <c:v>44.532954545454544</c:v>
                </c:pt>
                <c:pt idx="307">
                  <c:v>44.642234848484847</c:v>
                </c:pt>
                <c:pt idx="308">
                  <c:v>44.75151515151515</c:v>
                </c:pt>
                <c:pt idx="309">
                  <c:v>44.860795454545453</c:v>
                </c:pt>
                <c:pt idx="310">
                  <c:v>44.970075757575756</c:v>
                </c:pt>
                <c:pt idx="311">
                  <c:v>45.079356060606059</c:v>
                </c:pt>
                <c:pt idx="312">
                  <c:v>45.188636363636363</c:v>
                </c:pt>
                <c:pt idx="313">
                  <c:v>45.297916666666666</c:v>
                </c:pt>
                <c:pt idx="314">
                  <c:v>45.407196969696969</c:v>
                </c:pt>
                <c:pt idx="315">
                  <c:v>45.516477272727272</c:v>
                </c:pt>
                <c:pt idx="316">
                  <c:v>45.625757575757575</c:v>
                </c:pt>
                <c:pt idx="317">
                  <c:v>45.735037878787878</c:v>
                </c:pt>
                <c:pt idx="318">
                  <c:v>45.844318181818181</c:v>
                </c:pt>
                <c:pt idx="319">
                  <c:v>45.953598484848484</c:v>
                </c:pt>
                <c:pt idx="320">
                  <c:v>46.057954545454542</c:v>
                </c:pt>
                <c:pt idx="321">
                  <c:v>46.162310606060608</c:v>
                </c:pt>
                <c:pt idx="322">
                  <c:v>46.266666666666666</c:v>
                </c:pt>
                <c:pt idx="323">
                  <c:v>46.371022727272724</c:v>
                </c:pt>
                <c:pt idx="324">
                  <c:v>46.475378787878789</c:v>
                </c:pt>
                <c:pt idx="325">
                  <c:v>46.579734848484847</c:v>
                </c:pt>
                <c:pt idx="326">
                  <c:v>46.684090909090912</c:v>
                </c:pt>
                <c:pt idx="327">
                  <c:v>46.78844696969697</c:v>
                </c:pt>
                <c:pt idx="328">
                  <c:v>46.892803030303028</c:v>
                </c:pt>
                <c:pt idx="329">
                  <c:v>46.997159090909093</c:v>
                </c:pt>
                <c:pt idx="330">
                  <c:v>47.101515151515152</c:v>
                </c:pt>
                <c:pt idx="331">
                  <c:v>47.20587121212121</c:v>
                </c:pt>
                <c:pt idx="332">
                  <c:v>47.310227272727275</c:v>
                </c:pt>
                <c:pt idx="333">
                  <c:v>47.414583333333333</c:v>
                </c:pt>
                <c:pt idx="334">
                  <c:v>47.518939393939391</c:v>
                </c:pt>
                <c:pt idx="335">
                  <c:v>47.623295454545456</c:v>
                </c:pt>
                <c:pt idx="336">
                  <c:v>47.727651515151514</c:v>
                </c:pt>
                <c:pt idx="337">
                  <c:v>47.832007575757572</c:v>
                </c:pt>
                <c:pt idx="338">
                  <c:v>47.936363636363637</c:v>
                </c:pt>
                <c:pt idx="339">
                  <c:v>48.040719696969695</c:v>
                </c:pt>
                <c:pt idx="340">
                  <c:v>48.145075757575761</c:v>
                </c:pt>
                <c:pt idx="341">
                  <c:v>48.249431818181819</c:v>
                </c:pt>
                <c:pt idx="342">
                  <c:v>48.353787878787877</c:v>
                </c:pt>
                <c:pt idx="343">
                  <c:v>48.458143939393942</c:v>
                </c:pt>
                <c:pt idx="344">
                  <c:v>48.5625</c:v>
                </c:pt>
                <c:pt idx="345">
                  <c:v>48.666856060606058</c:v>
                </c:pt>
                <c:pt idx="346">
                  <c:v>48.771212121212123</c:v>
                </c:pt>
                <c:pt idx="347">
                  <c:v>48.875568181818181</c:v>
                </c:pt>
                <c:pt idx="348">
                  <c:v>48.979924242424239</c:v>
                </c:pt>
                <c:pt idx="349">
                  <c:v>49.084280303030305</c:v>
                </c:pt>
                <c:pt idx="350">
                  <c:v>49.188636363636363</c:v>
                </c:pt>
                <c:pt idx="351">
                  <c:v>49.292992424242428</c:v>
                </c:pt>
                <c:pt idx="352">
                  <c:v>49.397348484848486</c:v>
                </c:pt>
                <c:pt idx="353">
                  <c:v>49.501704545454544</c:v>
                </c:pt>
                <c:pt idx="354">
                  <c:v>49.606060606060609</c:v>
                </c:pt>
                <c:pt idx="355">
                  <c:v>49.710416666666667</c:v>
                </c:pt>
                <c:pt idx="356">
                  <c:v>49.814772727272725</c:v>
                </c:pt>
                <c:pt idx="357">
                  <c:v>49.91912878787879</c:v>
                </c:pt>
                <c:pt idx="358">
                  <c:v>50.023484848484848</c:v>
                </c:pt>
                <c:pt idx="359">
                  <c:v>50.127840909090907</c:v>
                </c:pt>
                <c:pt idx="360">
                  <c:v>50.232196969696972</c:v>
                </c:pt>
                <c:pt idx="361">
                  <c:v>50.33655303030303</c:v>
                </c:pt>
                <c:pt idx="362">
                  <c:v>50.440909090909088</c:v>
                </c:pt>
                <c:pt idx="363">
                  <c:v>50.545265151515153</c:v>
                </c:pt>
              </c:numCache>
            </c:numRef>
          </c:xVal>
          <c:yVal>
            <c:numRef>
              <c:f>'Run 57 Profiles'!$AV$12:$AV$375</c:f>
              <c:numCache>
                <c:formatCode>#,##0.0</c:formatCode>
                <c:ptCount val="364"/>
                <c:pt idx="0">
                  <c:v>50.255787037037038</c:v>
                </c:pt>
                <c:pt idx="1">
                  <c:v>50.202546296296298</c:v>
                </c:pt>
                <c:pt idx="2">
                  <c:v>50.180555555555557</c:v>
                </c:pt>
                <c:pt idx="3">
                  <c:v>50.163194444444443</c:v>
                </c:pt>
                <c:pt idx="4">
                  <c:v>50.190972222222221</c:v>
                </c:pt>
                <c:pt idx="5">
                  <c:v>50.184027777777779</c:v>
                </c:pt>
                <c:pt idx="6">
                  <c:v>50.153935185185183</c:v>
                </c:pt>
                <c:pt idx="7">
                  <c:v>50.035879629629626</c:v>
                </c:pt>
                <c:pt idx="8">
                  <c:v>50.027777777777779</c:v>
                </c:pt>
                <c:pt idx="9">
                  <c:v>50.068287037037038</c:v>
                </c:pt>
                <c:pt idx="10">
                  <c:v>49.97800925925926</c:v>
                </c:pt>
                <c:pt idx="11">
                  <c:v>49.944444444444443</c:v>
                </c:pt>
                <c:pt idx="12">
                  <c:v>49.942129629629626</c:v>
                </c:pt>
                <c:pt idx="13">
                  <c:v>50.005787037037038</c:v>
                </c:pt>
                <c:pt idx="14">
                  <c:v>49.956018518518519</c:v>
                </c:pt>
                <c:pt idx="15">
                  <c:v>49.986111111111114</c:v>
                </c:pt>
                <c:pt idx="16">
                  <c:v>49.907407407407405</c:v>
                </c:pt>
                <c:pt idx="17">
                  <c:v>49.879629629629626</c:v>
                </c:pt>
                <c:pt idx="18">
                  <c:v>49.871527777777779</c:v>
                </c:pt>
                <c:pt idx="19">
                  <c:v>49.969907407407405</c:v>
                </c:pt>
                <c:pt idx="20">
                  <c:v>50.027777777777779</c:v>
                </c:pt>
                <c:pt idx="21">
                  <c:v>50.024305555555557</c:v>
                </c:pt>
                <c:pt idx="22">
                  <c:v>50.013888888888886</c:v>
                </c:pt>
                <c:pt idx="23">
                  <c:v>50.012731481481481</c:v>
                </c:pt>
                <c:pt idx="24">
                  <c:v>50.023148148148145</c:v>
                </c:pt>
                <c:pt idx="25">
                  <c:v>50.087962962962962</c:v>
                </c:pt>
                <c:pt idx="26">
                  <c:v>50.111111111111114</c:v>
                </c:pt>
                <c:pt idx="27">
                  <c:v>50.14699074074074</c:v>
                </c:pt>
                <c:pt idx="28">
                  <c:v>50.207175925925924</c:v>
                </c:pt>
                <c:pt idx="29">
                  <c:v>50.199074074074076</c:v>
                </c:pt>
                <c:pt idx="30">
                  <c:v>50.243055555555557</c:v>
                </c:pt>
                <c:pt idx="31">
                  <c:v>50.223379629629626</c:v>
                </c:pt>
                <c:pt idx="32">
                  <c:v>50.236111111111114</c:v>
                </c:pt>
                <c:pt idx="33">
                  <c:v>50.232638888888886</c:v>
                </c:pt>
                <c:pt idx="34">
                  <c:v>50.219907407407405</c:v>
                </c:pt>
                <c:pt idx="35">
                  <c:v>50.153935185185183</c:v>
                </c:pt>
                <c:pt idx="36">
                  <c:v>50.128472222222221</c:v>
                </c:pt>
                <c:pt idx="37">
                  <c:v>50.133101851851855</c:v>
                </c:pt>
                <c:pt idx="38">
                  <c:v>50.151620370370374</c:v>
                </c:pt>
                <c:pt idx="39">
                  <c:v>50.119212962962962</c:v>
                </c:pt>
                <c:pt idx="40">
                  <c:v>50.116898148148145</c:v>
                </c:pt>
                <c:pt idx="41">
                  <c:v>50.144675925925924</c:v>
                </c:pt>
                <c:pt idx="42">
                  <c:v>50.114583333333336</c:v>
                </c:pt>
                <c:pt idx="43">
                  <c:v>50.136574074074076</c:v>
                </c:pt>
                <c:pt idx="44">
                  <c:v>50.118055555555557</c:v>
                </c:pt>
                <c:pt idx="45">
                  <c:v>50.049768518518519</c:v>
                </c:pt>
                <c:pt idx="46">
                  <c:v>50.09375</c:v>
                </c:pt>
                <c:pt idx="47">
                  <c:v>50.011574074074076</c:v>
                </c:pt>
                <c:pt idx="48">
                  <c:v>50.07175925925926</c:v>
                </c:pt>
                <c:pt idx="49">
                  <c:v>50.020833333333336</c:v>
                </c:pt>
                <c:pt idx="50">
                  <c:v>49.998842592592595</c:v>
                </c:pt>
                <c:pt idx="51">
                  <c:v>49.982638888888886</c:v>
                </c:pt>
                <c:pt idx="52">
                  <c:v>49.969907407407405</c:v>
                </c:pt>
                <c:pt idx="53">
                  <c:v>49.986111111111114</c:v>
                </c:pt>
                <c:pt idx="54">
                  <c:v>49.923611111111114</c:v>
                </c:pt>
                <c:pt idx="55">
                  <c:v>49.966435185185183</c:v>
                </c:pt>
                <c:pt idx="56">
                  <c:v>49.966435185185183</c:v>
                </c:pt>
                <c:pt idx="57">
                  <c:v>49.91550925925926</c:v>
                </c:pt>
                <c:pt idx="58">
                  <c:v>49.969907407407405</c:v>
                </c:pt>
                <c:pt idx="59">
                  <c:v>50.013888888888886</c:v>
                </c:pt>
                <c:pt idx="60">
                  <c:v>50.042824074074076</c:v>
                </c:pt>
                <c:pt idx="61">
                  <c:v>49.956018518518519</c:v>
                </c:pt>
                <c:pt idx="62">
                  <c:v>49.930555555555557</c:v>
                </c:pt>
                <c:pt idx="63">
                  <c:v>50.028935185185183</c:v>
                </c:pt>
                <c:pt idx="64">
                  <c:v>50.046296296296298</c:v>
                </c:pt>
                <c:pt idx="65">
                  <c:v>49.980324074074076</c:v>
                </c:pt>
                <c:pt idx="66">
                  <c:v>49.844907407407405</c:v>
                </c:pt>
                <c:pt idx="67">
                  <c:v>49.795138888888886</c:v>
                </c:pt>
                <c:pt idx="68">
                  <c:v>49.758101851851855</c:v>
                </c:pt>
                <c:pt idx="69">
                  <c:v>49.768518518518519</c:v>
                </c:pt>
                <c:pt idx="70">
                  <c:v>49.570601851851855</c:v>
                </c:pt>
                <c:pt idx="71">
                  <c:v>47.284722222222221</c:v>
                </c:pt>
                <c:pt idx="72">
                  <c:v>45.061342592592595</c:v>
                </c:pt>
                <c:pt idx="73">
                  <c:v>42.901620370370374</c:v>
                </c:pt>
                <c:pt idx="74">
                  <c:v>40.80324074074074</c:v>
                </c:pt>
                <c:pt idx="75">
                  <c:v>38.766203703703702</c:v>
                </c:pt>
                <c:pt idx="76">
                  <c:v>36.79050925925926</c:v>
                </c:pt>
                <c:pt idx="77">
                  <c:v>34.873842592592595</c:v>
                </c:pt>
                <c:pt idx="78">
                  <c:v>33.017361111111114</c:v>
                </c:pt>
                <c:pt idx="79">
                  <c:v>31.219907407407408</c:v>
                </c:pt>
                <c:pt idx="80">
                  <c:v>29.480324074074073</c:v>
                </c:pt>
                <c:pt idx="81">
                  <c:v>27.798611111111111</c:v>
                </c:pt>
                <c:pt idx="82">
                  <c:v>26.174768518518519</c:v>
                </c:pt>
                <c:pt idx="83">
                  <c:v>24.606481481481481</c:v>
                </c:pt>
                <c:pt idx="84">
                  <c:v>23.094907407407408</c:v>
                </c:pt>
                <c:pt idx="85">
                  <c:v>21.637731481481481</c:v>
                </c:pt>
                <c:pt idx="86">
                  <c:v>20.234953703703702</c:v>
                </c:pt>
                <c:pt idx="87">
                  <c:v>18.886574074074073</c:v>
                </c:pt>
                <c:pt idx="88">
                  <c:v>17.591435185185187</c:v>
                </c:pt>
                <c:pt idx="89">
                  <c:v>16.34837962962963</c:v>
                </c:pt>
                <c:pt idx="90">
                  <c:v>15.157407407407407</c:v>
                </c:pt>
                <c:pt idx="91">
                  <c:v>14.017361111111111</c:v>
                </c:pt>
                <c:pt idx="92">
                  <c:v>13.282407407407407</c:v>
                </c:pt>
                <c:pt idx="93">
                  <c:v>12.225694444444445</c:v>
                </c:pt>
                <c:pt idx="94">
                  <c:v>11.217592592592593</c:v>
                </c:pt>
                <c:pt idx="95">
                  <c:v>10.609490740740741</c:v>
                </c:pt>
                <c:pt idx="96">
                  <c:v>10.642129629629629</c:v>
                </c:pt>
                <c:pt idx="97">
                  <c:v>11.278819444444444</c:v>
                </c:pt>
                <c:pt idx="98">
                  <c:v>11.378125000000001</c:v>
                </c:pt>
                <c:pt idx="99">
                  <c:v>10.829282407407407</c:v>
                </c:pt>
                <c:pt idx="100">
                  <c:v>11.519097222222221</c:v>
                </c:pt>
                <c:pt idx="101">
                  <c:v>11.317013888888889</c:v>
                </c:pt>
                <c:pt idx="102">
                  <c:v>11.507060185185185</c:v>
                </c:pt>
                <c:pt idx="103">
                  <c:v>11.102314814814815</c:v>
                </c:pt>
                <c:pt idx="104">
                  <c:v>11.99537037037037</c:v>
                </c:pt>
                <c:pt idx="105">
                  <c:v>12.462962962962964</c:v>
                </c:pt>
                <c:pt idx="106">
                  <c:v>13.046296296296296</c:v>
                </c:pt>
                <c:pt idx="107">
                  <c:v>12.59837962962963</c:v>
                </c:pt>
                <c:pt idx="108">
                  <c:v>13.672453703703704</c:v>
                </c:pt>
                <c:pt idx="109">
                  <c:v>14.167824074074074</c:v>
                </c:pt>
                <c:pt idx="110">
                  <c:v>13.869212962962964</c:v>
                </c:pt>
                <c:pt idx="111">
                  <c:v>13.967592592592593</c:v>
                </c:pt>
                <c:pt idx="112">
                  <c:v>13.24074074074074</c:v>
                </c:pt>
                <c:pt idx="113">
                  <c:v>12.552083333333334</c:v>
                </c:pt>
                <c:pt idx="114">
                  <c:v>11.004282407407407</c:v>
                </c:pt>
                <c:pt idx="115">
                  <c:v>10.991203703703704</c:v>
                </c:pt>
                <c:pt idx="116">
                  <c:v>11.782407407407407</c:v>
                </c:pt>
                <c:pt idx="117">
                  <c:v>12.436342592592593</c:v>
                </c:pt>
                <c:pt idx="118">
                  <c:v>13.814814814814815</c:v>
                </c:pt>
                <c:pt idx="119">
                  <c:v>14.857638888888889</c:v>
                </c:pt>
                <c:pt idx="120">
                  <c:v>15.670138888888889</c:v>
                </c:pt>
                <c:pt idx="121">
                  <c:v>15.777777777777779</c:v>
                </c:pt>
                <c:pt idx="122">
                  <c:v>16.37037037037037</c:v>
                </c:pt>
                <c:pt idx="123">
                  <c:v>18.513888888888889</c:v>
                </c:pt>
                <c:pt idx="124">
                  <c:v>20.333333333333332</c:v>
                </c:pt>
                <c:pt idx="125">
                  <c:v>20.74537037037037</c:v>
                </c:pt>
                <c:pt idx="126">
                  <c:v>21.427083333333332</c:v>
                </c:pt>
                <c:pt idx="127">
                  <c:v>21.802083333333332</c:v>
                </c:pt>
                <c:pt idx="128">
                  <c:v>21.961805555555557</c:v>
                </c:pt>
                <c:pt idx="129">
                  <c:v>21.91087962962963</c:v>
                </c:pt>
                <c:pt idx="130">
                  <c:v>21.9375</c:v>
                </c:pt>
                <c:pt idx="131">
                  <c:v>21.825231481481481</c:v>
                </c:pt>
                <c:pt idx="132">
                  <c:v>21.518518518518519</c:v>
                </c:pt>
                <c:pt idx="133">
                  <c:v>21.340277777777779</c:v>
                </c:pt>
                <c:pt idx="134">
                  <c:v>21.217592592592592</c:v>
                </c:pt>
                <c:pt idx="135">
                  <c:v>21.157407407407408</c:v>
                </c:pt>
                <c:pt idx="136">
                  <c:v>21.34837962962963</c:v>
                </c:pt>
                <c:pt idx="137">
                  <c:v>21.427083333333332</c:v>
                </c:pt>
                <c:pt idx="138">
                  <c:v>21.399305555555557</c:v>
                </c:pt>
                <c:pt idx="139">
                  <c:v>21.269675925925927</c:v>
                </c:pt>
                <c:pt idx="140">
                  <c:v>21.08912037037037</c:v>
                </c:pt>
                <c:pt idx="141">
                  <c:v>21.019675925925927</c:v>
                </c:pt>
                <c:pt idx="142">
                  <c:v>20.957175925925927</c:v>
                </c:pt>
                <c:pt idx="143">
                  <c:v>20.797453703703702</c:v>
                </c:pt>
                <c:pt idx="144">
                  <c:v>20.633101851851851</c:v>
                </c:pt>
                <c:pt idx="145">
                  <c:v>20.548611111111111</c:v>
                </c:pt>
                <c:pt idx="146">
                  <c:v>20.543981481481481</c:v>
                </c:pt>
                <c:pt idx="147">
                  <c:v>20.616898148148149</c:v>
                </c:pt>
                <c:pt idx="148">
                  <c:v>20.918981481481481</c:v>
                </c:pt>
                <c:pt idx="149">
                  <c:v>21.22337962962963</c:v>
                </c:pt>
                <c:pt idx="150">
                  <c:v>21.369212962962962</c:v>
                </c:pt>
                <c:pt idx="151">
                  <c:v>21.511574074074073</c:v>
                </c:pt>
                <c:pt idx="152">
                  <c:v>21.592592592592592</c:v>
                </c:pt>
                <c:pt idx="153">
                  <c:v>21.633101851851851</c:v>
                </c:pt>
                <c:pt idx="154">
                  <c:v>21.690972222222221</c:v>
                </c:pt>
                <c:pt idx="155">
                  <c:v>21.8125</c:v>
                </c:pt>
                <c:pt idx="156">
                  <c:v>21.892361111111111</c:v>
                </c:pt>
                <c:pt idx="157">
                  <c:v>21.920138888888889</c:v>
                </c:pt>
                <c:pt idx="158">
                  <c:v>21.960648148148149</c:v>
                </c:pt>
                <c:pt idx="159">
                  <c:v>22.070601851851851</c:v>
                </c:pt>
                <c:pt idx="160">
                  <c:v>22.105324074074073</c:v>
                </c:pt>
                <c:pt idx="161">
                  <c:v>22.116898148148149</c:v>
                </c:pt>
                <c:pt idx="162">
                  <c:v>22.034722222222221</c:v>
                </c:pt>
                <c:pt idx="163">
                  <c:v>22.149305555555557</c:v>
                </c:pt>
                <c:pt idx="164">
                  <c:v>22.21875</c:v>
                </c:pt>
                <c:pt idx="165">
                  <c:v>22.202546296296298</c:v>
                </c:pt>
                <c:pt idx="166">
                  <c:v>22.300925925925927</c:v>
                </c:pt>
                <c:pt idx="167">
                  <c:v>22.22337962962963</c:v>
                </c:pt>
                <c:pt idx="168">
                  <c:v>22.270833333333332</c:v>
                </c:pt>
                <c:pt idx="169">
                  <c:v>22.177083333333332</c:v>
                </c:pt>
                <c:pt idx="170">
                  <c:v>22.261574074074073</c:v>
                </c:pt>
                <c:pt idx="171">
                  <c:v>22.194444444444443</c:v>
                </c:pt>
                <c:pt idx="172">
                  <c:v>21.887731481481481</c:v>
                </c:pt>
                <c:pt idx="173">
                  <c:v>21.861111111111111</c:v>
                </c:pt>
                <c:pt idx="174">
                  <c:v>21.83449074074074</c:v>
                </c:pt>
                <c:pt idx="175">
                  <c:v>21.866898148148149</c:v>
                </c:pt>
                <c:pt idx="176">
                  <c:v>21.832175925925927</c:v>
                </c:pt>
                <c:pt idx="177">
                  <c:v>21.813657407407408</c:v>
                </c:pt>
                <c:pt idx="178">
                  <c:v>21.77662037037037</c:v>
                </c:pt>
                <c:pt idx="179">
                  <c:v>21.788194444444443</c:v>
                </c:pt>
                <c:pt idx="180">
                  <c:v>21.993055555555557</c:v>
                </c:pt>
                <c:pt idx="181">
                  <c:v>22.054398148148149</c:v>
                </c:pt>
                <c:pt idx="182">
                  <c:v>22.064814814814813</c:v>
                </c:pt>
                <c:pt idx="183">
                  <c:v>22.039351851851851</c:v>
                </c:pt>
                <c:pt idx="184">
                  <c:v>22.008101851851851</c:v>
                </c:pt>
                <c:pt idx="185">
                  <c:v>21.965277777777779</c:v>
                </c:pt>
                <c:pt idx="186">
                  <c:v>21.890046296296298</c:v>
                </c:pt>
                <c:pt idx="187">
                  <c:v>21.94212962962963</c:v>
                </c:pt>
                <c:pt idx="188">
                  <c:v>21.929398148148149</c:v>
                </c:pt>
                <c:pt idx="189">
                  <c:v>21.960648148148149</c:v>
                </c:pt>
                <c:pt idx="190">
                  <c:v>22.08449074074074</c:v>
                </c:pt>
                <c:pt idx="191">
                  <c:v>22.456018518518519</c:v>
                </c:pt>
                <c:pt idx="192">
                  <c:v>22.635416666666668</c:v>
                </c:pt>
                <c:pt idx="193">
                  <c:v>22.552083333333332</c:v>
                </c:pt>
                <c:pt idx="194">
                  <c:v>22.565972222222221</c:v>
                </c:pt>
                <c:pt idx="195">
                  <c:v>22.576388888888889</c:v>
                </c:pt>
                <c:pt idx="196">
                  <c:v>22.579861111111111</c:v>
                </c:pt>
                <c:pt idx="197">
                  <c:v>22.565972222222221</c:v>
                </c:pt>
                <c:pt idx="198">
                  <c:v>22.498842592592592</c:v>
                </c:pt>
                <c:pt idx="199">
                  <c:v>22.487268518518519</c:v>
                </c:pt>
                <c:pt idx="200">
                  <c:v>22.43287037037037</c:v>
                </c:pt>
                <c:pt idx="201">
                  <c:v>22.40162037037037</c:v>
                </c:pt>
                <c:pt idx="202">
                  <c:v>22.340277777777779</c:v>
                </c:pt>
                <c:pt idx="203">
                  <c:v>22.21412037037037</c:v>
                </c:pt>
                <c:pt idx="204">
                  <c:v>22.027777777777779</c:v>
                </c:pt>
                <c:pt idx="205">
                  <c:v>21.905092592592592</c:v>
                </c:pt>
                <c:pt idx="206">
                  <c:v>21.814814814814813</c:v>
                </c:pt>
                <c:pt idx="207">
                  <c:v>21.663194444444443</c:v>
                </c:pt>
                <c:pt idx="208">
                  <c:v>21.457175925925927</c:v>
                </c:pt>
                <c:pt idx="209">
                  <c:v>21.454861111111111</c:v>
                </c:pt>
                <c:pt idx="210">
                  <c:v>21.457175925925927</c:v>
                </c:pt>
                <c:pt idx="211">
                  <c:v>21.319444444444443</c:v>
                </c:pt>
                <c:pt idx="212">
                  <c:v>21.105324074074073</c:v>
                </c:pt>
                <c:pt idx="213">
                  <c:v>20.869212962962962</c:v>
                </c:pt>
                <c:pt idx="214">
                  <c:v>20.674768518518519</c:v>
                </c:pt>
                <c:pt idx="215">
                  <c:v>20.344907407407408</c:v>
                </c:pt>
                <c:pt idx="216">
                  <c:v>20.0625</c:v>
                </c:pt>
                <c:pt idx="217">
                  <c:v>19.733796296296298</c:v>
                </c:pt>
                <c:pt idx="218">
                  <c:v>19.29050925925926</c:v>
                </c:pt>
                <c:pt idx="219">
                  <c:v>19.081018518518519</c:v>
                </c:pt>
                <c:pt idx="220">
                  <c:v>18.849537037037038</c:v>
                </c:pt>
                <c:pt idx="221">
                  <c:v>18.457175925925927</c:v>
                </c:pt>
                <c:pt idx="222">
                  <c:v>18.267361111111111</c:v>
                </c:pt>
                <c:pt idx="223">
                  <c:v>17.971064814814813</c:v>
                </c:pt>
                <c:pt idx="224">
                  <c:v>17.668981481481481</c:v>
                </c:pt>
                <c:pt idx="225">
                  <c:v>17.291666666666668</c:v>
                </c:pt>
                <c:pt idx="226">
                  <c:v>17.496527777777779</c:v>
                </c:pt>
                <c:pt idx="227">
                  <c:v>17.550925925925927</c:v>
                </c:pt>
                <c:pt idx="228">
                  <c:v>17.50462962962963</c:v>
                </c:pt>
                <c:pt idx="229">
                  <c:v>17.40162037037037</c:v>
                </c:pt>
                <c:pt idx="230">
                  <c:v>17.261574074074073</c:v>
                </c:pt>
                <c:pt idx="231">
                  <c:v>17.133101851851851</c:v>
                </c:pt>
                <c:pt idx="232">
                  <c:v>17.03125</c:v>
                </c:pt>
                <c:pt idx="233">
                  <c:v>16.95949074074074</c:v>
                </c:pt>
                <c:pt idx="234">
                  <c:v>16.810185185185187</c:v>
                </c:pt>
                <c:pt idx="235">
                  <c:v>16.706018518518519</c:v>
                </c:pt>
                <c:pt idx="236">
                  <c:v>16.636574074074073</c:v>
                </c:pt>
                <c:pt idx="237">
                  <c:v>16.597222222222221</c:v>
                </c:pt>
                <c:pt idx="238">
                  <c:v>16.594907407407408</c:v>
                </c:pt>
                <c:pt idx="239">
                  <c:v>16.65625</c:v>
                </c:pt>
                <c:pt idx="240">
                  <c:v>16.711805555555557</c:v>
                </c:pt>
                <c:pt idx="241">
                  <c:v>16.800925925925927</c:v>
                </c:pt>
                <c:pt idx="242">
                  <c:v>16.920138888888889</c:v>
                </c:pt>
                <c:pt idx="243">
                  <c:v>17.054398148148149</c:v>
                </c:pt>
                <c:pt idx="244">
                  <c:v>17.21412037037037</c:v>
                </c:pt>
                <c:pt idx="245">
                  <c:v>17.359953703703702</c:v>
                </c:pt>
                <c:pt idx="246">
                  <c:v>17.608796296296298</c:v>
                </c:pt>
                <c:pt idx="247">
                  <c:v>17.569444444444443</c:v>
                </c:pt>
                <c:pt idx="248">
                  <c:v>17.479166666666668</c:v>
                </c:pt>
                <c:pt idx="249">
                  <c:v>17.357638888888889</c:v>
                </c:pt>
                <c:pt idx="250">
                  <c:v>17.170138888888889</c:v>
                </c:pt>
                <c:pt idx="251">
                  <c:v>16.986111111111111</c:v>
                </c:pt>
                <c:pt idx="252">
                  <c:v>16.559027777777779</c:v>
                </c:pt>
                <c:pt idx="253">
                  <c:v>16.137731481481481</c:v>
                </c:pt>
                <c:pt idx="254">
                  <c:v>15.72337962962963</c:v>
                </c:pt>
                <c:pt idx="255">
                  <c:v>15.314814814814815</c:v>
                </c:pt>
                <c:pt idx="256">
                  <c:v>14.912037037037036</c:v>
                </c:pt>
                <c:pt idx="257">
                  <c:v>14.515046296296296</c:v>
                </c:pt>
                <c:pt idx="258">
                  <c:v>14.125</c:v>
                </c:pt>
                <c:pt idx="259">
                  <c:v>13.74074074074074</c:v>
                </c:pt>
                <c:pt idx="260">
                  <c:v>13.362268518518519</c:v>
                </c:pt>
                <c:pt idx="261">
                  <c:v>12.989583333333334</c:v>
                </c:pt>
                <c:pt idx="262">
                  <c:v>12.623842592592593</c:v>
                </c:pt>
                <c:pt idx="263">
                  <c:v>12.262731481481481</c:v>
                </c:pt>
                <c:pt idx="264">
                  <c:v>11.908564814814815</c:v>
                </c:pt>
                <c:pt idx="265">
                  <c:v>11.559143518518519</c:v>
                </c:pt>
                <c:pt idx="266">
                  <c:v>11.215972222222222</c:v>
                </c:pt>
                <c:pt idx="267">
                  <c:v>10.878703703703703</c:v>
                </c:pt>
                <c:pt idx="268">
                  <c:v>10.555092592592592</c:v>
                </c:pt>
                <c:pt idx="269">
                  <c:v>10.29224537037037</c:v>
                </c:pt>
                <c:pt idx="270">
                  <c:v>10.051041666666666</c:v>
                </c:pt>
                <c:pt idx="271">
                  <c:v>9.8234953703703702</c:v>
                </c:pt>
                <c:pt idx="272">
                  <c:v>9.5934027777777775</c:v>
                </c:pt>
                <c:pt idx="273">
                  <c:v>9.2958333333333325</c:v>
                </c:pt>
                <c:pt idx="274">
                  <c:v>8.9921296296296305</c:v>
                </c:pt>
                <c:pt idx="275">
                  <c:v>8.6940972222222221</c:v>
                </c:pt>
                <c:pt idx="276">
                  <c:v>8.4016203703703702</c:v>
                </c:pt>
                <c:pt idx="277">
                  <c:v>8.1145833333333339</c:v>
                </c:pt>
                <c:pt idx="278">
                  <c:v>7.8328703703703706</c:v>
                </c:pt>
                <c:pt idx="279">
                  <c:v>7.5550925925925929</c:v>
                </c:pt>
                <c:pt idx="280">
                  <c:v>7.2811342592592592</c:v>
                </c:pt>
                <c:pt idx="281">
                  <c:v>7.0109953703703702</c:v>
                </c:pt>
                <c:pt idx="282">
                  <c:v>6.744791666666667</c:v>
                </c:pt>
                <c:pt idx="283">
                  <c:v>6.4825231481481485</c:v>
                </c:pt>
                <c:pt idx="284">
                  <c:v>6.2241898148148147</c:v>
                </c:pt>
                <c:pt idx="285">
                  <c:v>5.9697916666666666</c:v>
                </c:pt>
                <c:pt idx="286">
                  <c:v>5.7195601851851849</c:v>
                </c:pt>
                <c:pt idx="287">
                  <c:v>5.4732638888888889</c:v>
                </c:pt>
                <c:pt idx="288">
                  <c:v>5.2310185185185185</c:v>
                </c:pt>
                <c:pt idx="289">
                  <c:v>4.9929398148148145</c:v>
                </c:pt>
                <c:pt idx="290">
                  <c:v>4.7591435185185187</c:v>
                </c:pt>
                <c:pt idx="291">
                  <c:v>4.5293981481481485</c:v>
                </c:pt>
                <c:pt idx="292">
                  <c:v>4.3039351851851855</c:v>
                </c:pt>
                <c:pt idx="293">
                  <c:v>4.0827546296296298</c:v>
                </c:pt>
                <c:pt idx="294">
                  <c:v>3.8658564814814813</c:v>
                </c:pt>
                <c:pt idx="295">
                  <c:v>3.6533564814814814</c:v>
                </c:pt>
                <c:pt idx="296">
                  <c:v>3.4453703703703704</c:v>
                </c:pt>
                <c:pt idx="297">
                  <c:v>3.2417824074074075</c:v>
                </c:pt>
                <c:pt idx="298">
                  <c:v>3.042824074074074</c:v>
                </c:pt>
                <c:pt idx="299">
                  <c:v>2.8483796296296298</c:v>
                </c:pt>
                <c:pt idx="300">
                  <c:v>2.6586805555555557</c:v>
                </c:pt>
                <c:pt idx="301">
                  <c:v>2.473611111111111</c:v>
                </c:pt>
                <c:pt idx="302">
                  <c:v>2.2934027777777777</c:v>
                </c:pt>
                <c:pt idx="303">
                  <c:v>2.1181712962962962</c:v>
                </c:pt>
                <c:pt idx="304">
                  <c:v>1.9479166666666667</c:v>
                </c:pt>
                <c:pt idx="305">
                  <c:v>1.7811342592592592</c:v>
                </c:pt>
                <c:pt idx="306">
                  <c:v>1.6174768518518519</c:v>
                </c:pt>
                <c:pt idx="307">
                  <c:v>1.4570601851851852</c:v>
                </c:pt>
                <c:pt idx="308">
                  <c:v>1.3</c:v>
                </c:pt>
                <c:pt idx="309">
                  <c:v>1.1463657407407408</c:v>
                </c:pt>
                <c:pt idx="310">
                  <c:v>0.99634259259259261</c:v>
                </c:pt>
                <c:pt idx="311">
                  <c:v>0.89497685185185183</c:v>
                </c:pt>
                <c:pt idx="312">
                  <c:v>0.88961805555555551</c:v>
                </c:pt>
                <c:pt idx="313">
                  <c:v>0.916412037037037</c:v>
                </c:pt>
                <c:pt idx="314">
                  <c:v>0.92803240740740744</c:v>
                </c:pt>
                <c:pt idx="315">
                  <c:v>0.94071759259259258</c:v>
                </c:pt>
                <c:pt idx="316">
                  <c:v>0.95740740740740737</c:v>
                </c:pt>
                <c:pt idx="317">
                  <c:v>0.97936342592592596</c:v>
                </c:pt>
                <c:pt idx="318">
                  <c:v>1.0075231481481481</c:v>
                </c:pt>
                <c:pt idx="319">
                  <c:v>1.0448148148148149</c:v>
                </c:pt>
                <c:pt idx="320">
                  <c:v>1.1920138888888889</c:v>
                </c:pt>
                <c:pt idx="321">
                  <c:v>1.2336805555555554</c:v>
                </c:pt>
                <c:pt idx="322">
                  <c:v>1.2690972222222223</c:v>
                </c:pt>
                <c:pt idx="323">
                  <c:v>1.2751157407407407</c:v>
                </c:pt>
                <c:pt idx="324">
                  <c:v>1.2822916666666666</c:v>
                </c:pt>
                <c:pt idx="325">
                  <c:v>1.2855324074074075</c:v>
                </c:pt>
                <c:pt idx="326">
                  <c:v>1.294675925925926</c:v>
                </c:pt>
                <c:pt idx="327">
                  <c:v>1.2894675925925927</c:v>
                </c:pt>
                <c:pt idx="328">
                  <c:v>1.2856481481481481</c:v>
                </c:pt>
                <c:pt idx="329">
                  <c:v>1.2869212962962964</c:v>
                </c:pt>
                <c:pt idx="330">
                  <c:v>1.2962962962962963</c:v>
                </c:pt>
                <c:pt idx="331">
                  <c:v>1.3381944444444445</c:v>
                </c:pt>
                <c:pt idx="332">
                  <c:v>1.3752314814814814</c:v>
                </c:pt>
                <c:pt idx="333">
                  <c:v>1.4140046296296296</c:v>
                </c:pt>
                <c:pt idx="334">
                  <c:v>1.4280092592592593</c:v>
                </c:pt>
                <c:pt idx="335">
                  <c:v>1.4418981481481481</c:v>
                </c:pt>
                <c:pt idx="336">
                  <c:v>1.4465277777777779</c:v>
                </c:pt>
                <c:pt idx="337">
                  <c:v>1.450925925925926</c:v>
                </c:pt>
                <c:pt idx="338">
                  <c:v>1.4712962962962963</c:v>
                </c:pt>
                <c:pt idx="339">
                  <c:v>1.5056712962962964</c:v>
                </c:pt>
                <c:pt idx="340">
                  <c:v>1.522337962962963</c:v>
                </c:pt>
                <c:pt idx="341">
                  <c:v>1.5736111111111111</c:v>
                </c:pt>
                <c:pt idx="342">
                  <c:v>1.6232638888888888</c:v>
                </c:pt>
                <c:pt idx="343">
                  <c:v>1.6677083333333333</c:v>
                </c:pt>
                <c:pt idx="344">
                  <c:v>1.703125</c:v>
                </c:pt>
                <c:pt idx="345">
                  <c:v>1.7465277777777777</c:v>
                </c:pt>
                <c:pt idx="346">
                  <c:v>1.7756944444444445</c:v>
                </c:pt>
                <c:pt idx="347">
                  <c:v>1.7850694444444444</c:v>
                </c:pt>
                <c:pt idx="348">
                  <c:v>1.7954861111111111</c:v>
                </c:pt>
                <c:pt idx="349">
                  <c:v>1.7980324074074074</c:v>
                </c:pt>
                <c:pt idx="350">
                  <c:v>1.805787037037037</c:v>
                </c:pt>
                <c:pt idx="351">
                  <c:v>1.819212962962963</c:v>
                </c:pt>
                <c:pt idx="352">
                  <c:v>1.821412037037037</c:v>
                </c:pt>
                <c:pt idx="353">
                  <c:v>1.8229166666666667</c:v>
                </c:pt>
                <c:pt idx="354">
                  <c:v>1.8162037037037038</c:v>
                </c:pt>
                <c:pt idx="355">
                  <c:v>1.8042824074074073</c:v>
                </c:pt>
                <c:pt idx="356">
                  <c:v>1.8120370370370371</c:v>
                </c:pt>
                <c:pt idx="357">
                  <c:v>1.8089120370370371</c:v>
                </c:pt>
                <c:pt idx="358">
                  <c:v>1.8166666666666667</c:v>
                </c:pt>
                <c:pt idx="359">
                  <c:v>1.8473379629629629</c:v>
                </c:pt>
                <c:pt idx="360">
                  <c:v>1.880787037037037</c:v>
                </c:pt>
                <c:pt idx="361">
                  <c:v>1.9155092592592593</c:v>
                </c:pt>
                <c:pt idx="362">
                  <c:v>1.9481481481481482</c:v>
                </c:pt>
                <c:pt idx="363">
                  <c:v>1.9650462962962962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DAEC-4363-8A3C-1307ADFEA35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72817999"/>
        <c:axId val="1108593631"/>
      </c:scatterChart>
      <c:valAx>
        <c:axId val="672817999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Downstream Distance (miles)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08593631"/>
        <c:crosses val="autoZero"/>
        <c:crossBetween val="midCat"/>
      </c:valAx>
      <c:valAx>
        <c:axId val="1108593631"/>
        <c:scaling>
          <c:orientation val="minMax"/>
          <c:max val="8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Simulated Monthly Flow (cfs)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72817999"/>
        <c:crosses val="autoZero"/>
        <c:crossBetween val="midCat"/>
      </c:valAx>
      <c:spPr>
        <a:noFill/>
        <a:ln>
          <a:solidFill>
            <a:schemeClr val="tx1">
              <a:lumMod val="50000"/>
              <a:lumOff val="50000"/>
            </a:schemeClr>
          </a:solidFill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 b="1"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0.75712</cdr:x>
      <cdr:y>0.22259</cdr:y>
    </cdr:from>
    <cdr:to>
      <cdr:x>0.77753</cdr:x>
      <cdr:y>0.50521</cdr:y>
    </cdr:to>
    <cdr:sp macro="" textlink="">
      <cdr:nvSpPr>
        <cdr:cNvPr id="4" name="Arrow: Up-Down 3">
          <a:extLst xmlns:a="http://schemas.openxmlformats.org/drawingml/2006/main">
            <a:ext uri="{FF2B5EF4-FFF2-40B4-BE49-F238E27FC236}">
              <a16:creationId xmlns:a16="http://schemas.microsoft.com/office/drawing/2014/main" id="{20608CF5-835C-4387-A377-1B76C8588312}"/>
            </a:ext>
          </a:extLst>
        </cdr:cNvPr>
        <cdr:cNvSpPr/>
      </cdr:nvSpPr>
      <cdr:spPr>
        <a:xfrm xmlns:a="http://schemas.openxmlformats.org/drawingml/2006/main">
          <a:off x="8696960" y="932012"/>
          <a:ext cx="234417" cy="1183374"/>
        </a:xfrm>
        <a:prstGeom xmlns:a="http://schemas.openxmlformats.org/drawingml/2006/main" prst="upDownArrow">
          <a:avLst/>
        </a:prstGeom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en-US"/>
        </a:p>
      </cdr:txBody>
    </cdr:sp>
  </cdr:relSizeAnchor>
  <cdr:relSizeAnchor xmlns:cdr="http://schemas.openxmlformats.org/drawingml/2006/chartDrawing">
    <cdr:from>
      <cdr:x>0.79014</cdr:x>
      <cdr:y>0.21427</cdr:y>
    </cdr:from>
    <cdr:to>
      <cdr:x>0.93496</cdr:x>
      <cdr:y>0.53085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A48CB4E2-6622-449B-9137-6E00D74F73BB}"/>
            </a:ext>
          </a:extLst>
        </cdr:cNvPr>
        <cdr:cNvSpPr txBox="1"/>
      </cdr:nvSpPr>
      <cdr:spPr>
        <a:xfrm xmlns:a="http://schemas.openxmlformats.org/drawingml/2006/main">
          <a:off x="9076243" y="897169"/>
          <a:ext cx="1663526" cy="1325557"/>
        </a:xfrm>
        <a:prstGeom xmlns:a="http://schemas.openxmlformats.org/drawingml/2006/main" prst="rect">
          <a:avLst/>
        </a:prstGeom>
        <a:solidFill xmlns:a="http://schemas.openxmlformats.org/drawingml/2006/main">
          <a:schemeClr val="bg2"/>
        </a:solidFill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2400" dirty="0">
              <a:solidFill>
                <a:srgbClr val="FF0000"/>
              </a:solidFill>
            </a:rPr>
            <a:t>Stay in the range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0.22718</cdr:x>
      <cdr:y>0.15873</cdr:y>
    </cdr:from>
    <cdr:to>
      <cdr:x>0.38268</cdr:x>
      <cdr:y>0.29932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D9C2938E-BC89-4754-ACBC-B4FD002E641A}"/>
            </a:ext>
          </a:extLst>
        </cdr:cNvPr>
        <cdr:cNvSpPr txBox="1"/>
      </cdr:nvSpPr>
      <cdr:spPr>
        <a:xfrm xmlns:a="http://schemas.openxmlformats.org/drawingml/2006/main">
          <a:off x="1374077" y="555625"/>
          <a:ext cx="940498" cy="4921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100"/>
            <a:t>Paicines</a:t>
          </a:r>
        </a:p>
        <a:p xmlns:a="http://schemas.openxmlformats.org/drawingml/2006/main">
          <a:pPr algn="ctr"/>
          <a:r>
            <a:rPr lang="en-US" sz="1100" baseline="0"/>
            <a:t> Valley</a:t>
          </a:r>
          <a:endParaRPr lang="en-US" sz="1100"/>
        </a:p>
      </cdr:txBody>
    </cdr:sp>
  </cdr:relSizeAnchor>
  <cdr:relSizeAnchor xmlns:cdr="http://schemas.openxmlformats.org/drawingml/2006/chartDrawing">
    <cdr:from>
      <cdr:x>0.6745</cdr:x>
      <cdr:y>0.12789</cdr:y>
    </cdr:from>
    <cdr:to>
      <cdr:x>0.73735</cdr:x>
      <cdr:y>0.62404</cdr:y>
    </cdr:to>
    <cdr:sp macro="" textlink="">
      <cdr:nvSpPr>
        <cdr:cNvPr id="3" name="TextBox 1">
          <a:extLst xmlns:a="http://schemas.openxmlformats.org/drawingml/2006/main">
            <a:ext uri="{FF2B5EF4-FFF2-40B4-BE49-F238E27FC236}">
              <a16:creationId xmlns:a16="http://schemas.microsoft.com/office/drawing/2014/main" id="{22C12516-755D-4AFE-B80B-99A3628FCC1E}"/>
            </a:ext>
          </a:extLst>
        </cdr:cNvPr>
        <cdr:cNvSpPr txBox="1"/>
      </cdr:nvSpPr>
      <cdr:spPr>
        <a:xfrm xmlns:a="http://schemas.openxmlformats.org/drawingml/2006/main" rot="16200000">
          <a:off x="3401331" y="1125979"/>
          <a:ext cx="1736726" cy="3801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 anchor="ctr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100"/>
            <a:t>Old Hwy 156 (San</a:t>
          </a:r>
          <a:r>
            <a:rPr lang="en-US" sz="1100" baseline="0"/>
            <a:t> Juan Rd)</a:t>
          </a:r>
          <a:endParaRPr lang="en-US" sz="1100"/>
        </a:p>
      </cdr:txBody>
    </cdr:sp>
  </cdr:relSizeAnchor>
  <cdr:relSizeAnchor xmlns:cdr="http://schemas.openxmlformats.org/drawingml/2006/chartDrawing">
    <cdr:from>
      <cdr:x>0.74755</cdr:x>
      <cdr:y>0.33469</cdr:y>
    </cdr:from>
    <cdr:to>
      <cdr:x>0.8104</cdr:x>
      <cdr:y>0.64943</cdr:y>
    </cdr:to>
    <cdr:sp macro="" textlink="">
      <cdr:nvSpPr>
        <cdr:cNvPr id="4" name="TextBox 1">
          <a:extLst xmlns:a="http://schemas.openxmlformats.org/drawingml/2006/main">
            <a:ext uri="{FF2B5EF4-FFF2-40B4-BE49-F238E27FC236}">
              <a16:creationId xmlns:a16="http://schemas.microsoft.com/office/drawing/2014/main" id="{004E82BD-469C-4C86-992A-EB9E4F5C13B6}"/>
            </a:ext>
          </a:extLst>
        </cdr:cNvPr>
        <cdr:cNvSpPr txBox="1"/>
      </cdr:nvSpPr>
      <cdr:spPr>
        <a:xfrm xmlns:a="http://schemas.openxmlformats.org/drawingml/2006/main" rot="16200000">
          <a:off x="4160661" y="1532378"/>
          <a:ext cx="1101727" cy="3801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100"/>
            <a:t>Lucy Brown Rd</a:t>
          </a:r>
        </a:p>
      </cdr:txBody>
    </cdr:sp>
  </cdr:relSizeAnchor>
  <cdr:relSizeAnchor xmlns:cdr="http://schemas.openxmlformats.org/drawingml/2006/chartDrawing">
    <cdr:from>
      <cdr:x>0.53753</cdr:x>
      <cdr:y>0.17506</cdr:y>
    </cdr:from>
    <cdr:to>
      <cdr:x>0.60058</cdr:x>
      <cdr:y>0.45533</cdr:y>
    </cdr:to>
    <cdr:sp macro="" textlink="">
      <cdr:nvSpPr>
        <cdr:cNvPr id="5" name="TextBox 1">
          <a:extLst xmlns:a="http://schemas.openxmlformats.org/drawingml/2006/main">
            <a:ext uri="{FF2B5EF4-FFF2-40B4-BE49-F238E27FC236}">
              <a16:creationId xmlns:a16="http://schemas.microsoft.com/office/drawing/2014/main" id="{C6F9A7F8-4757-441A-BF13-AF64C0198029}"/>
            </a:ext>
          </a:extLst>
        </cdr:cNvPr>
        <cdr:cNvSpPr txBox="1"/>
      </cdr:nvSpPr>
      <cdr:spPr>
        <a:xfrm xmlns:a="http://schemas.openxmlformats.org/drawingml/2006/main" rot="16200000">
          <a:off x="2951322" y="912653"/>
          <a:ext cx="981076" cy="38131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 anchor="ctr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100"/>
            <a:t>Tres</a:t>
          </a:r>
          <a:r>
            <a:rPr lang="en-US" sz="1100" baseline="0"/>
            <a:t> Pinos Cr</a:t>
          </a:r>
          <a:endParaRPr lang="en-US" sz="110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7C102C-3A96-4B84-8EAC-FD42AF979267}" type="datetimeFigureOut">
              <a:rPr lang="en-US" smtClean="0"/>
              <a:t>9/21/2020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93ABB0-C0F3-4C73-B156-F6F9B6C6A4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5792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845D5A-5A5A-4832-BA23-DEE4E93DA6D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1162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93ABB0-C0F3-4C73-B156-F6F9B6C6A48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8223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84C8E0-80E6-4916-B6E7-E193659541F1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98352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84C8E0-80E6-4916-B6E7-E193659541F1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72467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84C8E0-80E6-4916-B6E7-E193659541F1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94002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84C8E0-80E6-4916-B6E7-E193659541F1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06722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84C8E0-80E6-4916-B6E7-E193659541F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7555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84C8E0-80E6-4916-B6E7-E193659541F1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26050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84C8E0-80E6-4916-B6E7-E193659541F1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51241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4473892"/>
            <a:ext cx="5608320" cy="384476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84C8E0-80E6-4916-B6E7-E193659541F1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769267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84C8E0-80E6-4916-B6E7-E193659541F1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18682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FA69D-AFC9-4429-B2BD-65145512F6A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5601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84C8E0-80E6-4916-B6E7-E193659541F1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92375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84C8E0-80E6-4916-B6E7-E193659541F1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988058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84C8E0-80E6-4916-B6E7-E193659541F1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03465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84C8E0-80E6-4916-B6E7-E193659541F1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867335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84C8E0-80E6-4916-B6E7-E193659541F1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69157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84C8E0-80E6-4916-B6E7-E193659541F1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62375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84C8E0-80E6-4916-B6E7-E193659541F1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349893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84C8E0-80E6-4916-B6E7-E193659541F1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705480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84C8E0-80E6-4916-B6E7-E193659541F1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926791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84C8E0-80E6-4916-B6E7-E193659541F1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57984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84C8E0-80E6-4916-B6E7-E193659541F1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010618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84C8E0-80E6-4916-B6E7-E193659541F1}" type="slidenum">
              <a:rPr lang="en-US" smtClean="0"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364616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84C8E0-80E6-4916-B6E7-E193659541F1}" type="slidenum">
              <a:rPr lang="en-US" smtClean="0"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928319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84C8E0-80E6-4916-B6E7-E193659541F1}" type="slidenum">
              <a:rPr lang="en-US" smtClean="0"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957766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84C8E0-80E6-4916-B6E7-E193659541F1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09573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84C8E0-80E6-4916-B6E7-E193659541F1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9848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84C8E0-80E6-4916-B6E7-E193659541F1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06615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84C8E0-80E6-4916-B6E7-E193659541F1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05666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84C8E0-80E6-4916-B6E7-E193659541F1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13241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84C8E0-80E6-4916-B6E7-E193659541F1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0122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93ABB0-C0F3-4C73-B156-F6F9B6C6A48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4994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84C8E0-80E6-4916-B6E7-E193659541F1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23086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C46B4B-6EAE-4601-A617-AA5D76D292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432560"/>
            <a:ext cx="9144000" cy="1301496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191D83-B6DB-4CAC-8CD4-FD063C1EFF4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658367"/>
            <a:ext cx="9144000" cy="46634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San Benito County Water District Groundwater Sustainability Agency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C96A88-8ADA-4A94-A700-8C42EA8EEF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CD27C7-B7A0-4922-A440-8EAEBCE646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3DCBF-921F-4CAC-AFD7-CC3F4F70CD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9362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81359EE-639F-4981-841D-BD91DC5511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9F1E483-26BC-4694-8E6A-CBE1E6599D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EC4F1B-5CEE-4482-9B18-4E25768A34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F794A-7853-4DC5-A855-6527B917D4F1}" type="datetimeFigureOut">
              <a:rPr lang="en-US" smtClean="0"/>
              <a:t>9/21/2020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8A93E3-0E10-45BA-A531-43214CD8B4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BD004E-EAA4-403D-B74D-D49AB52ABC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3DCBF-921F-4CAC-AFD7-CC3F4F70CD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3417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D7DF10-855A-4497-97B6-E2964A39C0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ED0932-0635-4FA2-8565-2ED7E17A77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10972800" cy="2171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35DDC3-231E-4C5E-914E-6F329D1789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9600" y="3924300"/>
            <a:ext cx="10972800" cy="2171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C8CB55-8A1C-499E-8DC5-8E0228AFB4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fld id="{E088F3A3-3C57-4481-BEDB-3ECD196E9D09}" type="datetime1">
              <a:rPr lang="en-US" altLang="en-US" smtClean="0"/>
              <a:t>9/21/2020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D0F71B-BCDB-4E2E-8507-45B67A7C99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6CA78B-CCF9-4712-9826-7665CBE859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fld id="{F3042D46-37E0-4058-9611-560912B770F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313441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B68014-C5B0-4D33-BC9D-18615D3FA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54704F-A1BA-4F1E-B997-24A1962E80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9497DB-4438-4D91-A5E4-90C52D28CA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F794A-7853-4DC5-A855-6527B917D4F1}" type="datetimeFigureOut">
              <a:rPr lang="en-US" smtClean="0"/>
              <a:t>9/21/2020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53EC53-1A73-4A28-AC6C-08B9BC0C82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AFFB83-4656-4CFE-B0FB-1ED09D02CC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3DCBF-921F-4CAC-AFD7-CC3F4F70CD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5194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4B9C8C-7CEB-4FB6-96E5-FE62B6DBF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D5362D-7E6F-4AC8-B660-C1951B6B00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84365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46908E-51A1-4D9E-9E26-EBE794530F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6019800" cy="374205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F329A5-2619-4CF0-AC65-08127C261D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F794A-7853-4DC5-A855-6527B917D4F1}" type="datetimeFigureOut">
              <a:rPr lang="en-US" smtClean="0"/>
              <a:t>9/21/2020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84107A-729C-4EA0-9BA9-D12A74B616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0CC7F8-FDE4-49E2-96EC-B9A942B242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3DCBF-921F-4CAC-AFD7-CC3F4F70CD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2876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E20732-27BE-463E-ADD0-FA651FAE6B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675F78-4AE1-4F26-AE61-970D82EE1C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C46387-D95C-446D-A866-F6290A591E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29F8C6D-43E2-4F75-9C17-E240E97C34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E25C1B-7B3F-4B3F-B130-4C85117886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563B2C-2A1B-4C59-AA65-A8B313DF72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F794A-7853-4DC5-A855-6527B917D4F1}" type="datetimeFigureOut">
              <a:rPr lang="en-US" smtClean="0"/>
              <a:t>9/21/2020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FF5A631-FA0C-46E8-B095-57AAF57C5F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C77043-9484-4193-BE48-527AA950F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3DCBF-921F-4CAC-AFD7-CC3F4F70CD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440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7D49E3-5D9A-4104-8FC2-33B566F633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536BA6C-3E93-462E-8E04-5015A3169B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F794A-7853-4DC5-A855-6527B917D4F1}" type="datetimeFigureOut">
              <a:rPr lang="en-US" smtClean="0"/>
              <a:t>9/21/2020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9642A9-ECAE-49C7-9884-39D49EF69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8BD1A9-E1B2-47DC-8F07-09630CA8E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3DCBF-921F-4CAC-AFD7-CC3F4F70CD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0075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9D48E51-C40E-463F-9E7D-2107E85AF2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F794A-7853-4DC5-A855-6527B917D4F1}" type="datetimeFigureOut">
              <a:rPr lang="en-US" smtClean="0"/>
              <a:t>9/21/2020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4FBC924-DA88-4842-A16B-1CE74DFC15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E9CD4A-7647-488D-83BF-CA48C8AAA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3DCBF-921F-4CAC-AFD7-CC3F4F70CD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9999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FC9409-0594-4972-A3EF-DDD807DB7C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3A84D5-7D0F-4199-BCEA-45BC316A59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94F767-5C2F-4937-B8FC-25C94B5822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5C8ECB-494A-4FEB-A450-3FC361685D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F794A-7853-4DC5-A855-6527B917D4F1}" type="datetimeFigureOut">
              <a:rPr lang="en-US" smtClean="0"/>
              <a:t>9/21/2020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52EE16-E050-4648-85EB-2E5A729461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73AA47-9DDD-49B5-9A82-27DF9C77AE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3DCBF-921F-4CAC-AFD7-CC3F4F70CD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1876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1C6CE2-6A39-4A84-AC1A-18EA62E5C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87772B6-06A5-4DCE-AC9B-2FF8F403561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85A61C-8A5B-481A-AC34-BFA00C3CD2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65EE84-6158-4F10-B879-616C635E55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F794A-7853-4DC5-A855-6527B917D4F1}" type="datetimeFigureOut">
              <a:rPr lang="en-US" smtClean="0"/>
              <a:t>9/21/2020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6585D2-6F84-48A2-9B98-B3A8BDD33E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E50EDF-E295-4B1E-9297-41527EBDD8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3DCBF-921F-4CAC-AFD7-CC3F4F70CD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5316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8FE5E-2DB4-450F-A36E-B8F72B7B01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B6785D-052D-44C7-A88C-FE5DF5B660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F639B8-6DE2-4F98-8500-767D8CD885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F794A-7853-4DC5-A855-6527B917D4F1}" type="datetimeFigureOut">
              <a:rPr lang="en-US" smtClean="0"/>
              <a:t>9/21/2020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28F0A6-6A5B-46CC-A542-69BA6F8BDC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BE9FA7-C879-48C2-A061-BCC5D8050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3DCBF-921F-4CAC-AFD7-CC3F4F70CD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3313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EC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6FFD6E2-CAEC-46C0-9DAA-CA113B6C46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51A164-5E2E-4D28-8DD9-93AEFF96F2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7F9916-7A9A-4578-A8B4-67F22C4F099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6F794A-7853-4DC5-A855-6527B917D4F1}" type="datetimeFigureOut">
              <a:rPr lang="en-US" smtClean="0"/>
              <a:t>9/21/2020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F4A11D-9F0C-4A98-9324-3B654C386A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623F34-3080-4467-A44F-9E7D163C77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D3DCBF-921F-4CAC-AFD7-CC3F4F70CD5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8353FBA-19CA-46A4-9FF0-B97D597A7B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5038603"/>
            <a:ext cx="12191999" cy="18193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450F394-F3E1-401B-A6F5-13CB17C3752B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80" y="6093008"/>
            <a:ext cx="1972961" cy="555503"/>
          </a:xfrm>
          <a:prstGeom prst="rect">
            <a:avLst/>
          </a:prstGeom>
          <a:effectLst>
            <a:glow rad="304800">
              <a:schemeClr val="bg1">
                <a:alpha val="62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935028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1E32A8-5C96-4E92-B6B9-AD89D11A99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728112"/>
            <a:ext cx="9144000" cy="1301496"/>
          </a:xfrm>
        </p:spPr>
        <p:txBody>
          <a:bodyPr/>
          <a:lstStyle/>
          <a:p>
            <a:r>
              <a:rPr lang="en-US" b="1" dirty="0"/>
              <a:t>Community Workshop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559CA2D-AD75-4B35-982E-AB32F267C1BA}"/>
              </a:ext>
            </a:extLst>
          </p:cNvPr>
          <p:cNvSpPr txBox="1"/>
          <p:nvPr/>
        </p:nvSpPr>
        <p:spPr>
          <a:xfrm>
            <a:off x="4601183" y="3675377"/>
            <a:ext cx="36478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September 23, 2020</a:t>
            </a:r>
          </a:p>
        </p:txBody>
      </p:sp>
      <p:sp>
        <p:nvSpPr>
          <p:cNvPr id="6" name="Subtitle 4">
            <a:extLst>
              <a:ext uri="{FF2B5EF4-FFF2-40B4-BE49-F238E27FC236}">
                <a16:creationId xmlns:a16="http://schemas.microsoft.com/office/drawing/2014/main" id="{F0FD5EFA-6689-40DF-B720-DD0D6718E3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48843"/>
            <a:ext cx="9144000" cy="1122939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600" dirty="0"/>
              <a:t>San Benito County Water District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600" dirty="0"/>
              <a:t>Groundwater Sustainability Agency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7661112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3">
            <a:extLst>
              <a:ext uri="{FF2B5EF4-FFF2-40B4-BE49-F238E27FC236}">
                <a16:creationId xmlns:a16="http://schemas.microsoft.com/office/drawing/2014/main" id="{AFDAD4ED-7C6E-4688-BF54-7EFB9EE2D06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4975" y="2483598"/>
            <a:ext cx="7890639" cy="4374401"/>
          </a:xfrm>
          <a:prstGeom prst="rect">
            <a:avLst/>
          </a:prstGeom>
          <a:solidFill>
            <a:srgbClr val="D1ECF7"/>
          </a:solidFill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D01111A-D73A-494B-8EEB-6461A6B4FC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5057"/>
            <a:ext cx="3447473" cy="1325563"/>
          </a:xfrm>
        </p:spPr>
        <p:txBody>
          <a:bodyPr/>
          <a:lstStyle/>
          <a:p>
            <a:r>
              <a:rPr lang="en-US" b="1" dirty="0"/>
              <a:t>Water Budget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E3C03A6-BFE5-4E0F-8669-96B8C80D33F8}"/>
              </a:ext>
            </a:extLst>
          </p:cNvPr>
          <p:cNvSpPr txBox="1"/>
          <p:nvPr/>
        </p:nvSpPr>
        <p:spPr>
          <a:xfrm>
            <a:off x="518400" y="1397175"/>
            <a:ext cx="92172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Addresses climate, surface water and groundwater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Quantified using linked models</a:t>
            </a:r>
          </a:p>
        </p:txBody>
      </p:sp>
    </p:spTree>
    <p:extLst>
      <p:ext uri="{BB962C8B-B14F-4D97-AF65-F5344CB8AC3E}">
        <p14:creationId xmlns:p14="http://schemas.microsoft.com/office/powerpoint/2010/main" val="30846853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6621B8-CF8F-4E39-A4F6-69738276CF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4778" y="411306"/>
            <a:ext cx="10131490" cy="987814"/>
          </a:xfrm>
        </p:spPr>
        <p:txBody>
          <a:bodyPr/>
          <a:lstStyle/>
          <a:p>
            <a:r>
              <a:rPr lang="en-US" b="1" dirty="0"/>
              <a:t>Linked Water Budget Components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3EEDD8F-C4AA-498D-BF2C-B8F0B00687C5}"/>
              </a:ext>
            </a:extLst>
          </p:cNvPr>
          <p:cNvSpPr/>
          <p:nvPr/>
        </p:nvSpPr>
        <p:spPr>
          <a:xfrm>
            <a:off x="1947133" y="1406236"/>
            <a:ext cx="3149600" cy="145934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8766775-C2C2-4A69-B90C-CEFC7D984AAD}"/>
              </a:ext>
            </a:extLst>
          </p:cNvPr>
          <p:cNvSpPr txBox="1"/>
          <p:nvPr/>
        </p:nvSpPr>
        <p:spPr>
          <a:xfrm>
            <a:off x="2143216" y="1613307"/>
            <a:ext cx="2641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Rainfall-Runoff-Recharge Model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05D0F6A-8010-4E71-97C9-4E2051A4C0E9}"/>
              </a:ext>
            </a:extLst>
          </p:cNvPr>
          <p:cNvSpPr/>
          <p:nvPr/>
        </p:nvSpPr>
        <p:spPr>
          <a:xfrm>
            <a:off x="1947133" y="3999345"/>
            <a:ext cx="8810513" cy="145934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7253A22-FBFC-4145-8F02-A52D658146DF}"/>
              </a:ext>
            </a:extLst>
          </p:cNvPr>
          <p:cNvSpPr txBox="1"/>
          <p:nvPr/>
        </p:nvSpPr>
        <p:spPr>
          <a:xfrm>
            <a:off x="4869517" y="4461010"/>
            <a:ext cx="29657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Groundwater Model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2E21C6D-187B-4034-AC04-949A0075EE33}"/>
              </a:ext>
            </a:extLst>
          </p:cNvPr>
          <p:cNvCxnSpPr>
            <a:cxnSpLocks/>
          </p:cNvCxnSpPr>
          <p:nvPr/>
        </p:nvCxnSpPr>
        <p:spPr>
          <a:xfrm>
            <a:off x="3360296" y="2856344"/>
            <a:ext cx="0" cy="1136075"/>
          </a:xfrm>
          <a:prstGeom prst="straightConnector1">
            <a:avLst/>
          </a:prstGeom>
          <a:ln w="38100">
            <a:solidFill>
              <a:schemeClr val="accent5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Arrow: Right 22">
            <a:extLst>
              <a:ext uri="{FF2B5EF4-FFF2-40B4-BE49-F238E27FC236}">
                <a16:creationId xmlns:a16="http://schemas.microsoft.com/office/drawing/2014/main" id="{91D6F0D4-A9AD-48F9-9E84-9E53F2007E1F}"/>
              </a:ext>
            </a:extLst>
          </p:cNvPr>
          <p:cNvSpPr/>
          <p:nvPr/>
        </p:nvSpPr>
        <p:spPr>
          <a:xfrm>
            <a:off x="5314278" y="2538805"/>
            <a:ext cx="6271708" cy="1198907"/>
          </a:xfrm>
          <a:prstGeom prst="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9CD84978-F4CC-4604-8BBA-DA2BC2A03BF6}"/>
              </a:ext>
            </a:extLst>
          </p:cNvPr>
          <p:cNvCxnSpPr>
            <a:cxnSpLocks/>
          </p:cNvCxnSpPr>
          <p:nvPr/>
        </p:nvCxnSpPr>
        <p:spPr>
          <a:xfrm flipH="1">
            <a:off x="7482268" y="3422602"/>
            <a:ext cx="9237" cy="573280"/>
          </a:xfrm>
          <a:prstGeom prst="straightConnector1">
            <a:avLst/>
          </a:prstGeom>
          <a:ln w="38100">
            <a:solidFill>
              <a:schemeClr val="accent5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AA6D3A8B-6129-450C-82F6-67ECC8CA289A}"/>
              </a:ext>
            </a:extLst>
          </p:cNvPr>
          <p:cNvCxnSpPr>
            <a:cxnSpLocks/>
          </p:cNvCxnSpPr>
          <p:nvPr/>
        </p:nvCxnSpPr>
        <p:spPr>
          <a:xfrm flipH="1" flipV="1">
            <a:off x="7914367" y="3439469"/>
            <a:ext cx="9237" cy="573280"/>
          </a:xfrm>
          <a:prstGeom prst="straightConnector1">
            <a:avLst/>
          </a:prstGeom>
          <a:ln w="38100">
            <a:solidFill>
              <a:schemeClr val="accent5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6A534889-5EA1-4C67-A8AF-231D55809ABC}"/>
              </a:ext>
            </a:extLst>
          </p:cNvPr>
          <p:cNvSpPr/>
          <p:nvPr/>
        </p:nvSpPr>
        <p:spPr>
          <a:xfrm>
            <a:off x="4173967" y="2861534"/>
            <a:ext cx="1129553" cy="279699"/>
          </a:xfrm>
          <a:custGeom>
            <a:avLst/>
            <a:gdLst>
              <a:gd name="connsiteX0" fmla="*/ 0 w 1129553"/>
              <a:gd name="connsiteY0" fmla="*/ 0 h 279699"/>
              <a:gd name="connsiteX1" fmla="*/ 10758 w 1129553"/>
              <a:gd name="connsiteY1" fmla="*/ 268941 h 279699"/>
              <a:gd name="connsiteX2" fmla="*/ 1129553 w 1129553"/>
              <a:gd name="connsiteY2" fmla="*/ 279699 h 279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29553" h="279699">
                <a:moveTo>
                  <a:pt x="0" y="0"/>
                </a:moveTo>
                <a:lnTo>
                  <a:pt x="10758" y="268941"/>
                </a:lnTo>
                <a:lnTo>
                  <a:pt x="1129553" y="279699"/>
                </a:lnTo>
              </a:path>
            </a:pathLst>
          </a:custGeom>
          <a:noFill/>
          <a:ln w="38100">
            <a:solidFill>
              <a:schemeClr val="accent5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6EF4F6F-F786-400A-902D-1B480CD5E76A}"/>
              </a:ext>
            </a:extLst>
          </p:cNvPr>
          <p:cNvSpPr txBox="1"/>
          <p:nvPr/>
        </p:nvSpPr>
        <p:spPr>
          <a:xfrm>
            <a:off x="6509896" y="2865582"/>
            <a:ext cx="29573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Surface Water Model</a:t>
            </a:r>
          </a:p>
        </p:txBody>
      </p:sp>
    </p:spTree>
    <p:extLst>
      <p:ext uri="{BB962C8B-B14F-4D97-AF65-F5344CB8AC3E}">
        <p14:creationId xmlns:p14="http://schemas.microsoft.com/office/powerpoint/2010/main" val="3761172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9C6C2B-1CA8-447C-86EE-8B31F31E97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311" y="246959"/>
            <a:ext cx="10515600" cy="1325563"/>
          </a:xfrm>
        </p:spPr>
        <p:txBody>
          <a:bodyPr/>
          <a:lstStyle/>
          <a:p>
            <a:r>
              <a:rPr lang="en-US" b="1" dirty="0"/>
              <a:t>Why Use Models?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59C213-C160-429D-A187-8B1B3EB110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4374" y="1679253"/>
            <a:ext cx="8009695" cy="2996441"/>
          </a:xfrm>
        </p:spPr>
        <p:txBody>
          <a:bodyPr>
            <a:noAutofit/>
          </a:bodyPr>
          <a:lstStyle/>
          <a:p>
            <a:pPr marL="342900" indent="-342900"/>
            <a:r>
              <a:rPr lang="en-US" sz="3200" dirty="0"/>
              <a:t>Incorporate all available data</a:t>
            </a:r>
          </a:p>
          <a:p>
            <a:pPr marL="342900" indent="-342900"/>
            <a:r>
              <a:rPr lang="en-US" sz="3200" dirty="0"/>
              <a:t>Produce estimates of unmeasured variables</a:t>
            </a:r>
          </a:p>
          <a:p>
            <a:pPr marL="342900" indent="-342900"/>
            <a:r>
              <a:rPr lang="en-US" sz="3200" dirty="0"/>
              <a:t>Enforce consistency among variables</a:t>
            </a:r>
          </a:p>
          <a:p>
            <a:pPr marL="342900" indent="-342900"/>
            <a:r>
              <a:rPr lang="en-US" sz="3200" dirty="0"/>
              <a:t>Quantify uncertainty</a:t>
            </a:r>
          </a:p>
          <a:p>
            <a:pPr marL="342900" indent="-342900"/>
            <a:r>
              <a:rPr lang="en-US" sz="3200" dirty="0"/>
              <a:t>Simulate alternatives</a:t>
            </a:r>
          </a:p>
          <a:p>
            <a:pPr marL="0" indent="0">
              <a:buNone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6104470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6AAD30-BAC5-400E-8800-A7C34B4FF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709" y="507614"/>
            <a:ext cx="8378492" cy="800484"/>
          </a:xfrm>
        </p:spPr>
        <p:txBody>
          <a:bodyPr/>
          <a:lstStyle/>
          <a:p>
            <a:r>
              <a:rPr lang="en-US" b="1" dirty="0"/>
              <a:t>Simulates Groundwater Levels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9309AE-9E92-46E4-B0B6-DB4919D2C3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17914"/>
            <a:ext cx="6954537" cy="504008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C35D8F9-63A6-4C24-8BF1-90966A41C393}"/>
              </a:ext>
            </a:extLst>
          </p:cNvPr>
          <p:cNvSpPr txBox="1"/>
          <p:nvPr/>
        </p:nvSpPr>
        <p:spPr>
          <a:xfrm>
            <a:off x="6954537" y="1817914"/>
            <a:ext cx="504152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Computed monthly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Calibrated to measured levels in wells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Applied to h</a:t>
            </a:r>
            <a:r>
              <a:rPr lang="en-US" sz="2400" dirty="0">
                <a:solidFill>
                  <a:sysClr val="windowText" lastClr="000000"/>
                </a:solidFill>
              </a:rPr>
              <a:t>istorical, current and future conditions:</a:t>
            </a:r>
          </a:p>
          <a:p>
            <a:pPr marL="800100" lvl="1" indent="-342900">
              <a:buClr>
                <a:schemeClr val="tx1"/>
              </a:buClr>
              <a:buFont typeface="Wingdings" panose="05000000000000000000" pitchFamily="2" charset="2"/>
              <a:buChar char="ü"/>
              <a:defRPr/>
            </a:pPr>
            <a:r>
              <a:rPr lang="en-US" sz="2400" dirty="0">
                <a:solidFill>
                  <a:sysClr val="windowText" lastClr="000000"/>
                </a:solidFill>
              </a:rPr>
              <a:t>Pre-CVP historical (1975-1988)</a:t>
            </a:r>
          </a:p>
          <a:p>
            <a:pPr marL="800100" lvl="1" indent="-342900">
              <a:buClr>
                <a:schemeClr val="tx1"/>
              </a:buClr>
              <a:buFont typeface="Wingdings" panose="05000000000000000000" pitchFamily="2" charset="2"/>
              <a:buChar char="ü"/>
              <a:defRPr/>
            </a:pPr>
            <a:r>
              <a:rPr lang="en-US" sz="2400" dirty="0">
                <a:solidFill>
                  <a:sysClr val="windowText" lastClr="000000"/>
                </a:solidFill>
              </a:rPr>
              <a:t>Historical–recovery (1997-2014)</a:t>
            </a:r>
          </a:p>
          <a:p>
            <a:pPr marL="800100" lvl="1" indent="-342900">
              <a:buClr>
                <a:schemeClr val="tx1"/>
              </a:buClr>
              <a:buFont typeface="Wingdings" panose="05000000000000000000" pitchFamily="2" charset="2"/>
              <a:buChar char="ü"/>
              <a:defRPr/>
            </a:pPr>
            <a:r>
              <a:rPr lang="en-US" sz="2400" dirty="0">
                <a:solidFill>
                  <a:sysClr val="windowText" lastClr="000000"/>
                </a:solidFill>
              </a:rPr>
              <a:t>Current (2015-2017)</a:t>
            </a:r>
          </a:p>
          <a:p>
            <a:pPr marL="800100" lvl="1" indent="-342900">
              <a:buClr>
                <a:schemeClr val="tx1"/>
              </a:buClr>
              <a:buFont typeface="Wingdings" panose="05000000000000000000" pitchFamily="2" charset="2"/>
              <a:buChar char="ü"/>
              <a:defRPr/>
            </a:pPr>
            <a:r>
              <a:rPr lang="en-US" sz="2400" dirty="0">
                <a:solidFill>
                  <a:sysClr val="windowText" lastClr="000000"/>
                </a:solidFill>
              </a:rPr>
              <a:t>Future (next 50 years)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857820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6AAD30-BAC5-400E-8800-A7C34B4FF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6891" y="319078"/>
            <a:ext cx="8378492" cy="800484"/>
          </a:xfrm>
        </p:spPr>
        <p:txBody>
          <a:bodyPr/>
          <a:lstStyle/>
          <a:p>
            <a:r>
              <a:rPr lang="en-US" b="1" dirty="0"/>
              <a:t>Simulates Groundwater Budgets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A7EB2C-06F5-4FD9-A33C-C892E62988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165610"/>
            <a:ext cx="7023370" cy="436960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C35D8F9-63A6-4C24-8BF1-90966A41C393}"/>
              </a:ext>
            </a:extLst>
          </p:cNvPr>
          <p:cNvSpPr txBox="1"/>
          <p:nvPr/>
        </p:nvSpPr>
        <p:spPr>
          <a:xfrm>
            <a:off x="7222398" y="1349582"/>
            <a:ext cx="504152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Surface water and groundwater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Four management areas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ysClr val="windowText" lastClr="000000"/>
                </a:solidFill>
              </a:rPr>
              <a:t>Four time periods analyzed</a:t>
            </a:r>
          </a:p>
          <a:p>
            <a:pPr marL="800100" lvl="1" indent="-342900">
              <a:buClr>
                <a:schemeClr val="tx1"/>
              </a:buClr>
              <a:buFont typeface="Wingdings" panose="05000000000000000000" pitchFamily="2" charset="2"/>
              <a:buChar char="ü"/>
              <a:defRPr/>
            </a:pPr>
            <a:r>
              <a:rPr lang="en-US" sz="2400" dirty="0">
                <a:solidFill>
                  <a:sysClr val="windowText" lastClr="000000"/>
                </a:solidFill>
              </a:rPr>
              <a:t>Pre-CVP historical (1975-1988)</a:t>
            </a:r>
          </a:p>
          <a:p>
            <a:pPr marL="800100" lvl="1" indent="-342900">
              <a:buClr>
                <a:schemeClr val="tx1"/>
              </a:buClr>
              <a:buFont typeface="Wingdings" panose="05000000000000000000" pitchFamily="2" charset="2"/>
              <a:buChar char="ü"/>
              <a:defRPr/>
            </a:pPr>
            <a:r>
              <a:rPr lang="en-US" sz="2400" dirty="0">
                <a:solidFill>
                  <a:sysClr val="windowText" lastClr="000000"/>
                </a:solidFill>
              </a:rPr>
              <a:t>Historical–recovery (1997-2014)</a:t>
            </a:r>
          </a:p>
          <a:p>
            <a:pPr marL="800100" lvl="1" indent="-342900">
              <a:buClr>
                <a:schemeClr val="tx1"/>
              </a:buClr>
              <a:buFont typeface="Wingdings" panose="05000000000000000000" pitchFamily="2" charset="2"/>
              <a:buChar char="ü"/>
              <a:defRPr/>
            </a:pPr>
            <a:r>
              <a:rPr lang="en-US" sz="2400" dirty="0">
                <a:solidFill>
                  <a:sysClr val="windowText" lastClr="000000"/>
                </a:solidFill>
              </a:rPr>
              <a:t>Current (2015-2017)</a:t>
            </a:r>
          </a:p>
          <a:p>
            <a:pPr marL="800100" lvl="1" indent="-342900">
              <a:buClr>
                <a:schemeClr val="tx1"/>
              </a:buClr>
              <a:buFont typeface="Wingdings" panose="05000000000000000000" pitchFamily="2" charset="2"/>
              <a:buChar char="ü"/>
              <a:defRPr/>
            </a:pPr>
            <a:r>
              <a:rPr lang="en-US" sz="2400" dirty="0">
                <a:solidFill>
                  <a:sysClr val="windowText" lastClr="000000"/>
                </a:solidFill>
              </a:rPr>
              <a:t>Future (next 50 years)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412015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6621B8-CF8F-4E39-A4F6-69738276CF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7038" y="420542"/>
            <a:ext cx="10131490" cy="987814"/>
          </a:xfrm>
        </p:spPr>
        <p:txBody>
          <a:bodyPr/>
          <a:lstStyle/>
          <a:p>
            <a:r>
              <a:rPr lang="en-US" b="1" dirty="0"/>
              <a:t>Sustainable  Yield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F4366BF-A23D-416D-B95F-8E91F73B34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65410"/>
            <a:ext cx="10515600" cy="3457572"/>
          </a:xfrm>
        </p:spPr>
        <p:txBody>
          <a:bodyPr/>
          <a:lstStyle/>
          <a:p>
            <a:r>
              <a:rPr lang="en-US" dirty="0"/>
              <a:t>Sustainable yield is not a fixed, inherent characteristic of the Basin.</a:t>
            </a:r>
          </a:p>
          <a:p>
            <a:r>
              <a:rPr lang="en-US" dirty="0"/>
              <a:t>It is affected by land use, water and wastewater management, imported water, and even locations of wells with respect to streams.</a:t>
            </a:r>
          </a:p>
          <a:p>
            <a:r>
              <a:rPr lang="en-US" dirty="0"/>
              <a:t>For planning purposes, a “forward looking” estimate of sustainable yield based on the future baseline simulation is most useful.</a:t>
            </a:r>
          </a:p>
          <a:p>
            <a:pPr lvl="1">
              <a:buSzPct val="80000"/>
              <a:defRPr/>
            </a:pPr>
            <a:r>
              <a:rPr lang="en-US" sz="2800" dirty="0"/>
              <a:t>Yield = simulated pumping + simulated net storage change</a:t>
            </a:r>
          </a:p>
          <a:p>
            <a:pPr lvl="1">
              <a:buSzPct val="80000"/>
              <a:defRPr/>
            </a:pPr>
            <a:r>
              <a:rPr lang="en-US" sz="2800" dirty="0"/>
              <a:t>Net storage change ≈ zero, so yield = pumping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45988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6621B8-CF8F-4E39-A4F6-69738276CF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0219" y="416402"/>
            <a:ext cx="10131490" cy="987814"/>
          </a:xfrm>
        </p:spPr>
        <p:txBody>
          <a:bodyPr/>
          <a:lstStyle/>
          <a:p>
            <a:r>
              <a:rPr lang="en-US" b="1" dirty="0"/>
              <a:t>Sustainable Yield Estimate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614D7C4-0F56-4A2D-A3BE-16E393D1FC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5088" y="2721971"/>
            <a:ext cx="6944939" cy="3579837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C48D512-CFD7-425E-884B-5DD0921801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6083" y="1308398"/>
            <a:ext cx="6944938" cy="127779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Caveat: sustainable yield can be constrained by the occurrence of </a:t>
            </a:r>
            <a:r>
              <a:rPr lang="en-US" b="1" dirty="0"/>
              <a:t>undesirable results</a:t>
            </a:r>
            <a:r>
              <a:rPr lang="en-US" dirty="0"/>
              <a:t>, separate from this water balance approach!</a:t>
            </a:r>
          </a:p>
        </p:txBody>
      </p:sp>
    </p:spTree>
    <p:extLst>
      <p:ext uri="{BB962C8B-B14F-4D97-AF65-F5344CB8AC3E}">
        <p14:creationId xmlns:p14="http://schemas.microsoft.com/office/powerpoint/2010/main" val="22469480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B5920A-4EC2-41C2-BD98-532F20E17E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1676" y="365125"/>
            <a:ext cx="8952123" cy="1325563"/>
          </a:xfrm>
        </p:spPr>
        <p:txBody>
          <a:bodyPr/>
          <a:lstStyle/>
          <a:p>
            <a:r>
              <a:rPr lang="en-US" b="1" dirty="0"/>
              <a:t>Discussion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03D90D4-72FB-4BE3-8200-7AEC88B0539A}"/>
              </a:ext>
            </a:extLst>
          </p:cNvPr>
          <p:cNvSpPr txBox="1"/>
          <p:nvPr/>
        </p:nvSpPr>
        <p:spPr>
          <a:xfrm>
            <a:off x="3327094" y="1641510"/>
            <a:ext cx="3271473" cy="10926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3000" dirty="0"/>
              <a:t>Water Budget</a:t>
            </a:r>
          </a:p>
          <a:p>
            <a:pPr marL="457200" indent="-457200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3000" dirty="0"/>
              <a:t>Sustainable Yield</a:t>
            </a:r>
          </a:p>
        </p:txBody>
      </p:sp>
    </p:spTree>
    <p:extLst>
      <p:ext uri="{BB962C8B-B14F-4D97-AF65-F5344CB8AC3E}">
        <p14:creationId xmlns:p14="http://schemas.microsoft.com/office/powerpoint/2010/main" val="14927702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64F95D-28DB-4783-959F-1F02C7B10E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8706" y="134225"/>
            <a:ext cx="10515600" cy="1325563"/>
          </a:xfrm>
        </p:spPr>
        <p:txBody>
          <a:bodyPr/>
          <a:lstStyle/>
          <a:p>
            <a:r>
              <a:rPr lang="en-US" b="1" dirty="0"/>
              <a:t>What is sustainable management?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36CB54-F1F0-4889-A3E5-C0B160473A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18976" y="1170688"/>
            <a:ext cx="9901095" cy="101917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The management and use of groundwater in a manner that can be maintained without causing </a:t>
            </a:r>
            <a:r>
              <a:rPr lang="en-US" i="1" dirty="0"/>
              <a:t>undesirable results:</a:t>
            </a: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2A8364D-BBCE-4B89-85DE-16933F3DF54B}"/>
              </a:ext>
            </a:extLst>
          </p:cNvPr>
          <p:cNvSpPr txBox="1">
            <a:spLocks/>
          </p:cNvSpPr>
          <p:nvPr/>
        </p:nvSpPr>
        <p:spPr>
          <a:xfrm>
            <a:off x="3299381" y="2437957"/>
            <a:ext cx="8368376" cy="42550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1400"/>
              </a:spcAft>
              <a:buFont typeface="Arial" panose="020B0604020202020204" pitchFamily="34" charset="0"/>
              <a:buNone/>
            </a:pPr>
            <a:r>
              <a:rPr lang="en-US" dirty="0"/>
              <a:t>Groundwater levels 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1400"/>
              </a:spcAft>
              <a:buFont typeface="Arial" panose="020B0604020202020204" pitchFamily="34" charset="0"/>
              <a:buNone/>
            </a:pPr>
            <a:r>
              <a:rPr lang="en-US" dirty="0"/>
              <a:t>Groundwater storage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1400"/>
              </a:spcAft>
              <a:buFont typeface="Arial" panose="020B0604020202020204" pitchFamily="34" charset="0"/>
              <a:buNone/>
            </a:pPr>
            <a:r>
              <a:rPr lang="en-US" dirty="0"/>
              <a:t>Seawater intrusion:	Not applicable here!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1400"/>
              </a:spcAft>
              <a:buFont typeface="Arial" panose="020B0604020202020204" pitchFamily="34" charset="0"/>
              <a:buNone/>
            </a:pPr>
            <a:r>
              <a:rPr lang="en-US" dirty="0"/>
              <a:t>Water quality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1400"/>
              </a:spcAft>
              <a:buFont typeface="Arial" panose="020B0604020202020204" pitchFamily="34" charset="0"/>
              <a:buNone/>
            </a:pPr>
            <a:r>
              <a:rPr lang="en-US" dirty="0"/>
              <a:t>Land subsidence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1400"/>
              </a:spcAft>
              <a:buFont typeface="Arial" panose="020B0604020202020204" pitchFamily="34" charset="0"/>
              <a:buNone/>
            </a:pPr>
            <a:r>
              <a:rPr lang="en-US" dirty="0"/>
              <a:t>Depletion of connected surface water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B0ABC11-C91C-4BE1-8F2F-CA7FCE26BBC7}"/>
              </a:ext>
            </a:extLst>
          </p:cNvPr>
          <p:cNvGrpSpPr/>
          <p:nvPr/>
        </p:nvGrpSpPr>
        <p:grpSpPr>
          <a:xfrm>
            <a:off x="2299639" y="2324701"/>
            <a:ext cx="639799" cy="3988388"/>
            <a:chOff x="1069848" y="1442192"/>
            <a:chExt cx="639799" cy="398838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AC32387-EB29-4CF0-B846-FAE8466599C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9848" y="1442192"/>
              <a:ext cx="615262" cy="585353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CC1FB66-C5FC-45FD-AAB5-C461AA7EC4E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9849" y="2117318"/>
              <a:ext cx="614504" cy="592867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2FF59FE-B698-4E8D-B803-E6878115B6F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9848" y="2799958"/>
              <a:ext cx="624885" cy="603036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63D2B3D-FCAE-4047-B2D6-EA783B450A0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93669" y="3492767"/>
              <a:ext cx="608785" cy="579191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E3F2163-AA05-4622-8A50-088A9FC30E1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89167" y="4161731"/>
              <a:ext cx="616875" cy="591172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3067D1D-A41E-4465-9C12-107F7F3557A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00289" y="4842678"/>
              <a:ext cx="609358" cy="5879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116541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78F3CA-159F-4994-B6A7-7F6B3E1778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2704" y="211109"/>
            <a:ext cx="10530715" cy="1216517"/>
          </a:xfrm>
        </p:spPr>
        <p:txBody>
          <a:bodyPr>
            <a:normAutofit/>
          </a:bodyPr>
          <a:lstStyle/>
          <a:p>
            <a:r>
              <a:rPr lang="en-US" b="1" dirty="0"/>
              <a:t>Sustainability Criteria</a:t>
            </a:r>
          </a:p>
        </p:txBody>
      </p:sp>
      <p:pic>
        <p:nvPicPr>
          <p:cNvPr id="14" name="Picture 13" hidden="1">
            <a:extLst>
              <a:ext uri="{FF2B5EF4-FFF2-40B4-BE49-F238E27FC236}">
                <a16:creationId xmlns:a16="http://schemas.microsoft.com/office/drawing/2014/main" id="{CD6E1986-DDA5-413D-9F46-244E899486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855" y="2644310"/>
            <a:ext cx="593388" cy="603036"/>
          </a:xfrm>
          <a:prstGeom prst="rect">
            <a:avLst/>
          </a:prstGeom>
        </p:spPr>
      </p:pic>
      <p:sp>
        <p:nvSpPr>
          <p:cNvPr id="13" name="Content Placeholder 4">
            <a:extLst>
              <a:ext uri="{FF2B5EF4-FFF2-40B4-BE49-F238E27FC236}">
                <a16:creationId xmlns:a16="http://schemas.microsoft.com/office/drawing/2014/main" id="{0D54143D-01B6-4F44-AE51-62A0E432A168}"/>
              </a:ext>
            </a:extLst>
          </p:cNvPr>
          <p:cNvSpPr txBox="1">
            <a:spLocks/>
          </p:cNvSpPr>
          <p:nvPr/>
        </p:nvSpPr>
        <p:spPr>
          <a:xfrm>
            <a:off x="1376761" y="1471694"/>
            <a:ext cx="8023123" cy="38507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200" dirty="0"/>
              <a:t>Undesirable results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200" dirty="0"/>
              <a:t> </a:t>
            </a:r>
            <a:r>
              <a:rPr lang="en-US" sz="2600" dirty="0"/>
              <a:t>What are undesirable results that we want to avoid?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200" dirty="0"/>
              <a:t>Minimum thresholds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600" dirty="0"/>
              <a:t> e.g. How low is too low for water levels?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200" dirty="0"/>
              <a:t>Measurable objectives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600" dirty="0"/>
              <a:t> e.g. What is the desired range of water levels?</a:t>
            </a:r>
          </a:p>
        </p:txBody>
      </p:sp>
    </p:spTree>
    <p:extLst>
      <p:ext uri="{BB962C8B-B14F-4D97-AF65-F5344CB8AC3E}">
        <p14:creationId xmlns:p14="http://schemas.microsoft.com/office/powerpoint/2010/main" val="1641067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D15F39-C4C5-440E-8CEC-2A7E9B953C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4900" b="1" dirty="0"/>
              <a:t>Update: </a:t>
            </a:r>
            <a:br>
              <a:rPr lang="en-US" dirty="0"/>
            </a:br>
            <a:r>
              <a:rPr lang="en-US" dirty="0"/>
              <a:t>Sustainable Groundwater Management for North San Benito Groundwater Basin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28AD8D-6F54-41C7-B2DD-E494429CB6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22054" y="2398279"/>
            <a:ext cx="8341699" cy="3134302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Sustainable Groundwater  Management Act (SGMA)</a:t>
            </a:r>
          </a:p>
          <a:p>
            <a:pPr marL="0" indent="0">
              <a:buNone/>
            </a:pPr>
            <a:r>
              <a:rPr lang="en-US" dirty="0"/>
              <a:t>Landmark legislation in 2014- b</a:t>
            </a:r>
            <a:r>
              <a:rPr lang="en-US" sz="2800" dirty="0"/>
              <a:t>ased on local control</a:t>
            </a:r>
          </a:p>
          <a:p>
            <a:pPr marL="0" indent="0">
              <a:buNone/>
            </a:pPr>
            <a:r>
              <a:rPr lang="en-US" dirty="0"/>
              <a:t>Includes comprehensive requirements for:</a:t>
            </a:r>
          </a:p>
          <a:p>
            <a:pPr lvl="1"/>
            <a:r>
              <a:rPr lang="en-US" sz="2800" dirty="0"/>
              <a:t>Forming  a groundwater sustainability agency (GSA) </a:t>
            </a:r>
          </a:p>
          <a:p>
            <a:pPr lvl="1"/>
            <a:r>
              <a:rPr lang="en-US" sz="2800" dirty="0"/>
              <a:t>Preparing a groundwater sustainability plan (GSP) </a:t>
            </a:r>
          </a:p>
          <a:p>
            <a:pPr lvl="1"/>
            <a:r>
              <a:rPr lang="en-US" sz="2800" dirty="0"/>
              <a:t>Meeting deadlines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60972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6AAD30-BAC5-400E-8800-A7C34B4FF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3551" y="155749"/>
            <a:ext cx="10361761" cy="1325563"/>
          </a:xfrm>
        </p:spPr>
        <p:txBody>
          <a:bodyPr/>
          <a:lstStyle/>
          <a:p>
            <a:r>
              <a:rPr lang="en-US" b="1" dirty="0"/>
              <a:t>Groundwater Levels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76FAC1C-AA86-42FE-A615-189CCC2194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14018" y="1404257"/>
            <a:ext cx="10179268" cy="4625257"/>
          </a:xfrm>
        </p:spPr>
        <p:txBody>
          <a:bodyPr/>
          <a:lstStyle/>
          <a:p>
            <a:pPr marL="0" indent="0">
              <a:spcBef>
                <a:spcPts val="600"/>
              </a:spcBef>
              <a:buNone/>
            </a:pPr>
            <a:r>
              <a:rPr lang="en-US" sz="3200" dirty="0"/>
              <a:t>Background:</a:t>
            </a:r>
          </a:p>
          <a:p>
            <a:pPr lvl="1">
              <a:spcBef>
                <a:spcPts val="600"/>
              </a:spcBef>
              <a:spcAft>
                <a:spcPts val="1200"/>
              </a:spcAft>
            </a:pPr>
            <a:r>
              <a:rPr lang="en-US" sz="2800" dirty="0"/>
              <a:t>Hollister and San Juan MAs: water levels rose following start of CVP imports in early 1990s</a:t>
            </a:r>
          </a:p>
          <a:p>
            <a:pPr lvl="1">
              <a:spcBef>
                <a:spcPts val="600"/>
              </a:spcBef>
              <a:spcAft>
                <a:spcPts val="1200"/>
              </a:spcAft>
            </a:pPr>
            <a:r>
              <a:rPr lang="en-US" sz="2800" dirty="0"/>
              <a:t>All MAs: water levels decline during droughts and recover afterwards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3200" dirty="0"/>
              <a:t>Objective: </a:t>
            </a:r>
          </a:p>
          <a:p>
            <a:pPr lvl="1">
              <a:spcBef>
                <a:spcPts val="600"/>
              </a:spcBef>
            </a:pPr>
            <a:r>
              <a:rPr lang="en-US" sz="2800" dirty="0"/>
              <a:t>Avoid widespread loss of well output during droughts</a:t>
            </a:r>
          </a:p>
          <a:p>
            <a:pPr marL="0" indent="0">
              <a:spcBef>
                <a:spcPts val="600"/>
              </a:spcBef>
              <a:buNone/>
            </a:pP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8D40F48-D63A-46AC-A655-9A4489FB4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50086" y="6356350"/>
            <a:ext cx="2743200" cy="365125"/>
          </a:xfrm>
        </p:spPr>
        <p:txBody>
          <a:bodyPr/>
          <a:lstStyle/>
          <a:p>
            <a:fld id="{DAD3DCBF-921F-4CAC-AFD7-CC3F4F70CD58}" type="slidenum">
              <a:rPr lang="en-US" sz="1800" b="1" smtClean="0">
                <a:solidFill>
                  <a:schemeClr val="bg1"/>
                </a:solidFill>
              </a:rPr>
              <a:t>20</a:t>
            </a:fld>
            <a:endParaRPr lang="en-US" sz="1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96223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6AAD30-BAC5-400E-8800-A7C34B4FF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3951" y="155749"/>
            <a:ext cx="10515600" cy="1325563"/>
          </a:xfrm>
        </p:spPr>
        <p:txBody>
          <a:bodyPr/>
          <a:lstStyle/>
          <a:p>
            <a:r>
              <a:rPr lang="en-US" b="1" dirty="0"/>
              <a:t>Groundwater Level Minimum Threshold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76FAC1C-AA86-42FE-A615-189CCC2194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14018" y="1404258"/>
            <a:ext cx="10179268" cy="3839772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000" dirty="0"/>
              <a:t>Minimum threshold = lowest historical water level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000" dirty="0"/>
              <a:t>Adjust upward where historical overdraft caused excessively low water levels (to protect relatively shallow wells)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000" dirty="0"/>
              <a:t>Select Key Wells for comparing against threshold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000" dirty="0"/>
              <a:t>Undesirable if water levels below MT in two consecutive years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000" dirty="0"/>
              <a:t>Undesirable if two-thirds or more of the Key Wells in each Management Area are below the MT</a:t>
            </a:r>
            <a:endParaRPr lang="en-US" dirty="0"/>
          </a:p>
          <a:p>
            <a:pPr>
              <a:spcBef>
                <a:spcPts val="600"/>
              </a:spcBef>
              <a:spcAft>
                <a:spcPts val="1200"/>
              </a:spcAft>
            </a:pP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8D40F48-D63A-46AC-A655-9A4489FB4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50086" y="6356350"/>
            <a:ext cx="2743200" cy="365125"/>
          </a:xfrm>
        </p:spPr>
        <p:txBody>
          <a:bodyPr/>
          <a:lstStyle/>
          <a:p>
            <a:fld id="{DAD3DCBF-921F-4CAC-AFD7-CC3F4F70CD58}" type="slidenum">
              <a:rPr lang="en-US" sz="1800" b="1" smtClean="0">
                <a:solidFill>
                  <a:schemeClr val="bg1"/>
                </a:solidFill>
              </a:rPr>
              <a:t>21</a:t>
            </a:fld>
            <a:endParaRPr lang="en-US" sz="1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379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79F6E9B7-C92A-4C4D-95E1-1AC0D9596E1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" y="872357"/>
            <a:ext cx="12191995" cy="5980386"/>
          </a:xfrm>
          <a:prstGeom prst="rect">
            <a:avLst/>
          </a:prstGeom>
          <a:noFill/>
        </p:spPr>
      </p:pic>
      <p:sp>
        <p:nvSpPr>
          <p:cNvPr id="183298" name="Rectangle 2">
            <a:extLst>
              <a:ext uri="{FF2B5EF4-FFF2-40B4-BE49-F238E27FC236}">
                <a16:creationId xmlns:a16="http://schemas.microsoft.com/office/drawing/2014/main" id="{072F29B8-E3CD-4B22-A7CC-63335CFD479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25112" y="42044"/>
            <a:ext cx="10027906" cy="1030012"/>
          </a:xfrm>
        </p:spPr>
        <p:txBody>
          <a:bodyPr>
            <a:normAutofit/>
          </a:bodyPr>
          <a:lstStyle/>
          <a:p>
            <a:pPr algn="l"/>
            <a:r>
              <a:rPr lang="en-US" altLang="en-US" b="1" dirty="0"/>
              <a:t>Key Wells as representative monitoring sites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59B55DF-B427-4A31-BEC4-4B0C5A4F2828}"/>
              </a:ext>
            </a:extLst>
          </p:cNvPr>
          <p:cNvSpPr txBox="1"/>
          <p:nvPr/>
        </p:nvSpPr>
        <p:spPr>
          <a:xfrm>
            <a:off x="2333297" y="3177905"/>
            <a:ext cx="562303" cy="1384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900" b="1" dirty="0"/>
              <a:t>11-5-</a:t>
            </a:r>
            <a:r>
              <a:rPr lang="en-US" sz="900" b="1" dirty="0" err="1"/>
              <a:t>35G1</a:t>
            </a:r>
            <a:endParaRPr lang="en-US" sz="9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425B3A4-DD7F-45BF-9FDC-1E5B5CD419EE}"/>
              </a:ext>
            </a:extLst>
          </p:cNvPr>
          <p:cNvSpPr txBox="1"/>
          <p:nvPr/>
        </p:nvSpPr>
        <p:spPr>
          <a:xfrm>
            <a:off x="3430092" y="2918161"/>
            <a:ext cx="562303" cy="1384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900" b="1" dirty="0"/>
              <a:t>12-6-</a:t>
            </a:r>
            <a:r>
              <a:rPr lang="en-US" sz="900" b="1" dirty="0" err="1"/>
              <a:t>06L4</a:t>
            </a:r>
            <a:endParaRPr lang="en-US" sz="900" b="1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720C640-7B70-4DC3-AEAD-997191262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0302" y="1031781"/>
            <a:ext cx="5431772" cy="1648354"/>
          </a:xfr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>
            <a:normAutofit fontScale="85000" lnSpcReduction="10000"/>
          </a:bodyPr>
          <a:lstStyle/>
          <a:p>
            <a:pPr marL="0" indent="0">
              <a:lnSpc>
                <a:spcPct val="100000"/>
              </a:lnSpc>
              <a:spcBef>
                <a:spcPts val="300"/>
              </a:spcBef>
              <a:buNone/>
            </a:pPr>
            <a:r>
              <a:rPr lang="en-US" sz="2400" b="1" dirty="0"/>
              <a:t>22 Key Wells </a:t>
            </a:r>
            <a:r>
              <a:rPr lang="en-US" sz="2400" dirty="0"/>
              <a:t>(identified)</a:t>
            </a:r>
            <a:endParaRPr lang="en-US" sz="2400" b="1" dirty="0"/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US" sz="2400" dirty="0"/>
              <a:t>Long, complete, reliable record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US" sz="2400" dirty="0"/>
              <a:t>Recently monitored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US" sz="2400" dirty="0"/>
              <a:t>Geographically distributed but gaps persist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US" sz="2400" dirty="0"/>
              <a:t>More dedicated monitoring wells to be drilled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F2E34D1-C5A5-4966-9984-438F740275F1}"/>
              </a:ext>
            </a:extLst>
          </p:cNvPr>
          <p:cNvSpPr txBox="1"/>
          <p:nvPr/>
        </p:nvSpPr>
        <p:spPr>
          <a:xfrm>
            <a:off x="4824248" y="2867480"/>
            <a:ext cx="7052442" cy="13157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169 Existing Supply Wells </a:t>
            </a:r>
            <a:r>
              <a:rPr lang="en-US" dirty="0"/>
              <a:t>(colored dots)</a:t>
            </a:r>
          </a:p>
          <a:p>
            <a:pPr marL="228600" indent="-228600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May not have existed when historical lows occurred </a:t>
            </a:r>
          </a:p>
          <a:p>
            <a:pPr marL="228600" indent="-228600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Not all wells; those digitized with location and construction data</a:t>
            </a:r>
          </a:p>
          <a:p>
            <a:pPr marL="228600" indent="-228600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Assigned to nearest Key Well regardless of Management Area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298DE4C-AF28-46F3-93AC-35317AE2F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24688" y="6324602"/>
            <a:ext cx="2844800" cy="457200"/>
          </a:xfrm>
        </p:spPr>
        <p:txBody>
          <a:bodyPr/>
          <a:lstStyle/>
          <a:p>
            <a:fld id="{F3042D46-37E0-4058-9611-560912B770FA}" type="slidenum">
              <a:rPr lang="en-US" altLang="en-US" sz="1800" b="1" smtClean="0">
                <a:solidFill>
                  <a:schemeClr val="tx1"/>
                </a:solidFill>
              </a:rPr>
              <a:pPr/>
              <a:t>22</a:t>
            </a:fld>
            <a:endParaRPr lang="en-US" altLang="en-US" sz="1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59363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76BAA2-AA3D-4C8C-BBC2-28E9E91FD8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3DCBF-921F-4CAC-AFD7-CC3F4F70CD58}" type="slidenum">
              <a:rPr lang="en-US" smtClean="0"/>
              <a:t>23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F1A45EC-C154-4C5F-BA01-6067C5FFC889}"/>
              </a:ext>
            </a:extLst>
          </p:cNvPr>
          <p:cNvSpPr txBox="1">
            <a:spLocks/>
          </p:cNvSpPr>
          <p:nvPr/>
        </p:nvSpPr>
        <p:spPr>
          <a:xfrm>
            <a:off x="893285" y="130075"/>
            <a:ext cx="10668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Minimum Threshold and Measurable Objective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4D0CB79-704A-409E-AC6E-461FCCF065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1188" y="1252195"/>
            <a:ext cx="10668000" cy="13255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Minimum Threshold: </a:t>
            </a:r>
            <a:r>
              <a:rPr lang="en-US" dirty="0"/>
              <a:t>historical low level at Key Well adjusted upward</a:t>
            </a:r>
            <a:endParaRPr lang="en-US" b="1" dirty="0"/>
          </a:p>
          <a:p>
            <a:pPr marL="0" indent="0">
              <a:buNone/>
            </a:pPr>
            <a:r>
              <a:rPr lang="en-US" b="1" dirty="0"/>
              <a:t>Measurable Objective:</a:t>
            </a:r>
            <a:r>
              <a:rPr lang="en-US" dirty="0"/>
              <a:t> maintain levels in the historical operating range </a:t>
            </a:r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9287B058-E4B6-49A9-95B2-25DF8B0FD3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1635611"/>
              </p:ext>
            </p:extLst>
          </p:nvPr>
        </p:nvGraphicFramePr>
        <p:xfrm>
          <a:off x="447040" y="2377440"/>
          <a:ext cx="11486858" cy="41871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07ED8BC-9A92-4041-A9A9-862BA9DC5237}"/>
              </a:ext>
            </a:extLst>
          </p:cNvPr>
          <p:cNvCxnSpPr/>
          <p:nvPr/>
        </p:nvCxnSpPr>
        <p:spPr>
          <a:xfrm>
            <a:off x="1789889" y="4537378"/>
            <a:ext cx="939692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51803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6AAD30-BAC5-400E-8800-A7C34B4FF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3951" y="155749"/>
            <a:ext cx="10515600" cy="1325563"/>
          </a:xfrm>
        </p:spPr>
        <p:txBody>
          <a:bodyPr/>
          <a:lstStyle/>
          <a:p>
            <a:r>
              <a:rPr lang="en-US" b="1" dirty="0"/>
              <a:t>Groundwater Storage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76FAC1C-AA86-42FE-A615-189CCC2194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14018" y="1404257"/>
            <a:ext cx="10179268" cy="4062477"/>
          </a:xfrm>
        </p:spPr>
        <p:txBody>
          <a:bodyPr/>
          <a:lstStyle/>
          <a:p>
            <a:pPr marL="0" indent="0">
              <a:spcBef>
                <a:spcPts val="600"/>
              </a:spcBef>
              <a:buNone/>
            </a:pPr>
            <a:r>
              <a:rPr lang="en-US" sz="3200" dirty="0"/>
              <a:t>Objective: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dirty="0"/>
              <a:t>Provide reliable storage for water supply resilience during drought</a:t>
            </a:r>
          </a:p>
          <a:p>
            <a:pPr marL="0" indent="0">
              <a:spcBef>
                <a:spcPts val="1200"/>
              </a:spcBef>
              <a:buNone/>
            </a:pPr>
            <a:endParaRPr lang="en-US" sz="2000" dirty="0"/>
          </a:p>
          <a:p>
            <a:pPr marL="0" indent="0">
              <a:spcBef>
                <a:spcPts val="1200"/>
              </a:spcBef>
              <a:buNone/>
            </a:pPr>
            <a:r>
              <a:rPr lang="en-US" sz="3200" dirty="0"/>
              <a:t>Approach: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Use the numerical model to evaluate change in groundwater storage: </a:t>
            </a:r>
          </a:p>
          <a:p>
            <a:pPr marL="688975" indent="-227013">
              <a:buFont typeface="Wingdings" panose="05000000000000000000" pitchFamily="2" charset="2"/>
              <a:buChar char="Ø"/>
            </a:pPr>
            <a:r>
              <a:rPr lang="en-US" dirty="0"/>
              <a:t> How much storage has been used during past droughts?</a:t>
            </a:r>
          </a:p>
          <a:p>
            <a:pPr marL="688975" indent="-227013">
              <a:buFont typeface="Wingdings" panose="05000000000000000000" pitchFamily="2" charset="2"/>
              <a:buChar char="Ø"/>
            </a:pPr>
            <a:r>
              <a:rPr lang="en-US" dirty="0"/>
              <a:t> How much will we need to withstand future droughts?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8D40F48-D63A-46AC-A655-9A4489FB4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50086" y="6356350"/>
            <a:ext cx="2743200" cy="365125"/>
          </a:xfrm>
        </p:spPr>
        <p:txBody>
          <a:bodyPr/>
          <a:lstStyle/>
          <a:p>
            <a:fld id="{DAD3DCBF-921F-4CAC-AFD7-CC3F4F70CD58}" type="slidenum">
              <a:rPr lang="en-US" sz="1800" b="1" smtClean="0">
                <a:solidFill>
                  <a:schemeClr val="bg1"/>
                </a:solidFill>
              </a:rPr>
              <a:t>24</a:t>
            </a:fld>
            <a:endParaRPr lang="en-US" sz="1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1337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6AAD30-BAC5-400E-8800-A7C34B4FF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3951" y="162605"/>
            <a:ext cx="10515600" cy="1325563"/>
          </a:xfrm>
        </p:spPr>
        <p:txBody>
          <a:bodyPr>
            <a:normAutofit/>
          </a:bodyPr>
          <a:lstStyle/>
          <a:p>
            <a:r>
              <a:rPr lang="en-US" b="1" dirty="0"/>
              <a:t>Groundwater storage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76FAC1C-AA86-42FE-A615-189CCC2194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8690" y="1468285"/>
            <a:ext cx="10405239" cy="370280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Findings:</a:t>
            </a:r>
          </a:p>
          <a:p>
            <a:pPr marL="569913" indent="-452438">
              <a:buFont typeface="Wingdings" panose="05000000000000000000" pitchFamily="2" charset="2"/>
              <a:buChar char="ü"/>
            </a:pPr>
            <a:r>
              <a:rPr lang="en-US" sz="3200" dirty="0"/>
              <a:t>Groundwater basin has provided water supply during prolonged and severe droughts (1922-1934, 1987-1990)</a:t>
            </a:r>
          </a:p>
          <a:p>
            <a:pPr marL="569913" indent="-452438">
              <a:buFont typeface="Wingdings" panose="05000000000000000000" pitchFamily="2" charset="2"/>
              <a:buChar char="ü"/>
            </a:pPr>
            <a:r>
              <a:rPr lang="en-US" sz="3200" dirty="0"/>
              <a:t>The amount of storage in the operating range of water levels is enough to meet demands during future droughts</a:t>
            </a:r>
          </a:p>
          <a:p>
            <a:pPr marL="569913" indent="-452438">
              <a:buFont typeface="Wingdings" panose="05000000000000000000" pitchFamily="2" charset="2"/>
              <a:buChar char="ü"/>
            </a:pPr>
            <a:r>
              <a:rPr lang="en-US" sz="3200" dirty="0"/>
              <a:t>The basin is sustainably managed relative to storage: no overdraft since CVP imports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E523A2B-06DF-479C-9A05-4850C87D1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28320" y="6356350"/>
            <a:ext cx="2743200" cy="365125"/>
          </a:xfrm>
        </p:spPr>
        <p:txBody>
          <a:bodyPr/>
          <a:lstStyle/>
          <a:p>
            <a:fld id="{DAD3DCBF-921F-4CAC-AFD7-CC3F4F70CD58}" type="slidenum">
              <a:rPr lang="en-US" sz="1800" b="1" smtClean="0">
                <a:solidFill>
                  <a:schemeClr val="bg1"/>
                </a:solidFill>
              </a:rPr>
              <a:t>25</a:t>
            </a:fld>
            <a:endParaRPr lang="en-US" sz="1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41589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5C6CD2-457B-4A75-B85A-2A77FE959A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302" y="239005"/>
            <a:ext cx="10515600" cy="1325563"/>
          </a:xfrm>
        </p:spPr>
        <p:txBody>
          <a:bodyPr/>
          <a:lstStyle/>
          <a:p>
            <a:r>
              <a:rPr lang="en-US" b="1" dirty="0"/>
              <a:t>Water Quality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C3D4EA-8547-4286-8627-5FC152A259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7168" y="1394708"/>
            <a:ext cx="11066106" cy="326138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Background</a:t>
            </a:r>
          </a:p>
          <a:p>
            <a:r>
              <a:rPr lang="en-US" dirty="0"/>
              <a:t>General mineral quality is naturally poor</a:t>
            </a:r>
          </a:p>
          <a:p>
            <a:r>
              <a:rPr lang="en-US" dirty="0"/>
              <a:t>Salt and nitrate loading has occurred for decades due to human activities</a:t>
            </a:r>
          </a:p>
          <a:p>
            <a:r>
              <a:rPr lang="en-US" dirty="0"/>
              <a:t>Beneficial uses have not yet stopped due to poor water quality (agriculture, municipal, rural, and environmental)</a:t>
            </a:r>
          </a:p>
          <a:p>
            <a:r>
              <a:rPr lang="en-US" b="1" dirty="0"/>
              <a:t>Accordingly, current conditions are considered sustainable.</a:t>
            </a:r>
          </a:p>
        </p:txBody>
      </p:sp>
    </p:spTree>
    <p:extLst>
      <p:ext uri="{BB962C8B-B14F-4D97-AF65-F5344CB8AC3E}">
        <p14:creationId xmlns:p14="http://schemas.microsoft.com/office/powerpoint/2010/main" val="33438500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D53791-1064-4E8A-8A3E-E750BF34B9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3455" y="249515"/>
            <a:ext cx="10515600" cy="1325563"/>
          </a:xfrm>
        </p:spPr>
        <p:txBody>
          <a:bodyPr/>
          <a:lstStyle/>
          <a:p>
            <a:r>
              <a:rPr lang="en-US" b="1" dirty="0"/>
              <a:t>Objective and GSA responsibilities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D28648-15B6-44D7-BDB2-8ABB222AD5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29942" y="1420840"/>
            <a:ext cx="10097396" cy="4207310"/>
          </a:xfrm>
        </p:spPr>
        <p:txBody>
          <a:bodyPr>
            <a:normAutofit/>
          </a:bodyPr>
          <a:lstStyle/>
          <a:p>
            <a:pPr marL="0" indent="0">
              <a:buSzPct val="85000"/>
              <a:buNone/>
            </a:pPr>
            <a:r>
              <a:rPr lang="en-US" dirty="0"/>
              <a:t>Objective: protect and improve groundwater quality</a:t>
            </a:r>
          </a:p>
          <a:p>
            <a:pPr marL="346075" indent="-346075">
              <a:buSzPct val="85000"/>
              <a:buFont typeface="Wingdings" panose="05000000000000000000" pitchFamily="2" charset="2"/>
              <a:buChar char="Ø"/>
            </a:pPr>
            <a:r>
              <a:rPr lang="en-US" dirty="0"/>
              <a:t>Manage groundwater without </a:t>
            </a:r>
            <a:r>
              <a:rPr lang="en-US" i="1" dirty="0"/>
              <a:t>causing</a:t>
            </a:r>
            <a:r>
              <a:rPr lang="en-US" dirty="0"/>
              <a:t> undesirable results-water quality degradation</a:t>
            </a:r>
          </a:p>
          <a:p>
            <a:pPr marL="346075" indent="-346075">
              <a:buSzPct val="85000"/>
              <a:buFont typeface="Wingdings" panose="05000000000000000000" pitchFamily="2" charset="2"/>
              <a:buChar char="Ø"/>
            </a:pPr>
            <a:r>
              <a:rPr lang="en-US" dirty="0"/>
              <a:t>Address significant and unreasonable effects that are common throughout the basin</a:t>
            </a:r>
          </a:p>
          <a:p>
            <a:pPr marL="346075" indent="-346075">
              <a:buSzPct val="85000"/>
              <a:buFont typeface="Wingdings" panose="05000000000000000000" pitchFamily="2" charset="2"/>
              <a:buChar char="Ø"/>
            </a:pPr>
            <a:r>
              <a:rPr lang="en-US" dirty="0"/>
              <a:t>Avoid duplication of existing programs that address pollutant discharges and site cleanup</a:t>
            </a:r>
          </a:p>
          <a:p>
            <a:pPr marL="346075" indent="-346075">
              <a:buSzPct val="85000"/>
              <a:buFont typeface="Wingdings" panose="05000000000000000000" pitchFamily="2" charset="2"/>
              <a:buChar char="Ø"/>
            </a:pPr>
            <a:r>
              <a:rPr lang="en-US" dirty="0"/>
              <a:t>Avoid management actions that spread localized contamination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27962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D3B961-3B87-43F4-9FAC-B8C9BB02F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2776" y="151496"/>
            <a:ext cx="11446798" cy="1325563"/>
          </a:xfrm>
        </p:spPr>
        <p:txBody>
          <a:bodyPr>
            <a:normAutofit/>
          </a:bodyPr>
          <a:lstStyle/>
          <a:p>
            <a:r>
              <a:rPr lang="en-US" b="1" dirty="0"/>
              <a:t>Approach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21AE4D-6080-49AC-B0CA-4199831C84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3181" y="1461128"/>
            <a:ext cx="10325718" cy="3375277"/>
          </a:xfrm>
          <a:noFill/>
          <a:ln>
            <a:noFill/>
          </a:ln>
        </p:spPr>
        <p:txBody>
          <a:bodyPr>
            <a:noAutofit/>
          </a:bodyPr>
          <a:lstStyle/>
          <a:p>
            <a:r>
              <a:rPr lang="en-US" dirty="0"/>
              <a:t>Identify constituents of concern: TDS and nitrate</a:t>
            </a:r>
          </a:p>
          <a:p>
            <a:r>
              <a:rPr lang="en-US" dirty="0"/>
              <a:t>Refer to Regional Water Quality Control Board Basin Plan Objectives</a:t>
            </a:r>
          </a:p>
          <a:p>
            <a:r>
              <a:rPr lang="en-US" dirty="0"/>
              <a:t>Quantify current conditions (2015-2017) based on all available data </a:t>
            </a:r>
          </a:p>
          <a:p>
            <a:r>
              <a:rPr lang="en-US" dirty="0"/>
              <a:t>Recognize data gaps and uncertainties (e.g. water quality vs. depth)</a:t>
            </a:r>
          </a:p>
        </p:txBody>
      </p:sp>
    </p:spTree>
    <p:extLst>
      <p:ext uri="{BB962C8B-B14F-4D97-AF65-F5344CB8AC3E}">
        <p14:creationId xmlns:p14="http://schemas.microsoft.com/office/powerpoint/2010/main" val="10830073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D3B961-3B87-43F4-9FAC-B8C9BB02F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899" y="206581"/>
            <a:ext cx="11446798" cy="1325563"/>
          </a:xfrm>
        </p:spPr>
        <p:txBody>
          <a:bodyPr>
            <a:normAutofit/>
          </a:bodyPr>
          <a:lstStyle/>
          <a:p>
            <a:r>
              <a:rPr lang="en-US" sz="4000" b="1" dirty="0"/>
              <a:t>What is significant and unreasonable? How many wells?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21AE4D-6080-49AC-B0CA-4199831C84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6648" y="1469981"/>
            <a:ext cx="9887432" cy="1598340"/>
          </a:xfrm>
          <a:noFill/>
          <a:ln>
            <a:noFill/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The </a:t>
            </a:r>
            <a:r>
              <a:rPr lang="en-US" b="1" dirty="0"/>
              <a:t>Minimum Threshold for nitrate</a:t>
            </a:r>
            <a:r>
              <a:rPr lang="en-US" dirty="0"/>
              <a:t> for each MA is defined initially as the percentage of wells with concentrations exceeding the nitrate MCL (45 mg/L) based on current conditions (2015-2017). 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B2B29F68-84E0-40D1-8150-0C09A38B2A74}"/>
              </a:ext>
            </a:extLst>
          </p:cNvPr>
          <p:cNvGraphicFramePr>
            <a:graphicFrameLocks noGrp="1"/>
          </p:cNvGraphicFramePr>
          <p:nvPr/>
        </p:nvGraphicFramePr>
        <p:xfrm>
          <a:off x="1787188" y="3022110"/>
          <a:ext cx="8595361" cy="28260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91360">
                  <a:extLst>
                    <a:ext uri="{9D8B030D-6E8A-4147-A177-3AD203B41FA5}">
                      <a16:colId xmlns:a16="http://schemas.microsoft.com/office/drawing/2014/main" val="624337707"/>
                    </a:ext>
                  </a:extLst>
                </a:gridCol>
                <a:gridCol w="1494465">
                  <a:extLst>
                    <a:ext uri="{9D8B030D-6E8A-4147-A177-3AD203B41FA5}">
                      <a16:colId xmlns:a16="http://schemas.microsoft.com/office/drawing/2014/main" val="39545796"/>
                    </a:ext>
                  </a:extLst>
                </a:gridCol>
                <a:gridCol w="1706791">
                  <a:extLst>
                    <a:ext uri="{9D8B030D-6E8A-4147-A177-3AD203B41FA5}">
                      <a16:colId xmlns:a16="http://schemas.microsoft.com/office/drawing/2014/main" val="166373136"/>
                    </a:ext>
                  </a:extLst>
                </a:gridCol>
                <a:gridCol w="1706791">
                  <a:extLst>
                    <a:ext uri="{9D8B030D-6E8A-4147-A177-3AD203B41FA5}">
                      <a16:colId xmlns:a16="http://schemas.microsoft.com/office/drawing/2014/main" val="739960416"/>
                    </a:ext>
                  </a:extLst>
                </a:gridCol>
                <a:gridCol w="1695954">
                  <a:extLst>
                    <a:ext uri="{9D8B030D-6E8A-4147-A177-3AD203B41FA5}">
                      <a16:colId xmlns:a16="http://schemas.microsoft.com/office/drawing/2014/main" val="1088038714"/>
                    </a:ext>
                  </a:extLst>
                </a:gridCol>
              </a:tblGrid>
              <a:tr h="1008416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MCL and Basin Plan Objective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Percent Wells with Concentration over 45 mg/L, Current Conditions, 2015-2017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0601427"/>
                  </a:ext>
                </a:extLst>
              </a:tr>
              <a:tr h="55903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Bolsa MA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San Juan MA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Hollister MA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Southern MA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19018495"/>
                  </a:ext>
                </a:extLst>
              </a:tr>
              <a:tr h="55903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45 mg/L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11%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26%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14%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5%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4517450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79261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954913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Arrow 3"/>
          <p:cNvSpPr/>
          <p:nvPr/>
        </p:nvSpPr>
        <p:spPr>
          <a:xfrm>
            <a:off x="1257993" y="2489702"/>
            <a:ext cx="9875519" cy="697392"/>
          </a:xfrm>
          <a:prstGeom prst="rightArrow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60" b="1" i="1" dirty="0">
                <a:solidFill>
                  <a:schemeClr val="accent2">
                    <a:lumMod val="50000"/>
                  </a:schemeClr>
                </a:solidFill>
              </a:rPr>
              <a:t>        </a:t>
            </a:r>
          </a:p>
        </p:txBody>
      </p:sp>
      <p:sp>
        <p:nvSpPr>
          <p:cNvPr id="21" name="Isosceles Triangle 20"/>
          <p:cNvSpPr/>
          <p:nvPr/>
        </p:nvSpPr>
        <p:spPr>
          <a:xfrm>
            <a:off x="4001192" y="2625220"/>
            <a:ext cx="365760" cy="413123"/>
          </a:xfrm>
          <a:prstGeom prst="triangl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23" name="TextBox 22"/>
          <p:cNvSpPr txBox="1"/>
          <p:nvPr/>
        </p:nvSpPr>
        <p:spPr>
          <a:xfrm>
            <a:off x="8951955" y="3285018"/>
            <a:ext cx="265176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2040/2042</a:t>
            </a:r>
          </a:p>
          <a:p>
            <a:pPr algn="ctr"/>
            <a:r>
              <a:rPr lang="en-US" sz="2800" dirty="0"/>
              <a:t>Achieve and demonstrate sustainability</a:t>
            </a:r>
          </a:p>
        </p:txBody>
      </p:sp>
      <p:sp>
        <p:nvSpPr>
          <p:cNvPr id="26" name="TextBox 25"/>
          <p:cNvSpPr txBox="1"/>
          <p:nvPr/>
        </p:nvSpPr>
        <p:spPr>
          <a:xfrm rot="1047387">
            <a:off x="1626603" y="3744709"/>
            <a:ext cx="49882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June 2017: GSAs formed</a:t>
            </a:r>
          </a:p>
        </p:txBody>
      </p:sp>
      <p:sp>
        <p:nvSpPr>
          <p:cNvPr id="27" name="TextBox 26"/>
          <p:cNvSpPr txBox="1"/>
          <p:nvPr/>
        </p:nvSpPr>
        <p:spPr>
          <a:xfrm rot="1047449">
            <a:off x="4079671" y="3764345"/>
            <a:ext cx="49862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January 2022: GSP completion</a:t>
            </a:r>
          </a:p>
        </p:txBody>
      </p:sp>
      <p:sp>
        <p:nvSpPr>
          <p:cNvPr id="29" name="5-Point Star 28"/>
          <p:cNvSpPr/>
          <p:nvPr/>
        </p:nvSpPr>
        <p:spPr>
          <a:xfrm>
            <a:off x="9579032" y="2557463"/>
            <a:ext cx="640080" cy="538192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20" name="Isosceles Triangle 19"/>
          <p:cNvSpPr/>
          <p:nvPr/>
        </p:nvSpPr>
        <p:spPr>
          <a:xfrm>
            <a:off x="2763532" y="2625220"/>
            <a:ext cx="365760" cy="413123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19" name="Isosceles Triangle 18"/>
          <p:cNvSpPr/>
          <p:nvPr/>
        </p:nvSpPr>
        <p:spPr>
          <a:xfrm>
            <a:off x="1898072" y="2625220"/>
            <a:ext cx="365760" cy="413123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5" name="Isosceles Triangle 4"/>
          <p:cNvSpPr/>
          <p:nvPr/>
        </p:nvSpPr>
        <p:spPr>
          <a:xfrm rot="10800000">
            <a:off x="3533381" y="2254891"/>
            <a:ext cx="305387" cy="345579"/>
          </a:xfrm>
          <a:prstGeom prst="triangle">
            <a:avLst/>
          </a:prstGeom>
          <a:solidFill>
            <a:srgbClr val="00B05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6116DAE-39A2-4627-B1E6-3FCA27368808}"/>
              </a:ext>
            </a:extLst>
          </p:cNvPr>
          <p:cNvSpPr txBox="1"/>
          <p:nvPr/>
        </p:nvSpPr>
        <p:spPr>
          <a:xfrm>
            <a:off x="3375554" y="1850065"/>
            <a:ext cx="12684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Today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80EBCD3A-FCC1-418C-865E-AE6499E0591B}"/>
              </a:ext>
            </a:extLst>
          </p:cNvPr>
          <p:cNvSpPr txBox="1">
            <a:spLocks/>
          </p:cNvSpPr>
          <p:nvPr/>
        </p:nvSpPr>
        <p:spPr>
          <a:xfrm>
            <a:off x="1408783" y="313648"/>
            <a:ext cx="9174019" cy="11483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SGMA and the GSP Process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5049500-543E-49BC-9815-EE0926540A78}"/>
              </a:ext>
            </a:extLst>
          </p:cNvPr>
          <p:cNvSpPr txBox="1"/>
          <p:nvPr/>
        </p:nvSpPr>
        <p:spPr>
          <a:xfrm rot="1047449">
            <a:off x="2911307" y="3759733"/>
            <a:ext cx="49862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June 2018: GSP started</a:t>
            </a:r>
          </a:p>
        </p:txBody>
      </p:sp>
    </p:spTree>
    <p:extLst>
      <p:ext uri="{BB962C8B-B14F-4D97-AF65-F5344CB8AC3E}">
        <p14:creationId xmlns:p14="http://schemas.microsoft.com/office/powerpoint/2010/main" val="65997583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778E961-E014-4EA2-906A-11E11CAFAA57}"/>
              </a:ext>
            </a:extLst>
          </p:cNvPr>
          <p:cNvSpPr txBox="1">
            <a:spLocks/>
          </p:cNvSpPr>
          <p:nvPr/>
        </p:nvSpPr>
        <p:spPr>
          <a:xfrm>
            <a:off x="1495972" y="1469981"/>
            <a:ext cx="10086429" cy="195902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The </a:t>
            </a:r>
            <a:r>
              <a:rPr lang="en-US" b="1" dirty="0"/>
              <a:t>Minimum Threshold for TDS</a:t>
            </a:r>
            <a:r>
              <a:rPr lang="en-US" dirty="0"/>
              <a:t> for each MA is defined initially as the percentage of wells with concentrations exceeding the TDS value of 1,200 mg/L based on current conditions (2015-2017). </a:t>
            </a:r>
          </a:p>
          <a:p>
            <a:pPr marL="457200" lvl="1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6142AD5-0E1E-482B-AB19-C85133E8B155}"/>
              </a:ext>
            </a:extLst>
          </p:cNvPr>
          <p:cNvSpPr txBox="1">
            <a:spLocks/>
          </p:cNvSpPr>
          <p:nvPr/>
        </p:nvSpPr>
        <p:spPr>
          <a:xfrm>
            <a:off x="469899" y="206581"/>
            <a:ext cx="1144679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/>
              <a:t>What is significant and unreasonable? How many wells?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A1D380A4-EE74-4FF5-A244-DD6E6327CAE7}"/>
              </a:ext>
            </a:extLst>
          </p:cNvPr>
          <p:cNvGraphicFramePr>
            <a:graphicFrameLocks noGrp="1"/>
          </p:cNvGraphicFramePr>
          <p:nvPr/>
        </p:nvGraphicFramePr>
        <p:xfrm>
          <a:off x="1849823" y="2812805"/>
          <a:ext cx="8145517" cy="31690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97572">
                  <a:extLst>
                    <a:ext uri="{9D8B030D-6E8A-4147-A177-3AD203B41FA5}">
                      <a16:colId xmlns:a16="http://schemas.microsoft.com/office/drawing/2014/main" val="1482368058"/>
                    </a:ext>
                  </a:extLst>
                </a:gridCol>
                <a:gridCol w="1560355">
                  <a:extLst>
                    <a:ext uri="{9D8B030D-6E8A-4147-A177-3AD203B41FA5}">
                      <a16:colId xmlns:a16="http://schemas.microsoft.com/office/drawing/2014/main" val="801160660"/>
                    </a:ext>
                  </a:extLst>
                </a:gridCol>
                <a:gridCol w="1662530">
                  <a:extLst>
                    <a:ext uri="{9D8B030D-6E8A-4147-A177-3AD203B41FA5}">
                      <a16:colId xmlns:a16="http://schemas.microsoft.com/office/drawing/2014/main" val="1690871606"/>
                    </a:ext>
                  </a:extLst>
                </a:gridCol>
                <a:gridCol w="1662530">
                  <a:extLst>
                    <a:ext uri="{9D8B030D-6E8A-4147-A177-3AD203B41FA5}">
                      <a16:colId xmlns:a16="http://schemas.microsoft.com/office/drawing/2014/main" val="1514349552"/>
                    </a:ext>
                  </a:extLst>
                </a:gridCol>
                <a:gridCol w="1662530">
                  <a:extLst>
                    <a:ext uri="{9D8B030D-6E8A-4147-A177-3AD203B41FA5}">
                      <a16:colId xmlns:a16="http://schemas.microsoft.com/office/drawing/2014/main" val="2208718093"/>
                    </a:ext>
                  </a:extLst>
                </a:gridCol>
              </a:tblGrid>
              <a:tr h="966935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General Basin Plan Objective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Percent Wells with Concentration over 1,200 mg/L, Current Conditions, 2015-2017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1010641"/>
                  </a:ext>
                </a:extLst>
              </a:tr>
              <a:tr h="96693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Bolsa MA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San Juan MA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Hollister MA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Southern MA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22062843"/>
                  </a:ext>
                </a:extLst>
              </a:tr>
              <a:tr h="96693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1,200 mg/L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26%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45%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24%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27%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601167"/>
                  </a:ext>
                </a:extLst>
              </a:tr>
              <a:tr h="212337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endParaRPr lang="en-US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endParaRPr lang="en-US" sz="8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endParaRPr lang="en-US" sz="8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endParaRPr lang="en-US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endParaRPr lang="en-US" sz="8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998991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D3B961-3B87-43F4-9FAC-B8C9BB02F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1592" y="129462"/>
            <a:ext cx="11446798" cy="1325563"/>
          </a:xfrm>
        </p:spPr>
        <p:txBody>
          <a:bodyPr>
            <a:normAutofit/>
          </a:bodyPr>
          <a:lstStyle/>
          <a:p>
            <a:r>
              <a:rPr lang="en-US" b="1" dirty="0"/>
              <a:t>Approach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21AE4D-6080-49AC-B0CA-4199831C84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3517" y="1162838"/>
            <a:ext cx="10878207" cy="4753838"/>
          </a:xfrm>
          <a:noFill/>
          <a:ln>
            <a:noFill/>
          </a:ln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Data gaps exist in terms of wells being sampled, geographic distribution of constituents, and vertical distribution and migration of constituents</a:t>
            </a:r>
          </a:p>
          <a:p>
            <a:pPr>
              <a:spcBef>
                <a:spcPts val="600"/>
              </a:spcBef>
            </a:pPr>
            <a:r>
              <a:rPr lang="en-US" dirty="0"/>
              <a:t>Legacy loading means:</a:t>
            </a:r>
          </a:p>
          <a:p>
            <a:pPr lvl="1"/>
            <a:r>
              <a:rPr lang="en-US" sz="2600" dirty="0"/>
              <a:t>Quality could get worse despite improved practices now</a:t>
            </a:r>
          </a:p>
          <a:p>
            <a:pPr lvl="1"/>
            <a:r>
              <a:rPr lang="en-US" sz="2600" dirty="0"/>
              <a:t>Short-term monitoring data reflect past practices</a:t>
            </a:r>
          </a:p>
          <a:p>
            <a:pPr lvl="1">
              <a:spcAft>
                <a:spcPts val="1200"/>
              </a:spcAft>
            </a:pPr>
            <a:r>
              <a:rPr lang="en-US" sz="2600" dirty="0"/>
              <a:t>Sustainability criteria based on such data must be viewed in context</a:t>
            </a:r>
          </a:p>
          <a:p>
            <a:pPr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dirty="0"/>
              <a:t>Respond with GSP implementation:</a:t>
            </a:r>
          </a:p>
          <a:p>
            <a:pPr lvl="1"/>
            <a:r>
              <a:rPr lang="en-US" dirty="0"/>
              <a:t>monitoring improvements including investigations of nitrate and salt loading</a:t>
            </a:r>
          </a:p>
          <a:p>
            <a:pPr lvl="1"/>
            <a:r>
              <a:rPr lang="en-US" dirty="0"/>
              <a:t>management actions that will reduce nitrate and salt loading in the long run</a:t>
            </a:r>
          </a:p>
        </p:txBody>
      </p:sp>
    </p:spTree>
    <p:extLst>
      <p:ext uri="{BB962C8B-B14F-4D97-AF65-F5344CB8AC3E}">
        <p14:creationId xmlns:p14="http://schemas.microsoft.com/office/powerpoint/2010/main" val="295727104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D3B961-3B87-43F4-9FAC-B8C9BB02F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561" y="140479"/>
            <a:ext cx="11446798" cy="1325563"/>
          </a:xfrm>
        </p:spPr>
        <p:txBody>
          <a:bodyPr>
            <a:normAutofit/>
          </a:bodyPr>
          <a:lstStyle/>
          <a:p>
            <a:r>
              <a:rPr lang="en-US" b="1" dirty="0"/>
              <a:t>Water quality management actions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21AE4D-6080-49AC-B0CA-4199831C84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147" y="1295042"/>
            <a:ext cx="10339792" cy="4753838"/>
          </a:xfrm>
          <a:noFill/>
          <a:ln>
            <a:noFill/>
          </a:ln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Improve monitoring (data gaps)</a:t>
            </a:r>
          </a:p>
          <a:p>
            <a:pPr>
              <a:spcAft>
                <a:spcPts val="600"/>
              </a:spcAft>
            </a:pPr>
            <a:r>
              <a:rPr lang="en-US" dirty="0"/>
              <a:t>Increase municipal use of CVP water (expanded treatment capacity)</a:t>
            </a:r>
          </a:p>
          <a:p>
            <a:pPr>
              <a:spcAft>
                <a:spcPts val="600"/>
              </a:spcAft>
            </a:pPr>
            <a:r>
              <a:rPr lang="en-US" dirty="0"/>
              <a:t>Improve quality of recycled water (nitrate removal)</a:t>
            </a:r>
          </a:p>
          <a:p>
            <a:pPr>
              <a:spcAft>
                <a:spcPts val="600"/>
              </a:spcAft>
            </a:pPr>
            <a:r>
              <a:rPr lang="en-US" dirty="0"/>
              <a:t>Reduce salt loading from water softeners</a:t>
            </a:r>
          </a:p>
          <a:p>
            <a:pPr>
              <a:spcAft>
                <a:spcPts val="600"/>
              </a:spcAft>
            </a:pPr>
            <a:r>
              <a:rPr lang="en-US" dirty="0"/>
              <a:t>Existing irrigated lands regulatory program (ILRP) to reduce nitrate loading</a:t>
            </a:r>
          </a:p>
        </p:txBody>
      </p:sp>
    </p:spTree>
    <p:extLst>
      <p:ext uri="{BB962C8B-B14F-4D97-AF65-F5344CB8AC3E}">
        <p14:creationId xmlns:p14="http://schemas.microsoft.com/office/powerpoint/2010/main" val="283068322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B5920A-4EC2-41C2-BD98-532F20E17E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2694" y="365125"/>
            <a:ext cx="8941106" cy="1325563"/>
          </a:xfrm>
        </p:spPr>
        <p:txBody>
          <a:bodyPr/>
          <a:lstStyle/>
          <a:p>
            <a:r>
              <a:rPr lang="en-US" b="1" dirty="0"/>
              <a:t>Discussion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CD69E1B-4256-4819-B3B6-394E177F7985}"/>
              </a:ext>
            </a:extLst>
          </p:cNvPr>
          <p:cNvSpPr txBox="1"/>
          <p:nvPr/>
        </p:nvSpPr>
        <p:spPr>
          <a:xfrm>
            <a:off x="3327094" y="1641510"/>
            <a:ext cx="4430508" cy="21698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3000" dirty="0"/>
              <a:t>Sustainability Criteria</a:t>
            </a:r>
          </a:p>
          <a:p>
            <a:pPr marL="914400" lvl="1" indent="-457200">
              <a:spcAft>
                <a:spcPts val="600"/>
              </a:spcAft>
              <a:buSzPct val="80000"/>
              <a:buFont typeface="Wingdings" panose="05000000000000000000" pitchFamily="2" charset="2"/>
              <a:buChar char="v"/>
            </a:pPr>
            <a:r>
              <a:rPr lang="en-US" sz="3000" dirty="0"/>
              <a:t>Groundwater levels</a:t>
            </a:r>
          </a:p>
          <a:p>
            <a:pPr marL="914400" lvl="1" indent="-457200">
              <a:spcAft>
                <a:spcPts val="600"/>
              </a:spcAft>
              <a:buSzPct val="80000"/>
              <a:buFont typeface="Wingdings" panose="05000000000000000000" pitchFamily="2" charset="2"/>
              <a:buChar char="v"/>
            </a:pPr>
            <a:r>
              <a:rPr lang="en-US" sz="3000" dirty="0"/>
              <a:t>Groundwater storage</a:t>
            </a:r>
          </a:p>
          <a:p>
            <a:pPr marL="914400" lvl="1" indent="-457200">
              <a:spcAft>
                <a:spcPts val="600"/>
              </a:spcAft>
              <a:buSzPct val="80000"/>
              <a:buFont typeface="Wingdings" panose="05000000000000000000" pitchFamily="2" charset="2"/>
              <a:buChar char="v"/>
            </a:pPr>
            <a:r>
              <a:rPr lang="en-US" sz="3000" dirty="0"/>
              <a:t>Groundwater quality</a:t>
            </a:r>
          </a:p>
        </p:txBody>
      </p:sp>
    </p:spTree>
    <p:extLst>
      <p:ext uri="{BB962C8B-B14F-4D97-AF65-F5344CB8AC3E}">
        <p14:creationId xmlns:p14="http://schemas.microsoft.com/office/powerpoint/2010/main" val="269469764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644928-EC96-406A-A3B0-8A0E60D958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5658" y="144785"/>
            <a:ext cx="10515600" cy="1325563"/>
          </a:xfrm>
        </p:spPr>
        <p:txBody>
          <a:bodyPr/>
          <a:lstStyle/>
          <a:p>
            <a:r>
              <a:rPr lang="en-US" b="1" dirty="0"/>
              <a:t>Land subsidence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E29CAD-F064-4A82-8D2A-74BF7429C4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0818" y="1448936"/>
            <a:ext cx="10789597" cy="4351338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sz="3200" dirty="0"/>
              <a:t>No undesirable results have been reported</a:t>
            </a:r>
          </a:p>
          <a:p>
            <a:pPr>
              <a:spcAft>
                <a:spcPts val="1200"/>
              </a:spcAft>
            </a:pPr>
            <a:r>
              <a:rPr lang="en-US" sz="3200" dirty="0"/>
              <a:t>But potential exists for undesirable results</a:t>
            </a:r>
          </a:p>
          <a:p>
            <a:pPr lvl="1">
              <a:spcAft>
                <a:spcPts val="1200"/>
              </a:spcAft>
              <a:buSzPct val="75000"/>
              <a:buFont typeface="Wingdings" panose="05000000000000000000" pitchFamily="2" charset="2"/>
              <a:buChar char="Ø"/>
            </a:pPr>
            <a:r>
              <a:rPr lang="en-US" sz="2800" dirty="0"/>
              <a:t>Reduction in drainage capacity; drainage problems</a:t>
            </a:r>
          </a:p>
          <a:p>
            <a:pPr lvl="1">
              <a:spcAft>
                <a:spcPts val="1200"/>
              </a:spcAft>
              <a:buSzPct val="75000"/>
              <a:buFont typeface="Wingdings" panose="05000000000000000000" pitchFamily="2" charset="2"/>
              <a:buChar char="Ø"/>
            </a:pPr>
            <a:r>
              <a:rPr lang="en-US" sz="2800" dirty="0"/>
              <a:t>Impacts on grade of facilities, e.g. pipelines, roads, runways</a:t>
            </a:r>
          </a:p>
          <a:p>
            <a:pPr lvl="1">
              <a:spcAft>
                <a:spcPts val="1200"/>
              </a:spcAft>
              <a:buSzPct val="75000"/>
              <a:buFont typeface="Wingdings" panose="05000000000000000000" pitchFamily="2" charset="2"/>
              <a:buChar char="Ø"/>
            </a:pPr>
            <a:r>
              <a:rPr lang="en-US" sz="2800" dirty="0"/>
              <a:t>Subsidence around a wellhead, e.g., casing collapse</a:t>
            </a:r>
          </a:p>
          <a:p>
            <a:pPr lvl="1">
              <a:spcAft>
                <a:spcPts val="1200"/>
              </a:spcAft>
              <a:buSzPct val="75000"/>
              <a:buFont typeface="Wingdings" panose="05000000000000000000" pitchFamily="2" charset="2"/>
              <a:buChar char="Ø"/>
            </a:pPr>
            <a:r>
              <a:rPr lang="en-US" sz="2800" dirty="0"/>
              <a:t>Non-recoverable loss of storage capacity in the aquifers</a:t>
            </a:r>
          </a:p>
          <a:p>
            <a:pPr lvl="1">
              <a:spcAft>
                <a:spcPts val="1200"/>
              </a:spcAft>
              <a:buSzPct val="75000"/>
              <a:buFont typeface="Wingdings" panose="05000000000000000000" pitchFamily="2" charset="2"/>
              <a:buChar char="Ø"/>
            </a:pPr>
            <a:endParaRPr lang="en-US" sz="2800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221906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A close up of a map&#10;&#10;Description automatically generated">
            <a:extLst>
              <a:ext uri="{FF2B5EF4-FFF2-40B4-BE49-F238E27FC236}">
                <a16:creationId xmlns:a16="http://schemas.microsoft.com/office/drawing/2014/main" id="{C348C291-2F76-45EF-B00F-0764F5102E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80915" y="1701366"/>
            <a:ext cx="8558686" cy="4413684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E07418-CCF0-42C2-B073-7DAB7528B3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3DCBF-921F-4CAC-AFD7-CC3F4F70CD58}" type="slidenum">
              <a:rPr lang="en-US" smtClean="0"/>
              <a:t>35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FC73522-3C8F-47EA-AC72-596710183195}"/>
              </a:ext>
            </a:extLst>
          </p:cNvPr>
          <p:cNvSpPr txBox="1">
            <a:spLocks/>
          </p:cNvSpPr>
          <p:nvPr/>
        </p:nvSpPr>
        <p:spPr>
          <a:xfrm>
            <a:off x="911770" y="17933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Satellite data on land surface changes indicate local land subsidence</a:t>
            </a:r>
            <a:endParaRPr lang="en-US" dirty="0"/>
          </a:p>
        </p:txBody>
      </p:sp>
      <p:pic>
        <p:nvPicPr>
          <p:cNvPr id="6" name="Picture 5" descr="A close up of a dry grass field&#10;&#10;Description automatically generated">
            <a:extLst>
              <a:ext uri="{FF2B5EF4-FFF2-40B4-BE49-F238E27FC236}">
                <a16:creationId xmlns:a16="http://schemas.microsoft.com/office/drawing/2014/main" id="{9DD9DFCB-9B97-44E5-9F1B-2DCB870A0FB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0416" y="1614806"/>
            <a:ext cx="2840422" cy="4808483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BADC81F7-A659-4E8B-B793-7AD5AA59F428}"/>
              </a:ext>
            </a:extLst>
          </p:cNvPr>
          <p:cNvCxnSpPr>
            <a:cxnSpLocks/>
          </p:cNvCxnSpPr>
          <p:nvPr/>
        </p:nvCxnSpPr>
        <p:spPr>
          <a:xfrm>
            <a:off x="6206170" y="3822853"/>
            <a:ext cx="326832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id="{FA0E5340-61FE-4C38-B5EF-169B7028AF8B}"/>
              </a:ext>
            </a:extLst>
          </p:cNvPr>
          <p:cNvSpPr/>
          <p:nvPr/>
        </p:nvSpPr>
        <p:spPr>
          <a:xfrm>
            <a:off x="3591085" y="3117778"/>
            <a:ext cx="2615085" cy="1454192"/>
          </a:xfrm>
          <a:prstGeom prst="ellipse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93266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6AAD30-BAC5-400E-8800-A7C34B4FF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2764" y="151588"/>
            <a:ext cx="10515600" cy="1325563"/>
          </a:xfrm>
        </p:spPr>
        <p:txBody>
          <a:bodyPr/>
          <a:lstStyle/>
          <a:p>
            <a:r>
              <a:rPr lang="en-US" b="1" dirty="0"/>
              <a:t>Minimum Threshold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76FAC1C-AA86-42FE-A615-189CCC2194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2439" y="1504003"/>
            <a:ext cx="10566385" cy="3702808"/>
          </a:xfrm>
        </p:spPr>
        <p:txBody>
          <a:bodyPr>
            <a:normAutofit fontScale="92500" lnSpcReduction="10000"/>
          </a:bodyPr>
          <a:lstStyle/>
          <a:p>
            <a:pPr marL="457200" lvl="1" indent="0">
              <a:buNone/>
            </a:pPr>
            <a:r>
              <a:rPr lang="en-US" sz="3200" dirty="0"/>
              <a:t>The </a:t>
            </a:r>
            <a:r>
              <a:rPr lang="en-US" sz="3200" b="1" dirty="0"/>
              <a:t>Minimum Threshold</a:t>
            </a:r>
            <a:r>
              <a:rPr lang="en-US" sz="3200" dirty="0"/>
              <a:t> for land subsidence </a:t>
            </a:r>
          </a:p>
          <a:p>
            <a:pPr marL="457200" lvl="1" indent="0">
              <a:buNone/>
            </a:pPr>
            <a:r>
              <a:rPr lang="en-US" sz="3200" dirty="0"/>
              <a:t>is the rate and extent that interferes with surface land use</a:t>
            </a:r>
          </a:p>
          <a:p>
            <a:pPr marL="457200" lvl="1" indent="0">
              <a:buNone/>
            </a:pPr>
            <a:endParaRPr lang="en-US" sz="2800" dirty="0"/>
          </a:p>
          <a:p>
            <a:pPr marL="457200" lvl="1" indent="0">
              <a:buNone/>
            </a:pPr>
            <a:r>
              <a:rPr lang="en-US" sz="3500" b="1" dirty="0"/>
              <a:t>Recommended definition:</a:t>
            </a:r>
          </a:p>
          <a:p>
            <a:pPr marL="1428750" lvl="2" indent="-514350">
              <a:buFont typeface="+mj-lt"/>
              <a:buAutoNum type="alphaLcPeriod"/>
            </a:pPr>
            <a:r>
              <a:rPr lang="en-US" sz="3200" dirty="0"/>
              <a:t>Decline of more than 2 inches in any 5-year period</a:t>
            </a:r>
          </a:p>
          <a:p>
            <a:pPr marL="1428750" lvl="2" indent="-514350">
              <a:buFont typeface="+mj-lt"/>
              <a:buAutoNum type="alphaLcPeriod"/>
            </a:pPr>
            <a:r>
              <a:rPr lang="en-US" sz="3200" dirty="0"/>
              <a:t>Cumulative decline of more than 1 foot since 2015       (the SGMA start date)</a:t>
            </a:r>
          </a:p>
          <a:p>
            <a:pPr marL="461963" indent="-111125">
              <a:buFont typeface="Wingdings" panose="05000000000000000000" pitchFamily="2" charset="2"/>
              <a:buChar char="Ø"/>
            </a:pPr>
            <a:r>
              <a:rPr lang="en-US" dirty="0"/>
              <a:t> </a:t>
            </a:r>
            <a:r>
              <a:rPr lang="en-US" sz="3200" dirty="0"/>
              <a:t>More monitoring and mapping is needed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8111565-B7D8-4476-BA20-9BBF2E4EDA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06548" y="6356350"/>
            <a:ext cx="2743200" cy="365125"/>
          </a:xfrm>
        </p:spPr>
        <p:txBody>
          <a:bodyPr/>
          <a:lstStyle/>
          <a:p>
            <a:fld id="{DAD3DCBF-921F-4CAC-AFD7-CC3F4F70CD58}" type="slidenum">
              <a:rPr lang="en-US" sz="1800" b="1" smtClean="0">
                <a:solidFill>
                  <a:schemeClr val="bg1"/>
                </a:solidFill>
              </a:rPr>
              <a:t>36</a:t>
            </a:fld>
            <a:endParaRPr lang="en-US" sz="1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313305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6AAD30-BAC5-400E-8800-A7C34B4FF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4596" y="146582"/>
            <a:ext cx="10515600" cy="1325563"/>
          </a:xfrm>
        </p:spPr>
        <p:txBody>
          <a:bodyPr/>
          <a:lstStyle/>
          <a:p>
            <a:r>
              <a:rPr lang="en-US" b="1" dirty="0"/>
              <a:t>Measurable Objective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D450ED-9185-48BA-8732-034783F4085F}"/>
              </a:ext>
            </a:extLst>
          </p:cNvPr>
          <p:cNvSpPr txBox="1"/>
          <p:nvPr/>
        </p:nvSpPr>
        <p:spPr>
          <a:xfrm>
            <a:off x="1343701" y="1481097"/>
            <a:ext cx="100305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The Measurable Objective is to prevent subsidence</a:t>
            </a:r>
            <a:r>
              <a:rPr lang="en-US" dirty="0"/>
              <a:t>.</a:t>
            </a:r>
            <a:endParaRPr lang="en-US" sz="2800" dirty="0"/>
          </a:p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5C65E4-E801-4CE5-900D-9984806014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28320" y="6356350"/>
            <a:ext cx="2743200" cy="365125"/>
          </a:xfrm>
        </p:spPr>
        <p:txBody>
          <a:bodyPr/>
          <a:lstStyle/>
          <a:p>
            <a:fld id="{DAD3DCBF-921F-4CAC-AFD7-CC3F4F70CD58}" type="slidenum">
              <a:rPr lang="en-US" sz="1800" b="1" smtClean="0">
                <a:solidFill>
                  <a:schemeClr val="bg1"/>
                </a:solidFill>
              </a:rPr>
              <a:t>37</a:t>
            </a:fld>
            <a:endParaRPr lang="en-US" sz="1800" b="1" dirty="0">
              <a:solidFill>
                <a:schemeClr val="bg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1938D88-73E1-4328-98D3-789F7CE3EE34}"/>
              </a:ext>
            </a:extLst>
          </p:cNvPr>
          <p:cNvSpPr/>
          <p:nvPr/>
        </p:nvSpPr>
        <p:spPr>
          <a:xfrm>
            <a:off x="1055988" y="2503369"/>
            <a:ext cx="430521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4000" b="1" dirty="0">
                <a:latin typeface="+mj-lt"/>
                <a:ea typeface="+mj-ea"/>
                <a:cs typeface="+mj-cs"/>
              </a:rPr>
              <a:t>Management Action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D326CDF-EF1E-4DEA-9A6D-51F12160C833}"/>
              </a:ext>
            </a:extLst>
          </p:cNvPr>
          <p:cNvSpPr txBox="1"/>
          <p:nvPr/>
        </p:nvSpPr>
        <p:spPr>
          <a:xfrm>
            <a:off x="1447800" y="3167834"/>
            <a:ext cx="92583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000" dirty="0"/>
              <a:t>No specific action for subsidence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000" dirty="0"/>
              <a:t>The water level Minimum Threshold will prevent future subsidence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618668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D023C9-6F5C-4BDA-9D59-AAA743B4B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2115" y="428920"/>
            <a:ext cx="10515600" cy="1325563"/>
          </a:xfrm>
        </p:spPr>
        <p:txBody>
          <a:bodyPr/>
          <a:lstStyle/>
          <a:p>
            <a:r>
              <a:rPr lang="en-US" b="1" dirty="0"/>
              <a:t>Interconnected Surface Water and Groundwater Dependent Ecosystems (GDEs)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93DBC4-922B-4DB2-8385-FBD84D3296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2095" y="1825625"/>
            <a:ext cx="9121048" cy="4351338"/>
          </a:xfrm>
        </p:spPr>
        <p:txBody>
          <a:bodyPr/>
          <a:lstStyle/>
          <a:p>
            <a:pPr marL="0" indent="0">
              <a:spcBef>
                <a:spcPts val="600"/>
              </a:spcBef>
              <a:buNone/>
            </a:pPr>
            <a:r>
              <a:rPr lang="en-US" sz="3200" b="1" dirty="0"/>
              <a:t>Objective: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3000" dirty="0"/>
              <a:t>Protect beneficial uses of connected surface waters</a:t>
            </a:r>
          </a:p>
          <a:p>
            <a:pPr>
              <a:spcBef>
                <a:spcPts val="1200"/>
              </a:spcBef>
            </a:pPr>
            <a:r>
              <a:rPr lang="en-US" sz="3000" dirty="0"/>
              <a:t>Downstream water users</a:t>
            </a:r>
          </a:p>
          <a:p>
            <a:pPr>
              <a:spcBef>
                <a:spcPts val="1200"/>
              </a:spcBef>
            </a:pPr>
            <a:r>
              <a:rPr lang="en-US" sz="3000" dirty="0"/>
              <a:t>Off-channel wetlands, seasonal streams, rivers</a:t>
            </a:r>
          </a:p>
          <a:p>
            <a:pPr>
              <a:spcBef>
                <a:spcPts val="1200"/>
              </a:spcBef>
            </a:pPr>
            <a:r>
              <a:rPr lang="en-US" sz="3000" dirty="0"/>
              <a:t>Riparian vegetation</a:t>
            </a:r>
          </a:p>
          <a:p>
            <a:pPr>
              <a:spcBef>
                <a:spcPts val="1200"/>
              </a:spcBef>
            </a:pPr>
            <a:r>
              <a:rPr lang="en-US" sz="3000" dirty="0"/>
              <a:t>Animals, such as steelhead</a:t>
            </a:r>
          </a:p>
          <a:p>
            <a:pPr marL="0" indent="0">
              <a:spcBef>
                <a:spcPts val="1200"/>
              </a:spcBef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DB7FDF-B1C9-4AEB-8C78-2AEA22E0A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3DCBF-921F-4CAC-AFD7-CC3F4F70CD58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549289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D023C9-6F5C-4BDA-9D59-AAA743B4B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2115" y="428920"/>
            <a:ext cx="10515600" cy="1325563"/>
          </a:xfrm>
        </p:spPr>
        <p:txBody>
          <a:bodyPr/>
          <a:lstStyle/>
          <a:p>
            <a:r>
              <a:rPr lang="en-US" b="1" dirty="0"/>
              <a:t>Interconnected Surface Water and Groundwater Dependent Ecosystems (GDEs)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93DBC4-922B-4DB2-8385-FBD84D3296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11082" y="1825625"/>
            <a:ext cx="10515600" cy="4351338"/>
          </a:xfrm>
        </p:spPr>
        <p:txBody>
          <a:bodyPr/>
          <a:lstStyle/>
          <a:p>
            <a:pPr marL="0" indent="0">
              <a:spcBef>
                <a:spcPts val="1200"/>
              </a:spcBef>
              <a:buNone/>
            </a:pPr>
            <a:r>
              <a:rPr lang="en-US" sz="3200" b="1" dirty="0"/>
              <a:t>Approach: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sz="3200" dirty="0"/>
              <a:t>Identify potentially connected surface waters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sz="3200" dirty="0"/>
              <a:t>Relate groundwater levels to riparian vegetation health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sz="3200" dirty="0"/>
              <a:t>Simulate pumping effects on stream flow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sz="3200" dirty="0"/>
              <a:t>Assess passage flows for steelhead</a:t>
            </a:r>
          </a:p>
          <a:p>
            <a:pPr marL="0" indent="0">
              <a:spcBef>
                <a:spcPts val="1200"/>
              </a:spcBef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DB7FDF-B1C9-4AEB-8C78-2AEA22E0A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3DCBF-921F-4CAC-AFD7-CC3F4F70CD58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99203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CFE4FC-F81E-48CD-9510-30A7ECF49D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0860" y="228933"/>
            <a:ext cx="10515600" cy="1325563"/>
          </a:xfrm>
        </p:spPr>
        <p:txBody>
          <a:bodyPr>
            <a:normAutofit/>
          </a:bodyPr>
          <a:lstStyle/>
          <a:p>
            <a:r>
              <a:rPr lang="en-US" b="1" dirty="0"/>
              <a:t>Where are we now in GSP process?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6FE10D-56ED-44BF-A02A-21F10F3F82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10845" y="1261205"/>
            <a:ext cx="10515600" cy="2091603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600"/>
              </a:spcBef>
              <a:buSzPct val="85000"/>
              <a:buFont typeface="Wingdings" panose="05000000000000000000" pitchFamily="2" charset="2"/>
              <a:buChar char="ü"/>
            </a:pPr>
            <a:r>
              <a:rPr lang="en-US" dirty="0"/>
              <a:t> Introduction chapter starts the GSP</a:t>
            </a:r>
          </a:p>
          <a:p>
            <a:pPr>
              <a:lnSpc>
                <a:spcPct val="100000"/>
              </a:lnSpc>
              <a:spcBef>
                <a:spcPts val="600"/>
              </a:spcBef>
              <a:buSzPct val="85000"/>
              <a:buFont typeface="Wingdings" panose="05000000000000000000" pitchFamily="2" charset="2"/>
              <a:buChar char="ü"/>
            </a:pPr>
            <a:r>
              <a:rPr lang="en-US" dirty="0"/>
              <a:t> Plan Area introduces the Basin and its management</a:t>
            </a:r>
          </a:p>
          <a:p>
            <a:pPr>
              <a:lnSpc>
                <a:spcPct val="100000"/>
              </a:lnSpc>
              <a:spcBef>
                <a:spcPts val="600"/>
              </a:spcBef>
              <a:buSzPct val="85000"/>
              <a:buFont typeface="Wingdings" panose="05000000000000000000" pitchFamily="2" charset="2"/>
              <a:buChar char="ü"/>
            </a:pPr>
            <a:r>
              <a:rPr lang="en-US" dirty="0"/>
              <a:t>  Hydrogeologic Conceptual Model establishes physical framework</a:t>
            </a:r>
          </a:p>
          <a:p>
            <a:pPr>
              <a:lnSpc>
                <a:spcPct val="100000"/>
              </a:lnSpc>
              <a:spcBef>
                <a:spcPts val="600"/>
              </a:spcBef>
              <a:buSzPct val="85000"/>
              <a:buFont typeface="Wingdings" panose="05000000000000000000" pitchFamily="2" charset="2"/>
              <a:buChar char="ü"/>
            </a:pPr>
            <a:r>
              <a:rPr lang="en-US" dirty="0"/>
              <a:t>  Groundwater Conditions documents historical and current status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D3D0B6E-3F88-4203-81DE-91B8955C1634}"/>
              </a:ext>
            </a:extLst>
          </p:cNvPr>
          <p:cNvSpPr txBox="1"/>
          <p:nvPr/>
        </p:nvSpPr>
        <p:spPr>
          <a:xfrm>
            <a:off x="1847287" y="3269692"/>
            <a:ext cx="8933868" cy="2046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2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85000"/>
              <a:buFont typeface="Wingdings" panose="05000000000000000000" pitchFamily="2" charset="2"/>
              <a:buChar char="Ø"/>
            </a:lvl2pPr>
          </a:lstStyle>
          <a:p>
            <a:pPr marL="0" lvl="1">
              <a:spcAft>
                <a:spcPts val="0"/>
              </a:spcAft>
              <a:buNone/>
            </a:pPr>
            <a:r>
              <a:rPr lang="en-US" sz="2800" dirty="0"/>
              <a:t>Topics for Today</a:t>
            </a:r>
          </a:p>
          <a:p>
            <a:pPr marL="971550" lvl="1" indent="-514350">
              <a:spcAft>
                <a:spcPts val="0"/>
              </a:spcAft>
              <a:buFont typeface="+mj-lt"/>
              <a:buAutoNum type="arabicPeriod"/>
            </a:pPr>
            <a:r>
              <a:rPr lang="en-US" sz="2800" dirty="0"/>
              <a:t>Management areas defined</a:t>
            </a:r>
          </a:p>
          <a:p>
            <a:pPr marL="971550" lvl="1" indent="-514350">
              <a:spcAft>
                <a:spcPts val="0"/>
              </a:spcAft>
              <a:buFont typeface="+mj-lt"/>
              <a:buAutoNum type="arabicPeriod"/>
            </a:pPr>
            <a:r>
              <a:rPr lang="en-US" sz="2800" dirty="0"/>
              <a:t>Water budget quantified </a:t>
            </a:r>
          </a:p>
          <a:p>
            <a:pPr marL="971550" lvl="1" indent="-514350">
              <a:spcAft>
                <a:spcPts val="0"/>
              </a:spcAft>
              <a:buFont typeface="+mj-lt"/>
              <a:buAutoNum type="arabicPeriod"/>
            </a:pPr>
            <a:r>
              <a:rPr lang="en-US" sz="2800" dirty="0"/>
              <a:t>Sustainable yield has been defined</a:t>
            </a:r>
          </a:p>
        </p:txBody>
      </p:sp>
    </p:spTree>
    <p:extLst>
      <p:ext uri="{BB962C8B-B14F-4D97-AF65-F5344CB8AC3E}">
        <p14:creationId xmlns:p14="http://schemas.microsoft.com/office/powerpoint/2010/main" val="407976246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99B99E-9363-419C-8D8E-F67B7EFAA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3DCBF-921F-4CAC-AFD7-CC3F4F70CD58}" type="slidenum">
              <a:rPr lang="en-US" smtClean="0"/>
              <a:t>40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961DAFB-4B19-4519-A12F-E10B23A677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8984697" cy="68580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37226A2F-23E0-41E0-8217-D2A986499335}"/>
              </a:ext>
            </a:extLst>
          </p:cNvPr>
          <p:cNvSpPr txBox="1">
            <a:spLocks/>
          </p:cNvSpPr>
          <p:nvPr/>
        </p:nvSpPr>
        <p:spPr>
          <a:xfrm>
            <a:off x="3646713" y="130791"/>
            <a:ext cx="8385767" cy="89621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Depth to Water &lt;20 Feet in 1992 and 1998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9700FC4-0C51-4D43-A7C2-34192A3C4DF4}"/>
              </a:ext>
            </a:extLst>
          </p:cNvPr>
          <p:cNvSpPr txBox="1"/>
          <p:nvPr/>
        </p:nvSpPr>
        <p:spPr>
          <a:xfrm>
            <a:off x="9710057" y="2166257"/>
            <a:ext cx="248194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October 1992</a:t>
            </a:r>
          </a:p>
          <a:p>
            <a:r>
              <a:rPr lang="en-US" sz="3200" dirty="0"/>
              <a:t>(end of drought)</a:t>
            </a:r>
          </a:p>
          <a:p>
            <a:endParaRPr lang="en-US" sz="3200" dirty="0"/>
          </a:p>
          <a:p>
            <a:r>
              <a:rPr lang="en-US" sz="3200" dirty="0"/>
              <a:t>April 1998</a:t>
            </a:r>
          </a:p>
          <a:p>
            <a:r>
              <a:rPr lang="en-US" sz="3200" dirty="0"/>
              <a:t>(end of wet period)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1A2D8A5-499B-4C56-B35C-0B38B509EDF8}"/>
              </a:ext>
            </a:extLst>
          </p:cNvPr>
          <p:cNvSpPr/>
          <p:nvPr/>
        </p:nvSpPr>
        <p:spPr>
          <a:xfrm>
            <a:off x="8982694" y="2361705"/>
            <a:ext cx="628898" cy="163285"/>
          </a:xfrm>
          <a:custGeom>
            <a:avLst/>
            <a:gdLst>
              <a:gd name="connsiteX0" fmla="*/ 0 w 729343"/>
              <a:gd name="connsiteY0" fmla="*/ 0 h 130628"/>
              <a:gd name="connsiteX1" fmla="*/ 0 w 729343"/>
              <a:gd name="connsiteY1" fmla="*/ 130628 h 130628"/>
              <a:gd name="connsiteX2" fmla="*/ 729343 w 729343"/>
              <a:gd name="connsiteY2" fmla="*/ 130628 h 130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29343" h="130628">
                <a:moveTo>
                  <a:pt x="0" y="0"/>
                </a:moveTo>
                <a:lnTo>
                  <a:pt x="0" y="130628"/>
                </a:lnTo>
                <a:lnTo>
                  <a:pt x="729343" y="130628"/>
                </a:lnTo>
              </a:path>
            </a:pathLst>
          </a:custGeom>
          <a:noFill/>
          <a:ln w="28575">
            <a:solidFill>
              <a:srgbClr val="04DE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tar: 5 Points 13">
            <a:extLst>
              <a:ext uri="{FF2B5EF4-FFF2-40B4-BE49-F238E27FC236}">
                <a16:creationId xmlns:a16="http://schemas.microsoft.com/office/drawing/2014/main" id="{43B135EE-6E46-44D6-A5B6-78FC29030E21}"/>
              </a:ext>
            </a:extLst>
          </p:cNvPr>
          <p:cNvSpPr/>
          <p:nvPr/>
        </p:nvSpPr>
        <p:spPr>
          <a:xfrm>
            <a:off x="7173686" y="4288971"/>
            <a:ext cx="468085" cy="446315"/>
          </a:xfrm>
          <a:prstGeom prst="star5">
            <a:avLst/>
          </a:prstGeom>
          <a:solidFill>
            <a:srgbClr val="FF33CC"/>
          </a:solidFill>
          <a:ln>
            <a:solidFill>
              <a:srgbClr val="FF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199F02B-29C9-454F-9523-68FDCC4A72F2}"/>
              </a:ext>
            </a:extLst>
          </p:cNvPr>
          <p:cNvCxnSpPr/>
          <p:nvPr/>
        </p:nvCxnSpPr>
        <p:spPr>
          <a:xfrm>
            <a:off x="9026236" y="4423064"/>
            <a:ext cx="606137" cy="0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301555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11FB590-A93C-4C72-AD3B-CB8F654690CA}"/>
              </a:ext>
            </a:extLst>
          </p:cNvPr>
          <p:cNvSpPr/>
          <p:nvPr/>
        </p:nvSpPr>
        <p:spPr>
          <a:xfrm>
            <a:off x="0" y="359229"/>
            <a:ext cx="8011886" cy="486591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99B99E-9363-419C-8D8E-F67B7EFAA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3DCBF-921F-4CAC-AFD7-CC3F4F70CD58}" type="slidenum">
              <a:rPr lang="en-US" smtClean="0"/>
              <a:t>41</a:t>
            </a:fld>
            <a:endParaRPr lang="en-US" dirty="0"/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38AF0D16-FDDF-426F-ACC2-747C57CD486E}"/>
              </a:ext>
            </a:extLst>
          </p:cNvPr>
          <p:cNvGraphicFramePr>
            <a:graphicFrameLocks/>
          </p:cNvGraphicFramePr>
          <p:nvPr/>
        </p:nvGraphicFramePr>
        <p:xfrm>
          <a:off x="0" y="419303"/>
          <a:ext cx="7998960" cy="47731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CB7BEAFD-0C67-4F4D-B070-BC27D182CB3C}"/>
              </a:ext>
            </a:extLst>
          </p:cNvPr>
          <p:cNvSpPr txBox="1"/>
          <p:nvPr/>
        </p:nvSpPr>
        <p:spPr>
          <a:xfrm>
            <a:off x="8414657" y="544285"/>
            <a:ext cx="3635829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Steelhead Passage Opportunity: San Benito River</a:t>
            </a:r>
          </a:p>
          <a:p>
            <a:endParaRPr lang="en-US" dirty="0"/>
          </a:p>
          <a:p>
            <a:r>
              <a:rPr lang="en-US" sz="2800" dirty="0"/>
              <a:t>Flow profile for June 1994</a:t>
            </a:r>
          </a:p>
          <a:p>
            <a:endParaRPr lang="en-US" sz="2800" dirty="0"/>
          </a:p>
          <a:p>
            <a:r>
              <a:rPr lang="en-US" sz="2800" dirty="0"/>
              <a:t>6 </a:t>
            </a:r>
            <a:r>
              <a:rPr lang="en-US" sz="2800" dirty="0" err="1"/>
              <a:t>cfs</a:t>
            </a:r>
            <a:r>
              <a:rPr lang="en-US" sz="2800" dirty="0"/>
              <a:t> difference in flow, but still dry near Lucy Brown Lane</a:t>
            </a:r>
          </a:p>
        </p:txBody>
      </p:sp>
    </p:spTree>
    <p:extLst>
      <p:ext uri="{BB962C8B-B14F-4D97-AF65-F5344CB8AC3E}">
        <p14:creationId xmlns:p14="http://schemas.microsoft.com/office/powerpoint/2010/main" val="227954405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3129E4-69EF-4D83-80B8-9762536A76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6506" y="365125"/>
            <a:ext cx="10515600" cy="1325563"/>
          </a:xfrm>
        </p:spPr>
        <p:txBody>
          <a:bodyPr/>
          <a:lstStyle/>
          <a:p>
            <a:r>
              <a:rPr lang="en-US" b="1" dirty="0"/>
              <a:t>Definition of Minimum Threshold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C02E95-BC1D-47FE-8EC8-70879E1D3B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8026" y="1557307"/>
            <a:ext cx="9132066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3200" dirty="0"/>
              <a:t>Undesirable results are defined to occur: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3200" dirty="0"/>
              <a:t>if &gt;25% of wells within 1 mile of a riparian reach have a static spring water level lower than the lowest spring water level during 1987-1992 drought</a:t>
            </a:r>
            <a:endParaRPr lang="en-US" sz="3600" dirty="0"/>
          </a:p>
          <a:p>
            <a:pPr marL="0" indent="0">
              <a:lnSpc>
                <a:spcPct val="100000"/>
              </a:lnSpc>
              <a:buNone/>
            </a:pPr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99B99E-9363-419C-8D8E-F67B7EFAA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3DCBF-921F-4CAC-AFD7-CC3F4F70CD58}" type="slidenum">
              <a:rPr lang="en-US" smtClean="0"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817433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B5920A-4EC2-41C2-BD98-532F20E17E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4728" y="365125"/>
            <a:ext cx="8919072" cy="1325563"/>
          </a:xfrm>
        </p:spPr>
        <p:txBody>
          <a:bodyPr/>
          <a:lstStyle/>
          <a:p>
            <a:r>
              <a:rPr lang="en-US" b="1" dirty="0"/>
              <a:t>Discussion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2D88697-23B8-455B-835A-FC5016A36220}"/>
              </a:ext>
            </a:extLst>
          </p:cNvPr>
          <p:cNvSpPr txBox="1"/>
          <p:nvPr/>
        </p:nvSpPr>
        <p:spPr>
          <a:xfrm>
            <a:off x="3327094" y="1641510"/>
            <a:ext cx="7269875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3000" dirty="0"/>
              <a:t>Sustainability Criteria</a:t>
            </a:r>
          </a:p>
          <a:p>
            <a:pPr marL="914400" lvl="1" indent="-457200">
              <a:spcAft>
                <a:spcPts val="600"/>
              </a:spcAft>
              <a:buSzPct val="80000"/>
              <a:buFont typeface="Wingdings" panose="05000000000000000000" pitchFamily="2" charset="2"/>
              <a:buChar char="v"/>
            </a:pPr>
            <a:r>
              <a:rPr lang="en-US" sz="3000" dirty="0"/>
              <a:t>Land Subsidence</a:t>
            </a:r>
          </a:p>
          <a:p>
            <a:pPr marL="914400" lvl="1" indent="-457200">
              <a:spcAft>
                <a:spcPts val="600"/>
              </a:spcAft>
              <a:buSzPct val="80000"/>
              <a:buFont typeface="Wingdings" panose="05000000000000000000" pitchFamily="2" charset="2"/>
              <a:buChar char="v"/>
            </a:pPr>
            <a:r>
              <a:rPr lang="en-US" sz="3000" dirty="0"/>
              <a:t>Interconnected surface water and GDEs</a:t>
            </a:r>
          </a:p>
        </p:txBody>
      </p:sp>
    </p:spTree>
    <p:extLst>
      <p:ext uri="{BB962C8B-B14F-4D97-AF65-F5344CB8AC3E}">
        <p14:creationId xmlns:p14="http://schemas.microsoft.com/office/powerpoint/2010/main" val="376257902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3176" y="183720"/>
            <a:ext cx="4061061" cy="1966429"/>
          </a:xfrm>
        </p:spPr>
        <p:txBody>
          <a:bodyPr>
            <a:normAutofit/>
          </a:bodyPr>
          <a:lstStyle/>
          <a:p>
            <a:r>
              <a:rPr lang="en-US" b="1" dirty="0"/>
              <a:t>GSP Overview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2958873" y="4856954"/>
            <a:ext cx="2743200" cy="9144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Data Compilation / Data</a:t>
            </a:r>
          </a:p>
          <a:p>
            <a:pPr algn="ctr"/>
            <a:r>
              <a: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Management System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3781118" y="3921038"/>
            <a:ext cx="2743200" cy="9144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Hydrogeologic Conceptual Model / Groundwater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4704849" y="3015767"/>
            <a:ext cx="2743200" cy="9144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Management Areas / Water Budgets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2307354" y="5800057"/>
            <a:ext cx="2743200" cy="9144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Plan Area / Institutional Setting 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5624604" y="2073367"/>
            <a:ext cx="2743200" cy="9144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Sustainability Criteria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6548336" y="1141725"/>
            <a:ext cx="2743200" cy="9144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Management Actions /  Monitoring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7442407" y="215627"/>
            <a:ext cx="2743200" cy="9144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" b="1" dirty="0">
              <a:solidFill>
                <a:schemeClr val="bg1"/>
              </a:solidFill>
            </a:endParaRPr>
          </a:p>
          <a:p>
            <a:pPr algn="ctr"/>
            <a:r>
              <a:rPr lang="en-US" sz="1700" b="1" dirty="0">
                <a:solidFill>
                  <a:schemeClr val="bg1"/>
                </a:solidFill>
              </a:rPr>
              <a:t> </a:t>
            </a:r>
            <a:r>
              <a:rPr lang="en-US" sz="2400" b="1" dirty="0">
                <a:solidFill>
                  <a:schemeClr val="bg1"/>
                </a:solidFill>
              </a:rPr>
              <a:t>Plan Development</a:t>
            </a:r>
          </a:p>
          <a:p>
            <a:pPr algn="ctr"/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FBB2FEB-61B2-4981-8802-1FA6350EBE1D}"/>
              </a:ext>
            </a:extLst>
          </p:cNvPr>
          <p:cNvSpPr/>
          <p:nvPr/>
        </p:nvSpPr>
        <p:spPr>
          <a:xfrm>
            <a:off x="0" y="6042276"/>
            <a:ext cx="667809" cy="755781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50000">
                <a:schemeClr val="bg1">
                  <a:lumMod val="85000"/>
                  <a:shade val="67500"/>
                  <a:satMod val="115000"/>
                </a:schemeClr>
              </a:gs>
              <a:gs pos="100000">
                <a:schemeClr val="bg1">
                  <a:lumMod val="8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C628842-3F93-4275-98D7-33425CEA279C}"/>
              </a:ext>
            </a:extLst>
          </p:cNvPr>
          <p:cNvGrpSpPr/>
          <p:nvPr/>
        </p:nvGrpSpPr>
        <p:grpSpPr>
          <a:xfrm>
            <a:off x="0" y="11605"/>
            <a:ext cx="2159077" cy="6846395"/>
            <a:chOff x="9418585" y="-171275"/>
            <a:chExt cx="1874377" cy="6899385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01A36A7F-2029-40CA-A3CF-C604BE53C06A}"/>
                </a:ext>
              </a:extLst>
            </p:cNvPr>
            <p:cNvSpPr/>
            <p:nvPr/>
          </p:nvSpPr>
          <p:spPr>
            <a:xfrm>
              <a:off x="9418585" y="5086374"/>
              <a:ext cx="1866182" cy="1641736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</a:rPr>
                <a:t>2018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95D004A-E98D-4A7E-BF1F-47F8DD19E717}"/>
                </a:ext>
              </a:extLst>
            </p:cNvPr>
            <p:cNvSpPr/>
            <p:nvPr/>
          </p:nvSpPr>
          <p:spPr>
            <a:xfrm>
              <a:off x="9426780" y="3246120"/>
              <a:ext cx="1866182" cy="1847655"/>
            </a:xfrm>
            <a:prstGeom prst="rect">
              <a:avLst/>
            </a:prstGeom>
            <a:solidFill>
              <a:schemeClr val="accent1">
                <a:lumMod val="20000"/>
                <a:lumOff val="80000"/>
                <a:alpha val="7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</a:rPr>
                <a:t>2019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0F7D05DC-75B9-455A-94A5-744924812611}"/>
                </a:ext>
              </a:extLst>
            </p:cNvPr>
            <p:cNvSpPr/>
            <p:nvPr/>
          </p:nvSpPr>
          <p:spPr>
            <a:xfrm>
              <a:off x="9424176" y="-171275"/>
              <a:ext cx="1866182" cy="1592689"/>
            </a:xfrm>
            <a:prstGeom prst="rect">
              <a:avLst/>
            </a:prstGeom>
            <a:solidFill>
              <a:schemeClr val="accent2">
                <a:lumMod val="20000"/>
                <a:lumOff val="8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>
                      <a:alpha val="45000"/>
                    </a:schemeClr>
                  </a:solidFill>
                </a:rPr>
                <a:t>2021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C91A7F89-F3B3-4D79-AE60-081EE1CE1AF2}"/>
                </a:ext>
              </a:extLst>
            </p:cNvPr>
            <p:cNvSpPr/>
            <p:nvPr/>
          </p:nvSpPr>
          <p:spPr>
            <a:xfrm>
              <a:off x="9426780" y="1421414"/>
              <a:ext cx="1866182" cy="1834004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6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</a:rPr>
                <a:t>2020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263DBD56-37FB-4AC3-A4BB-888AC10EB84D}"/>
              </a:ext>
            </a:extLst>
          </p:cNvPr>
          <p:cNvSpPr txBox="1"/>
          <p:nvPr/>
        </p:nvSpPr>
        <p:spPr>
          <a:xfrm>
            <a:off x="8507897" y="5114499"/>
            <a:ext cx="33354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Kickoff workshop Nov 7 2018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F20A922-C0C6-4227-B505-30C32C88B67F}"/>
              </a:ext>
            </a:extLst>
          </p:cNvPr>
          <p:cNvSpPr txBox="1"/>
          <p:nvPr/>
        </p:nvSpPr>
        <p:spPr>
          <a:xfrm>
            <a:off x="8581292" y="4226218"/>
            <a:ext cx="30972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/>
              <a:t>HCM-GW Conditions</a:t>
            </a:r>
          </a:p>
          <a:p>
            <a:pPr algn="r"/>
            <a:r>
              <a:rPr lang="en-US" sz="2000" dirty="0"/>
              <a:t>June  18 2019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DE464EF-B34E-4E7C-B0FD-6D5151907747}"/>
              </a:ext>
            </a:extLst>
          </p:cNvPr>
          <p:cNvSpPr/>
          <p:nvPr/>
        </p:nvSpPr>
        <p:spPr>
          <a:xfrm>
            <a:off x="9603740" y="2403413"/>
            <a:ext cx="207161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Bef>
                <a:spcPts val="600"/>
              </a:spcBef>
            </a:pPr>
            <a:r>
              <a:rPr lang="en-US" sz="2000" dirty="0"/>
              <a:t>Actions workshop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28F04D6-2E8E-4C5C-9DD0-35C9FF64E652}"/>
              </a:ext>
            </a:extLst>
          </p:cNvPr>
          <p:cNvSpPr/>
          <p:nvPr/>
        </p:nvSpPr>
        <p:spPr>
          <a:xfrm>
            <a:off x="10428200" y="945629"/>
            <a:ext cx="123284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000" dirty="0"/>
              <a:t>Draft GSP workshop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574F1F4-8C9B-441A-8664-59CE553B71C3}"/>
              </a:ext>
            </a:extLst>
          </p:cNvPr>
          <p:cNvSpPr txBox="1"/>
          <p:nvPr/>
        </p:nvSpPr>
        <p:spPr>
          <a:xfrm>
            <a:off x="10446861" y="182580"/>
            <a:ext cx="12328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/>
              <a:t>Adoption hearing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58C99C4-8F87-4275-974C-19D02A485034}"/>
              </a:ext>
            </a:extLst>
          </p:cNvPr>
          <p:cNvSpPr txBox="1"/>
          <p:nvPr/>
        </p:nvSpPr>
        <p:spPr>
          <a:xfrm>
            <a:off x="9352478" y="1673679"/>
            <a:ext cx="23117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/>
              <a:t>Implementation workshop</a:t>
            </a:r>
          </a:p>
        </p:txBody>
      </p:sp>
      <p:sp>
        <p:nvSpPr>
          <p:cNvPr id="29" name="Arrow: Right 28">
            <a:extLst>
              <a:ext uri="{FF2B5EF4-FFF2-40B4-BE49-F238E27FC236}">
                <a16:creationId xmlns:a16="http://schemas.microsoft.com/office/drawing/2014/main" id="{D63E7F86-859A-4838-A24C-F64144EA02D5}"/>
              </a:ext>
            </a:extLst>
          </p:cNvPr>
          <p:cNvSpPr/>
          <p:nvPr/>
        </p:nvSpPr>
        <p:spPr>
          <a:xfrm>
            <a:off x="3303970" y="2540000"/>
            <a:ext cx="874206" cy="51836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3D1DE77-EA59-4D51-8A44-55BA401C8839}"/>
              </a:ext>
            </a:extLst>
          </p:cNvPr>
          <p:cNvSpPr txBox="1"/>
          <p:nvPr/>
        </p:nvSpPr>
        <p:spPr>
          <a:xfrm>
            <a:off x="7740073" y="2986175"/>
            <a:ext cx="39410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>
                <a:solidFill>
                  <a:srgbClr val="FF0000"/>
                </a:solidFill>
              </a:rPr>
              <a:t>Water budget/sustainability workshop</a:t>
            </a:r>
          </a:p>
          <a:p>
            <a:pPr algn="r"/>
            <a:r>
              <a:rPr lang="en-US" sz="2000" dirty="0">
                <a:solidFill>
                  <a:srgbClr val="FF0000"/>
                </a:solidFill>
              </a:rPr>
              <a:t>September 23, 2020</a:t>
            </a:r>
          </a:p>
        </p:txBody>
      </p:sp>
    </p:spTree>
    <p:extLst>
      <p:ext uri="{BB962C8B-B14F-4D97-AF65-F5344CB8AC3E}">
        <p14:creationId xmlns:p14="http://schemas.microsoft.com/office/powerpoint/2010/main" val="331440167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D5AD7-084B-4E58-AA72-CC756B644B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9205"/>
            <a:ext cx="10515600" cy="1325563"/>
          </a:xfrm>
        </p:spPr>
        <p:txBody>
          <a:bodyPr/>
          <a:lstStyle/>
          <a:p>
            <a:r>
              <a:rPr lang="en-US" b="1" dirty="0"/>
              <a:t>What’s next?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1C0C710C-9B6C-41CD-9C84-BAE8BF1889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7502995"/>
              </p:ext>
            </p:extLst>
          </p:nvPr>
        </p:nvGraphicFramePr>
        <p:xfrm>
          <a:off x="944545" y="1544768"/>
          <a:ext cx="10621108" cy="28346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486400">
                  <a:extLst>
                    <a:ext uri="{9D8B030D-6E8A-4147-A177-3AD203B41FA5}">
                      <a16:colId xmlns:a16="http://schemas.microsoft.com/office/drawing/2014/main" val="1221749403"/>
                    </a:ext>
                  </a:extLst>
                </a:gridCol>
                <a:gridCol w="2311121">
                  <a:extLst>
                    <a:ext uri="{9D8B030D-6E8A-4147-A177-3AD203B41FA5}">
                      <a16:colId xmlns:a16="http://schemas.microsoft.com/office/drawing/2014/main" val="1967435309"/>
                    </a:ext>
                  </a:extLst>
                </a:gridCol>
                <a:gridCol w="2823587">
                  <a:extLst>
                    <a:ext uri="{9D8B030D-6E8A-4147-A177-3AD203B41FA5}">
                      <a16:colId xmlns:a16="http://schemas.microsoft.com/office/drawing/2014/main" val="3996839190"/>
                    </a:ext>
                  </a:extLst>
                </a:gridCol>
              </a:tblGrid>
              <a:tr h="66536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 dirty="0"/>
                        <a:t>TAC Meeting No. 12 and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 dirty="0"/>
                        <a:t>Board of Director’s Meeting</a:t>
                      </a:r>
                      <a:endParaRPr lang="en-US" sz="2800" i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/>
                        <a:t>Monitoring Program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/>
                        <a:t>September 29, 2020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7574201"/>
                  </a:ext>
                </a:extLst>
              </a:tr>
              <a:tr h="66536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 dirty="0"/>
                        <a:t>TAC Meeting No. 13 and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 dirty="0"/>
                        <a:t>Board of Director’s Meeting</a:t>
                      </a:r>
                      <a:endParaRPr lang="en-US" sz="2800" i="1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Management Actions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November 4, 2020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42406493"/>
                  </a:ext>
                </a:extLst>
              </a:tr>
              <a:tr h="66536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Workshop No. 4</a:t>
                      </a:r>
                      <a:endParaRPr lang="en-US" sz="2800" i="1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Management Actions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TBA December 2020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557694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1399264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1AE794-9896-4792-AC95-762D01BBB2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756426">
            <a:off x="9068540" y="3854952"/>
            <a:ext cx="2592280" cy="1148365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Subscribe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D2FF3BC-A5F7-487D-8A3B-728DE646F9A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3350" y="0"/>
            <a:ext cx="9001790" cy="6756400"/>
          </a:xfrm>
          <a:prstGeom prst="rect">
            <a:avLst/>
          </a:prstGeom>
        </p:spPr>
      </p:pic>
      <p:sp>
        <p:nvSpPr>
          <p:cNvPr id="5" name="Arrow: Left 4">
            <a:extLst>
              <a:ext uri="{FF2B5EF4-FFF2-40B4-BE49-F238E27FC236}">
                <a16:creationId xmlns:a16="http://schemas.microsoft.com/office/drawing/2014/main" id="{28DF2EAB-6DA2-4FCC-8A5D-E66325A76399}"/>
              </a:ext>
            </a:extLst>
          </p:cNvPr>
          <p:cNvSpPr/>
          <p:nvPr/>
        </p:nvSpPr>
        <p:spPr>
          <a:xfrm rot="20774039">
            <a:off x="4902200" y="1036404"/>
            <a:ext cx="2387600" cy="1148365"/>
          </a:xfrm>
          <a:prstGeom prst="left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1C58137-C3B5-47B4-9DEE-1280A1E0D8EA}"/>
              </a:ext>
            </a:extLst>
          </p:cNvPr>
          <p:cNvSpPr txBox="1">
            <a:spLocks/>
          </p:cNvSpPr>
          <p:nvPr/>
        </p:nvSpPr>
        <p:spPr>
          <a:xfrm>
            <a:off x="8072582" y="0"/>
            <a:ext cx="4138468" cy="2235200"/>
          </a:xfrm>
          <a:prstGeom prst="rect">
            <a:avLst/>
          </a:prstGeom>
          <a:solidFill>
            <a:srgbClr val="D1ECF7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Stay tuned to www.sbcwd.com</a:t>
            </a:r>
          </a:p>
        </p:txBody>
      </p:sp>
      <p:sp>
        <p:nvSpPr>
          <p:cNvPr id="6" name="Arrow: Left 5">
            <a:extLst>
              <a:ext uri="{FF2B5EF4-FFF2-40B4-BE49-F238E27FC236}">
                <a16:creationId xmlns:a16="http://schemas.microsoft.com/office/drawing/2014/main" id="{27C52DCC-0246-4DB6-B254-87E5BBFFFBF7}"/>
              </a:ext>
            </a:extLst>
          </p:cNvPr>
          <p:cNvSpPr/>
          <p:nvPr/>
        </p:nvSpPr>
        <p:spPr>
          <a:xfrm rot="20774039">
            <a:off x="8255000" y="4973034"/>
            <a:ext cx="2387600" cy="1148365"/>
          </a:xfrm>
          <a:prstGeom prst="left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6160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0666A79-D906-4EC8-8A70-9E99C7C2D7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371" y="238272"/>
            <a:ext cx="11016383" cy="1325563"/>
          </a:xfrm>
        </p:spPr>
        <p:txBody>
          <a:bodyPr/>
          <a:lstStyle/>
          <a:p>
            <a:r>
              <a:rPr lang="en-US" b="1" dirty="0"/>
              <a:t>One Basin with Four Management Areas (MAs)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42F973B-56C8-48E5-AC55-05BF47A6BDD6}"/>
              </a:ext>
            </a:extLst>
          </p:cNvPr>
          <p:cNvSpPr txBox="1"/>
          <p:nvPr/>
        </p:nvSpPr>
        <p:spPr>
          <a:xfrm>
            <a:off x="934256" y="1390249"/>
            <a:ext cx="1074219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/>
          </a:p>
          <a:p>
            <a:r>
              <a:rPr lang="en-US" sz="2800" dirty="0"/>
              <a:t>Why have them? This basin differs from one area to the next</a:t>
            </a:r>
          </a:p>
          <a:p>
            <a:pPr marL="914400" indent="-457200">
              <a:buFont typeface="Arial" panose="020B0604020202020204" pitchFamily="34" charset="0"/>
              <a:buChar char="•"/>
            </a:pPr>
            <a:r>
              <a:rPr lang="en-US" sz="2800" dirty="0"/>
              <a:t>MAs</a:t>
            </a:r>
            <a:r>
              <a:rPr lang="en-US" sz="2600" dirty="0"/>
              <a:t> </a:t>
            </a:r>
            <a:r>
              <a:rPr lang="en-US" sz="2600" i="1" dirty="0"/>
              <a:t>may</a:t>
            </a:r>
            <a:r>
              <a:rPr lang="en-US" sz="2600" dirty="0"/>
              <a:t> have different minimum thresholds + measurable objectives</a:t>
            </a:r>
          </a:p>
          <a:p>
            <a:pPr marL="914400" indent="-457200">
              <a:buFont typeface="Arial" panose="020B0604020202020204" pitchFamily="34" charset="0"/>
              <a:buChar char="•"/>
            </a:pPr>
            <a:r>
              <a:rPr lang="en-US" sz="2800" dirty="0"/>
              <a:t>MAs</a:t>
            </a:r>
            <a:r>
              <a:rPr lang="en-US" sz="2600" dirty="0"/>
              <a:t> </a:t>
            </a:r>
            <a:r>
              <a:rPr lang="en-US" sz="2600" i="1" dirty="0"/>
              <a:t>may</a:t>
            </a:r>
            <a:r>
              <a:rPr lang="en-US" sz="2600" dirty="0"/>
              <a:t> have different monitoring, projects, management actions </a:t>
            </a:r>
          </a:p>
          <a:p>
            <a:pPr marL="914400" indent="-457200">
              <a:buFont typeface="Arial" panose="020B0604020202020204" pitchFamily="34" charset="0"/>
              <a:buChar char="•"/>
            </a:pPr>
            <a:r>
              <a:rPr lang="en-US" sz="2800" dirty="0"/>
              <a:t>MAs are defined to </a:t>
            </a:r>
            <a:r>
              <a:rPr lang="en-US" sz="2800" u="sng" dirty="0"/>
              <a:t>facilitate implementation of the GSP</a:t>
            </a:r>
          </a:p>
          <a:p>
            <a:pPr marL="914400" indent="-457200">
              <a:buFont typeface="Arial" panose="020B0604020202020204" pitchFamily="34" charset="0"/>
              <a:buChar char="•"/>
            </a:pPr>
            <a:endParaRPr lang="en-US" sz="2800" u="sng" dirty="0"/>
          </a:p>
          <a:p>
            <a:r>
              <a:rPr lang="en-US" sz="3200" dirty="0"/>
              <a:t>How defined?</a:t>
            </a:r>
          </a:p>
          <a:p>
            <a:pPr marL="457200"/>
            <a:r>
              <a:rPr lang="en-US" sz="2800" dirty="0"/>
              <a:t>Different water uses, water sources, geology, etc.</a:t>
            </a:r>
          </a:p>
          <a:p>
            <a:pPr marL="457200"/>
            <a:endParaRPr lang="en-US" sz="2800" u="sng" dirty="0"/>
          </a:p>
        </p:txBody>
      </p:sp>
    </p:spTree>
    <p:extLst>
      <p:ext uri="{BB962C8B-B14F-4D97-AF65-F5344CB8AC3E}">
        <p14:creationId xmlns:p14="http://schemas.microsoft.com/office/powerpoint/2010/main" val="18140942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A0C2EA0-3ED8-46F6-B77B-AD11341E525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68261"/>
            <a:ext cx="12192000" cy="5715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C0666A79-D906-4EC8-8A70-9E99C7C2D7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789" y="243984"/>
            <a:ext cx="11010378" cy="1325563"/>
          </a:xfrm>
        </p:spPr>
        <p:txBody>
          <a:bodyPr>
            <a:normAutofit/>
          </a:bodyPr>
          <a:lstStyle/>
          <a:p>
            <a:r>
              <a:rPr lang="en-US" b="1" dirty="0"/>
              <a:t>Four MAs based mostly on water supply sources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6C59693-D04B-4F74-BAFF-B95B9505C6D2}"/>
              </a:ext>
            </a:extLst>
          </p:cNvPr>
          <p:cNvSpPr txBox="1"/>
          <p:nvPr/>
        </p:nvSpPr>
        <p:spPr>
          <a:xfrm>
            <a:off x="5098093" y="3494759"/>
            <a:ext cx="638827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/>
              <a:t>Local surface water from Hernandez and Paicines reservoirs in  Zone 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C4DCCE-E9C4-4487-B5CF-9C653D831C95}"/>
              </a:ext>
            </a:extLst>
          </p:cNvPr>
          <p:cNvSpPr txBox="1"/>
          <p:nvPr/>
        </p:nvSpPr>
        <p:spPr>
          <a:xfrm>
            <a:off x="4150289" y="2138140"/>
            <a:ext cx="553233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/>
              <a:t>Imported Central Valley Project water in Zone 6 and in Santa Clara County</a:t>
            </a:r>
          </a:p>
        </p:txBody>
      </p:sp>
    </p:spTree>
    <p:extLst>
      <p:ext uri="{BB962C8B-B14F-4D97-AF65-F5344CB8AC3E}">
        <p14:creationId xmlns:p14="http://schemas.microsoft.com/office/powerpoint/2010/main" val="10079256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map&#10;&#10;Description automatically generated">
            <a:extLst>
              <a:ext uri="{FF2B5EF4-FFF2-40B4-BE49-F238E27FC236}">
                <a16:creationId xmlns:a16="http://schemas.microsoft.com/office/drawing/2014/main" id="{C2E74F13-6B79-4DDF-B6CC-510365B866B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5008" y="-6652"/>
            <a:ext cx="12414395" cy="686465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26621B8-CF8F-4E39-A4F6-69738276CF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1803" y="584672"/>
            <a:ext cx="4659342" cy="987814"/>
          </a:xfrm>
          <a:solidFill>
            <a:schemeClr val="bg1"/>
          </a:solidFill>
        </p:spPr>
        <p:txBody>
          <a:bodyPr/>
          <a:lstStyle/>
          <a:p>
            <a:r>
              <a:rPr lang="en-US" b="1" dirty="0"/>
              <a:t>Management Areas</a:t>
            </a:r>
          </a:p>
        </p:txBody>
      </p:sp>
    </p:spTree>
    <p:extLst>
      <p:ext uri="{BB962C8B-B14F-4D97-AF65-F5344CB8AC3E}">
        <p14:creationId xmlns:p14="http://schemas.microsoft.com/office/powerpoint/2010/main" val="17575228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B5920A-4EC2-41C2-BD98-532F20E17E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0660" y="365125"/>
            <a:ext cx="8963140" cy="1325563"/>
          </a:xfrm>
        </p:spPr>
        <p:txBody>
          <a:bodyPr/>
          <a:lstStyle/>
          <a:p>
            <a:r>
              <a:rPr lang="en-US" b="1" dirty="0"/>
              <a:t>Discussion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D3AB4AC-B331-43E9-925E-2CFA430BAF8B}"/>
              </a:ext>
            </a:extLst>
          </p:cNvPr>
          <p:cNvSpPr txBox="1"/>
          <p:nvPr/>
        </p:nvSpPr>
        <p:spPr>
          <a:xfrm>
            <a:off x="3327094" y="1641510"/>
            <a:ext cx="3704219" cy="10926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3000" dirty="0"/>
              <a:t>GSP Process</a:t>
            </a:r>
          </a:p>
          <a:p>
            <a:pPr marL="457200" indent="-457200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3000" dirty="0"/>
              <a:t>Management Areas</a:t>
            </a:r>
          </a:p>
        </p:txBody>
      </p:sp>
    </p:spTree>
    <p:extLst>
      <p:ext uri="{BB962C8B-B14F-4D97-AF65-F5344CB8AC3E}">
        <p14:creationId xmlns:p14="http://schemas.microsoft.com/office/powerpoint/2010/main" val="26617288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6621B8-CF8F-4E39-A4F6-69738276CF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6885" y="421688"/>
            <a:ext cx="10131490" cy="987814"/>
          </a:xfrm>
        </p:spPr>
        <p:txBody>
          <a:bodyPr/>
          <a:lstStyle/>
          <a:p>
            <a:r>
              <a:rPr lang="en-US" b="1" dirty="0"/>
              <a:t>What is a Water Budget?</a:t>
            </a:r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EE46B80D-5F72-4618-AE65-6DEFC59C5E1A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2588303" y="1589198"/>
            <a:ext cx="6764382" cy="643915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150000"/>
              <a:buFont typeface="Arial" pitchFamily="34" charset="0"/>
              <a:buChar char="•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" pitchFamily="2" charset="2"/>
              <a:buChar char="Ø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Courier New" pitchFamily="49" charset="0"/>
              <a:buChar char="o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DD8047"/>
              </a:buClr>
              <a:buSzPct val="150000"/>
              <a:buNone/>
              <a:tabLst/>
              <a:defRPr/>
            </a:pPr>
            <a:r>
              <a:rPr lang="en-US" sz="3200" dirty="0">
                <a:solidFill>
                  <a:sysClr val="windowText" lastClr="000000"/>
                </a:solidFill>
              </a:rPr>
              <a:t>Inflows – Outflows = Change in Storage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1899B0F-35B7-416D-8135-FA0297E798F6}"/>
              </a:ext>
            </a:extLst>
          </p:cNvPr>
          <p:cNvSpPr/>
          <p:nvPr/>
        </p:nvSpPr>
        <p:spPr>
          <a:xfrm>
            <a:off x="3291840" y="2651759"/>
            <a:ext cx="5357308" cy="2269864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</a:schemeClr>
              </a:gs>
              <a:gs pos="76000">
                <a:schemeClr val="accent4">
                  <a:shade val="67500"/>
                  <a:satMod val="115000"/>
                  <a:lumMod val="19000"/>
                  <a:lumOff val="81000"/>
                </a:schemeClr>
              </a:gs>
              <a:gs pos="100000">
                <a:schemeClr val="accent6">
                  <a:lumMod val="20000"/>
                  <a:lumOff val="80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E9B89C71-3D3E-451B-A413-704670504604}"/>
              </a:ext>
            </a:extLst>
          </p:cNvPr>
          <p:cNvSpPr/>
          <p:nvPr/>
        </p:nvSpPr>
        <p:spPr>
          <a:xfrm>
            <a:off x="882127" y="3162748"/>
            <a:ext cx="2409713" cy="12478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8D7FF911-D4C5-4D17-9995-8E0059FBD1CE}"/>
              </a:ext>
            </a:extLst>
          </p:cNvPr>
          <p:cNvSpPr/>
          <p:nvPr/>
        </p:nvSpPr>
        <p:spPr>
          <a:xfrm>
            <a:off x="8649148" y="3125096"/>
            <a:ext cx="2409713" cy="12478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F7E55F-A6E1-41D6-AF41-F0E0D2BFC208}"/>
              </a:ext>
            </a:extLst>
          </p:cNvPr>
          <p:cNvSpPr txBox="1"/>
          <p:nvPr/>
        </p:nvSpPr>
        <p:spPr>
          <a:xfrm>
            <a:off x="957431" y="3525081"/>
            <a:ext cx="18072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INFLOWS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08187B-C481-48E8-9ADA-677133E408B7}"/>
              </a:ext>
            </a:extLst>
          </p:cNvPr>
          <p:cNvSpPr txBox="1"/>
          <p:nvPr/>
        </p:nvSpPr>
        <p:spPr>
          <a:xfrm>
            <a:off x="8778240" y="3455893"/>
            <a:ext cx="20009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OUTFLOWS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7A98DA6-92CD-4CC9-9D6C-B33E8EC08E74}"/>
              </a:ext>
            </a:extLst>
          </p:cNvPr>
          <p:cNvSpPr txBox="1"/>
          <p:nvPr/>
        </p:nvSpPr>
        <p:spPr>
          <a:xfrm>
            <a:off x="4396291" y="3525081"/>
            <a:ext cx="33994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CHANGE IN STORAGE</a:t>
            </a:r>
          </a:p>
        </p:txBody>
      </p:sp>
    </p:spTree>
    <p:extLst>
      <p:ext uri="{BB962C8B-B14F-4D97-AF65-F5344CB8AC3E}">
        <p14:creationId xmlns:p14="http://schemas.microsoft.com/office/powerpoint/2010/main" val="16226751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3438</TotalTime>
  <Words>1863</Words>
  <Application>Microsoft Office PowerPoint</Application>
  <PresentationFormat>Widescreen</PresentationFormat>
  <Paragraphs>356</Paragraphs>
  <Slides>46</Slides>
  <Notes>34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1" baseType="lpstr">
      <vt:lpstr>Arial</vt:lpstr>
      <vt:lpstr>Calibri</vt:lpstr>
      <vt:lpstr>Calibri Light</vt:lpstr>
      <vt:lpstr>Wingdings</vt:lpstr>
      <vt:lpstr>Office Theme</vt:lpstr>
      <vt:lpstr>Community Workshop</vt:lpstr>
      <vt:lpstr>Update:  Sustainable Groundwater Management for North San Benito Groundwater Basin</vt:lpstr>
      <vt:lpstr>PowerPoint Presentation</vt:lpstr>
      <vt:lpstr>Where are we now in GSP process? </vt:lpstr>
      <vt:lpstr>One Basin with Four Management Areas (MAs)</vt:lpstr>
      <vt:lpstr>Four MAs based mostly on water supply sources</vt:lpstr>
      <vt:lpstr>Management Areas</vt:lpstr>
      <vt:lpstr>Discussion</vt:lpstr>
      <vt:lpstr>What is a Water Budget?</vt:lpstr>
      <vt:lpstr>Water Budget</vt:lpstr>
      <vt:lpstr>Linked Water Budget Components</vt:lpstr>
      <vt:lpstr>Why Use Models?</vt:lpstr>
      <vt:lpstr>Simulates Groundwater Levels</vt:lpstr>
      <vt:lpstr>Simulates Groundwater Budgets</vt:lpstr>
      <vt:lpstr>Sustainable  Yield</vt:lpstr>
      <vt:lpstr>Sustainable Yield Estimate </vt:lpstr>
      <vt:lpstr>Discussion</vt:lpstr>
      <vt:lpstr>What is sustainable management?</vt:lpstr>
      <vt:lpstr>Sustainability Criteria</vt:lpstr>
      <vt:lpstr>Groundwater Levels</vt:lpstr>
      <vt:lpstr>Groundwater Level Minimum Threshold</vt:lpstr>
      <vt:lpstr>Key Wells as representative monitoring sites</vt:lpstr>
      <vt:lpstr>PowerPoint Presentation</vt:lpstr>
      <vt:lpstr>Groundwater Storage</vt:lpstr>
      <vt:lpstr>Groundwater storage</vt:lpstr>
      <vt:lpstr>Water Quality</vt:lpstr>
      <vt:lpstr>Objective and GSA responsibilities</vt:lpstr>
      <vt:lpstr>Approach</vt:lpstr>
      <vt:lpstr>What is significant and unreasonable? How many wells?</vt:lpstr>
      <vt:lpstr>PowerPoint Presentation</vt:lpstr>
      <vt:lpstr>Approach</vt:lpstr>
      <vt:lpstr>Water quality management actions</vt:lpstr>
      <vt:lpstr>Discussion</vt:lpstr>
      <vt:lpstr>Land subsidence</vt:lpstr>
      <vt:lpstr>PowerPoint Presentation</vt:lpstr>
      <vt:lpstr>Minimum Threshold </vt:lpstr>
      <vt:lpstr>Measurable Objective</vt:lpstr>
      <vt:lpstr>Interconnected Surface Water and Groundwater Dependent Ecosystems (GDEs)</vt:lpstr>
      <vt:lpstr>Interconnected Surface Water and Groundwater Dependent Ecosystems (GDEs)</vt:lpstr>
      <vt:lpstr>PowerPoint Presentation</vt:lpstr>
      <vt:lpstr>PowerPoint Presentation</vt:lpstr>
      <vt:lpstr>Definition of Minimum Threshold</vt:lpstr>
      <vt:lpstr>Discussion</vt:lpstr>
      <vt:lpstr>GSP Overview</vt:lpstr>
      <vt:lpstr>What’s next?</vt:lpstr>
      <vt:lpstr>Subscribe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Iris Priestaf</dc:creator>
  <cp:lastModifiedBy>Iris Priestaf</cp:lastModifiedBy>
  <cp:revision>204</cp:revision>
  <dcterms:created xsi:type="dcterms:W3CDTF">2018-07-30T18:17:07Z</dcterms:created>
  <dcterms:modified xsi:type="dcterms:W3CDTF">2020-09-21T20:23:52Z</dcterms:modified>
</cp:coreProperties>
</file>