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2"/>
  </p:notesMasterIdLst>
  <p:sldIdLst>
    <p:sldId id="758" r:id="rId2"/>
    <p:sldId id="664" r:id="rId3"/>
    <p:sldId id="524" r:id="rId4"/>
    <p:sldId id="788" r:id="rId5"/>
    <p:sldId id="796" r:id="rId6"/>
    <p:sldId id="813" r:id="rId7"/>
    <p:sldId id="814" r:id="rId8"/>
    <p:sldId id="815" r:id="rId9"/>
    <p:sldId id="805" r:id="rId10"/>
    <p:sldId id="804" r:id="rId11"/>
    <p:sldId id="807" r:id="rId12"/>
    <p:sldId id="811" r:id="rId13"/>
    <p:sldId id="806" r:id="rId14"/>
    <p:sldId id="808" r:id="rId15"/>
    <p:sldId id="812" r:id="rId16"/>
    <p:sldId id="810" r:id="rId17"/>
    <p:sldId id="790" r:id="rId18"/>
    <p:sldId id="791" r:id="rId19"/>
    <p:sldId id="775" r:id="rId20"/>
    <p:sldId id="265" r:id="rId21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8EE"/>
    <a:srgbClr val="CAE9F6"/>
    <a:srgbClr val="D1ECF7"/>
    <a:srgbClr val="04DE0E"/>
    <a:srgbClr val="FF33CC"/>
    <a:srgbClr val="4472C4"/>
    <a:srgbClr val="FF9900"/>
    <a:srgbClr val="FBFD99"/>
    <a:srgbClr val="FDFECE"/>
    <a:srgbClr val="BDE3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212" autoAdjust="0"/>
    <p:restoredTop sz="86792" autoAdjust="0"/>
  </p:normalViewPr>
  <p:slideViewPr>
    <p:cSldViewPr snapToGrid="0">
      <p:cViewPr varScale="1">
        <p:scale>
          <a:sx n="66" d="100"/>
          <a:sy n="66" d="100"/>
        </p:scale>
        <p:origin x="666" y="3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3798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60" tIns="46579" rIns="93160" bIns="46579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60" tIns="46579" rIns="93160" bIns="46579" rtlCol="0"/>
          <a:lstStyle>
            <a:lvl1pPr algn="r">
              <a:defRPr sz="1300"/>
            </a:lvl1pPr>
          </a:lstStyle>
          <a:p>
            <a:fld id="{38D15897-4158-4C0E-8E1E-EE184300DED6}" type="datetimeFigureOut">
              <a:rPr lang="en-US" smtClean="0"/>
              <a:t>1/27/2021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0" tIns="46579" rIns="93160" bIns="4657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3"/>
            <a:ext cx="5608320" cy="3660458"/>
          </a:xfrm>
          <a:prstGeom prst="rect">
            <a:avLst/>
          </a:prstGeom>
        </p:spPr>
        <p:txBody>
          <a:bodyPr vert="horz" lIns="93160" tIns="46579" rIns="93160" bIns="4657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6433"/>
          </a:xfrm>
          <a:prstGeom prst="rect">
            <a:avLst/>
          </a:prstGeom>
        </p:spPr>
        <p:txBody>
          <a:bodyPr vert="horz" lIns="93160" tIns="46579" rIns="93160" bIns="46579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6433"/>
          </a:xfrm>
          <a:prstGeom prst="rect">
            <a:avLst/>
          </a:prstGeom>
        </p:spPr>
        <p:txBody>
          <a:bodyPr vert="horz" lIns="93160" tIns="46579" rIns="93160" bIns="46579" rtlCol="0" anchor="b"/>
          <a:lstStyle>
            <a:lvl1pPr algn="r">
              <a:defRPr sz="1300"/>
            </a:lvl1pPr>
          </a:lstStyle>
          <a:p>
            <a:fld id="{5984C8E0-80E6-4916-B6E7-E193659541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9150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84C8E0-80E6-4916-B6E7-E193659541F1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70188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1" y="4473893"/>
            <a:ext cx="5737120" cy="366045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84C8E0-80E6-4916-B6E7-E193659541F1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4118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84C8E0-80E6-4916-B6E7-E193659541F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5776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84C8E0-80E6-4916-B6E7-E193659541F1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7071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84C8E0-80E6-4916-B6E7-E193659541F1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17569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84C8E0-80E6-4916-B6E7-E193659541F1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4887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84C8E0-80E6-4916-B6E7-E193659541F1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9098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46B4B-6EAE-4601-A617-AA5D76D292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32560"/>
            <a:ext cx="9144000" cy="1301496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191D83-B6DB-4CAC-8CD4-FD063C1EFF4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658367"/>
            <a:ext cx="9144000" cy="46634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San Benito County Water District Groundwater Sustainability Agency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C96A88-8ADA-4A94-A700-8C42EA8EE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CD27C7-B7A0-4922-A440-8EAEBCE64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3DCBF-921F-4CAC-AFD7-CC3F4F70CD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936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81359EE-639F-4981-841D-BD91DC5511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F1E483-26BC-4694-8E6A-CBE1E6599D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EC4F1B-5CEE-4482-9B18-4E25768A3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AA753-21C6-4FC9-8C76-05C51458C796}" type="datetime1">
              <a:rPr lang="en-US" smtClean="0"/>
              <a:t>1/27/2021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8A93E3-0E10-45BA-A531-43214CD8B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BD004E-EAA4-403D-B74D-D49AB52AB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3DCBF-921F-4CAC-AFD7-CC3F4F70CD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341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68014-C5B0-4D33-BC9D-18615D3FA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54704F-A1BA-4F1E-B997-24A1962E80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9497DB-4438-4D91-A5E4-90C52D28C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01214-9DB8-4112-91EB-C1611A08BC89}" type="datetime1">
              <a:rPr lang="en-US" smtClean="0"/>
              <a:t>1/27/2021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53EC53-1A73-4A28-AC6C-08B9BC0C8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AFFB83-4656-4CFE-B0FB-1ED09D02C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3DCBF-921F-4CAC-AFD7-CC3F4F70CD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519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4B9C8C-7CEB-4FB6-96E5-FE62B6DBF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D5362D-7E6F-4AC8-B660-C1951B6B00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84365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46908E-51A1-4D9E-9E26-EBE794530F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6019800" cy="374205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F329A5-2619-4CF0-AC65-08127C261D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34832-7E25-4528-B103-456EFAC4A762}" type="datetime1">
              <a:rPr lang="en-US" smtClean="0"/>
              <a:t>1/27/2021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84107A-729C-4EA0-9BA9-D12A74B61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0CC7F8-FDE4-49E2-96EC-B9A942B2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3DCBF-921F-4CAC-AFD7-CC3F4F70CD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2287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20732-27BE-463E-ADD0-FA651FAE6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675F78-4AE1-4F26-AE61-970D82EE1C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C46387-D95C-446D-A866-F6290A591E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29F8C6D-43E2-4F75-9C17-E240E97C34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E25C1B-7B3F-4B3F-B130-4C85117886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563B2C-2A1B-4C59-AA65-A8B313DF72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2A8BA-BEDD-4869-9B4A-504F2611B24D}" type="datetime1">
              <a:rPr lang="en-US" smtClean="0"/>
              <a:t>1/27/2021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FF5A631-FA0C-46E8-B095-57AAF57C5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C77043-9484-4193-BE48-527AA950F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3DCBF-921F-4CAC-AFD7-CC3F4F70CD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944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D49E3-5D9A-4104-8FC2-33B566F63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36BA6C-3E93-462E-8E04-5015A3169B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5EE0C-B00B-467C-89E0-FA65B458778C}" type="datetime1">
              <a:rPr lang="en-US" smtClean="0"/>
              <a:t>1/27/2021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9642A9-ECAE-49C7-9884-39D49EF69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8BD1A9-E1B2-47DC-8F07-09630CA8E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3DCBF-921F-4CAC-AFD7-CC3F4F70CD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007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9D48E51-C40E-463F-9E7D-2107E85AF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57695-F56F-4347-94A1-90CE72242C9D}" type="datetime1">
              <a:rPr lang="en-US" smtClean="0"/>
              <a:t>1/27/2021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FBC924-DA88-4842-A16B-1CE74DFC1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E9CD4A-7647-488D-83BF-CA48C8AAA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3DCBF-921F-4CAC-AFD7-CC3F4F70CD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999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C9409-0594-4972-A3EF-DDD807DB7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3A84D5-7D0F-4199-BCEA-45BC316A59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94F767-5C2F-4937-B8FC-25C94B5822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5C8ECB-494A-4FEB-A450-3FC361685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431AE-90D3-4804-B17A-BB7296E772F9}" type="datetime1">
              <a:rPr lang="en-US" smtClean="0"/>
              <a:t>1/27/2021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52EE16-E050-4648-85EB-2E5A72946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73AA47-9DDD-49B5-9A82-27DF9C77A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3DCBF-921F-4CAC-AFD7-CC3F4F70CD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187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C6CE2-6A39-4A84-AC1A-18EA62E5C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87772B6-06A5-4DCE-AC9B-2FF8F40356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85A61C-8A5B-481A-AC34-BFA00C3CD2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65EE84-6158-4F10-B879-616C635E5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1A671-E951-4474-95A8-F911B3C2ABC8}" type="datetime1">
              <a:rPr lang="en-US" smtClean="0"/>
              <a:t>1/27/2021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6585D2-6F84-48A2-9B98-B3A8BDD33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E50EDF-E295-4B1E-9297-41527EBDD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3DCBF-921F-4CAC-AFD7-CC3F4F70CD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531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8FE5E-2DB4-450F-A36E-B8F72B7B0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B6785D-052D-44C7-A88C-FE5DF5B660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F639B8-6DE2-4F98-8500-767D8CD885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A0929-07AC-4C86-9302-72DB15747EB2}" type="datetime1">
              <a:rPr lang="en-US" smtClean="0"/>
              <a:t>1/27/2021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28F0A6-6A5B-46CC-A542-69BA6F8BD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BE9FA7-C879-48C2-A061-BCC5D8050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3DCBF-921F-4CAC-AFD7-CC3F4F70CD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331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microsoft.com/office/2007/relationships/hdphoto" Target="../media/hdphoto1.wdp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2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EC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6FFD6E2-CAEC-46C0-9DAA-CA113B6C4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51A164-5E2E-4D28-8DD9-93AEFF96F2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7F9916-7A9A-4578-A8B4-67F22C4F09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78BEFD-DE60-479E-BEA5-7188DFFEC722}" type="datetime1">
              <a:rPr lang="en-US" smtClean="0"/>
              <a:t>1/27/2021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F4A11D-9F0C-4A98-9324-3B654C386A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623F34-3080-4467-A44F-9E7D163C77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D3DCBF-921F-4CAC-AFD7-CC3F4F70CD5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8353FBA-19CA-46A4-9FF0-B97D597A7B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 cstate="screen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artisticPaintBrush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5038603"/>
            <a:ext cx="12191999" cy="18193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450F394-F3E1-401B-A6F5-13CB17C3752B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screen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5167" b="90000" l="939" r="98358">
                        <a14:foregroundMark x1="6523" y1="5833" x2="6523" y2="5833"/>
                        <a14:foregroundMark x1="6664" y1="7500" x2="6664" y2="7500"/>
                        <a14:foregroundMark x1="7321" y1="22500" x2="7321" y2="22500"/>
                        <a14:foregroundMark x1="7133" y1="53000" x2="7133" y2="53000"/>
                        <a14:foregroundMark x1="1032" y1="5333" x2="1032" y2="5333"/>
                        <a14:foregroundMark x1="20131" y1="5833" x2="20131" y2="5833"/>
                        <a14:foregroundMark x1="34350" y1="6333" x2="34350" y2="6333"/>
                        <a14:foregroundMark x1="38292" y1="5333" x2="38292" y2="5333"/>
                        <a14:foregroundMark x1="39700" y1="7000" x2="39700" y2="7000"/>
                        <a14:foregroundMark x1="43595" y1="17000" x2="43595" y2="17000"/>
                        <a14:foregroundMark x1="52651" y1="7000" x2="52651" y2="7000"/>
                        <a14:foregroundMark x1="58282" y1="9167" x2="58282" y2="9167"/>
                        <a14:foregroundMark x1="61896" y1="22500" x2="61896" y2="22500"/>
                        <a14:foregroundMark x1="62037" y1="24667" x2="62037" y2="24667"/>
                        <a14:foregroundMark x1="3238" y1="86333" x2="3238" y2="86333"/>
                        <a14:foregroundMark x1="3097" y1="86333" x2="3097" y2="86333"/>
                        <a14:foregroundMark x1="3097" y1="86333" x2="3097" y2="86333"/>
                        <a14:foregroundMark x1="3097" y1="87500" x2="3097" y2="87500"/>
                        <a14:foregroundMark x1="16237" y1="85333" x2="16237" y2="85333"/>
                        <a14:foregroundMark x1="16237" y1="85333" x2="16237" y2="85333"/>
                        <a14:foregroundMark x1="23745" y1="78000" x2="23745" y2="78000"/>
                        <a14:foregroundMark x1="23745" y1="78000" x2="23745" y2="78000"/>
                        <a14:foregroundMark x1="30924" y1="84167" x2="30924" y2="84167"/>
                        <a14:foregroundMark x1="30924" y1="84167" x2="30924" y2="84167"/>
                        <a14:foregroundMark x1="40450" y1="80333" x2="40450" y2="80333"/>
                        <a14:foregroundMark x1="40450" y1="80333" x2="40450" y2="80333"/>
                        <a14:foregroundMark x1="52182" y1="77000" x2="52182" y2="77000"/>
                        <a14:foregroundMark x1="62037" y1="82000" x2="62037" y2="82000"/>
                        <a14:foregroundMark x1="61755" y1="82000" x2="61755" y2="82000"/>
                        <a14:foregroundMark x1="58470" y1="80333" x2="58470" y2="80333"/>
                        <a14:foregroundMark x1="71610" y1="80833" x2="71610" y2="80833"/>
                        <a14:foregroundMark x1="80197" y1="77500" x2="80197" y2="77500"/>
                        <a14:foregroundMark x1="88034" y1="77000" x2="88034" y2="77000"/>
                        <a14:foregroundMark x1="94744" y1="79167" x2="94744" y2="79167"/>
                        <a14:foregroundMark x1="94603" y1="80833" x2="94603" y2="80833"/>
                        <a14:foregroundMark x1="94744" y1="84667" x2="94744" y2="84667"/>
                        <a14:foregroundMark x1="98358" y1="78667" x2="98358" y2="78667"/>
                        <a14:foregroundMark x1="94603" y1="15833" x2="94603" y2="15833"/>
                        <a14:foregroundMark x1="77710" y1="8000" x2="77710" y2="8000"/>
                        <a14:foregroundMark x1="74707" y1="9167" x2="74707" y2="9167"/>
                        <a14:foregroundMark x1="70671" y1="12500" x2="78320" y2="10333"/>
                        <a14:foregroundMark x1="78320" y1="10333" x2="88785" y2="15333"/>
                        <a14:foregroundMark x1="71750" y1="48000" x2="92726" y2="40333"/>
                        <a14:foregroundMark x1="92726" y1="40333" x2="92726" y2="40333"/>
                        <a14:foregroundMark x1="73017" y1="32000" x2="90474" y2="52000"/>
                        <a14:foregroundMark x1="90474" y1="52000" x2="91459" y2="51333"/>
                        <a14:foregroundMark x1="95824" y1="54167" x2="79962" y2="59333"/>
                        <a14:foregroundMark x1="79962" y1="59333" x2="71610" y2="55333"/>
                        <a14:foregroundMark x1="16847" y1="12000" x2="16847" y2="12000"/>
                        <a14:foregroundMark x1="14829" y1="20333" x2="14829" y2="20333"/>
                        <a14:foregroundMark x1="14172" y1="30833" x2="14172" y2="30833"/>
                        <a14:foregroundMark x1="14172" y1="43667" x2="14172" y2="43667"/>
                        <a14:foregroundMark x1="27030" y1="16333" x2="27030" y2="16333"/>
                        <a14:foregroundMark x1="44533" y1="87000" x2="44533" y2="87000"/>
                        <a14:foregroundMark x1="65791" y1="83000" x2="65791" y2="83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480" y="6093008"/>
            <a:ext cx="1972961" cy="555503"/>
          </a:xfrm>
          <a:prstGeom prst="rect">
            <a:avLst/>
          </a:prstGeom>
          <a:effectLst>
            <a:glow rad="304800">
              <a:schemeClr val="bg1">
                <a:alpha val="62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935028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zoom.us/j/96081573060?pwd=RFBsUE1jVWY5YUsvckZJSi9CajI2QT09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CFB0A16-4F81-4980-8000-C62049F8537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Technical Advisory Committee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8D18DB-E761-4A29-82B5-22424590AC89}"/>
              </a:ext>
            </a:extLst>
          </p:cNvPr>
          <p:cNvSpPr txBox="1"/>
          <p:nvPr/>
        </p:nvSpPr>
        <p:spPr>
          <a:xfrm>
            <a:off x="1378016" y="2905780"/>
            <a:ext cx="10330249" cy="367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January 27, 2021 2:00-4:00</a:t>
            </a:r>
          </a:p>
          <a:p>
            <a:pPr lvl="0" algn="ctr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en-US" altLang="en-US" sz="2800" dirty="0"/>
              <a:t>Join Zoom Meeting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b="1" dirty="0"/>
              <a:t>	Zoom Meeting: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</a:t>
            </a:r>
            <a:r>
              <a:rPr lang="en-US" sz="1800" u="sng" dirty="0" err="1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zoom.us</a:t>
            </a:r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/j/</a:t>
            </a:r>
            <a:r>
              <a:rPr lang="en-US" sz="1800" u="sng" dirty="0" err="1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96081573060?pwd</a:t>
            </a:r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=</a:t>
            </a:r>
            <a:r>
              <a:rPr lang="en-US" sz="1800" u="sng" dirty="0" err="1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RFBsUE1jVWY5YUsvckZJSi9CajI2QT09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76363"/>
            <a:endParaRPr lang="en-US" dirty="0"/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Meeting ID: 960 8157 3060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Passcode: 156665</a:t>
            </a:r>
          </a:p>
          <a:p>
            <a:pPr marL="1376363"/>
            <a:br>
              <a:rPr lang="en-US" dirty="0">
                <a:highlight>
                  <a:srgbClr val="FFFF00"/>
                </a:highlight>
              </a:rPr>
            </a:br>
            <a:endParaRPr lang="en-US" dirty="0">
              <a:highlight>
                <a:srgbClr val="FFFF00"/>
              </a:highlight>
            </a:endParaRPr>
          </a:p>
          <a:p>
            <a:br>
              <a:rPr lang="en-US" dirty="0">
                <a:highlight>
                  <a:srgbClr val="FFFF00"/>
                </a:highlight>
              </a:rPr>
            </a:br>
            <a:endParaRPr lang="en-US" dirty="0">
              <a:highlight>
                <a:srgbClr val="FFFF00"/>
              </a:highlight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highlight>
                  <a:srgbClr val="FFFF00"/>
                </a:highlight>
              </a:rPr>
              <a:t>	</a:t>
            </a:r>
            <a:r>
              <a:rPr lang="en-US" sz="2800" dirty="0"/>
              <a:t>		</a:t>
            </a:r>
          </a:p>
        </p:txBody>
      </p:sp>
      <p:sp>
        <p:nvSpPr>
          <p:cNvPr id="8" name="Subtitle 4">
            <a:extLst>
              <a:ext uri="{FF2B5EF4-FFF2-40B4-BE49-F238E27FC236}">
                <a16:creationId xmlns:a16="http://schemas.microsoft.com/office/drawing/2014/main" id="{56C62344-1EA2-4CE5-A2C8-836A011B33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4973" y="494271"/>
            <a:ext cx="10330249" cy="1086574"/>
          </a:xfrm>
        </p:spPr>
        <p:txBody>
          <a:bodyPr>
            <a:noAutofit/>
          </a:bodyPr>
          <a:lstStyle/>
          <a:p>
            <a:r>
              <a:rPr lang="en-US" sz="3600" dirty="0"/>
              <a:t>San Benito County Water District</a:t>
            </a:r>
          </a:p>
          <a:p>
            <a:r>
              <a:rPr lang="en-US" sz="3600" dirty="0"/>
              <a:t>Groundwater Sustainability Agency</a:t>
            </a:r>
          </a:p>
          <a:p>
            <a:endParaRPr lang="en-US" sz="36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10D5926-70E6-4CDF-A0F6-3E07DF940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0971" y="6356350"/>
            <a:ext cx="2743200" cy="365125"/>
          </a:xfrm>
        </p:spPr>
        <p:txBody>
          <a:bodyPr vert="horz" lIns="91440" tIns="45720" rIns="91440" bIns="45720" rtlCol="0" anchor="ctr"/>
          <a:lstStyle/>
          <a:p>
            <a:fld id="{DAD3DCBF-921F-4CAC-AFD7-CC3F4F70CD58}" type="slidenum">
              <a:rPr lang="en-US" sz="1800" b="1">
                <a:solidFill>
                  <a:schemeClr val="bg1"/>
                </a:solidFill>
              </a:rPr>
              <a:pPr/>
              <a:t>1</a:t>
            </a:fld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020C2E59-C4C8-46EA-AA89-1C8E83FD93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81592" y="4840214"/>
            <a:ext cx="4880008" cy="369332"/>
          </a:xfrm>
          <a:prstGeom prst="rect">
            <a:avLst/>
          </a:prstGeom>
          <a:solidFill>
            <a:srgbClr val="D1ECF7"/>
          </a:solidFill>
          <a:ln>
            <a:solidFill>
              <a:srgbClr val="FF9900"/>
            </a:solidFill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dirty="0"/>
              <a:t> Or dial by your location: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+1 669 900 91</a:t>
            </a:r>
            <a:r>
              <a:rPr lang="en-US" altLang="en-US" dirty="0"/>
              <a:t>	28	</a:t>
            </a:r>
          </a:p>
        </p:txBody>
      </p:sp>
    </p:spTree>
    <p:extLst>
      <p:ext uri="{BB962C8B-B14F-4D97-AF65-F5344CB8AC3E}">
        <p14:creationId xmlns:p14="http://schemas.microsoft.com/office/powerpoint/2010/main" val="2401004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3954D-4966-45C1-9D2F-F5FD9DCEB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53327"/>
            <a:ext cx="10515600" cy="1325563"/>
          </a:xfrm>
        </p:spPr>
        <p:txBody>
          <a:bodyPr/>
          <a:lstStyle/>
          <a:p>
            <a:r>
              <a:rPr lang="en-US" b="1" dirty="0"/>
              <a:t>Preliminary Mapping for Land Based Funding</a:t>
            </a:r>
          </a:p>
        </p:txBody>
      </p:sp>
      <p:pic>
        <p:nvPicPr>
          <p:cNvPr id="6" name="Content Placeholder 5" descr="Map&#10;&#10;Description automatically generated">
            <a:extLst>
              <a:ext uri="{FF2B5EF4-FFF2-40B4-BE49-F238E27FC236}">
                <a16:creationId xmlns:a16="http://schemas.microsoft.com/office/drawing/2014/main" id="{84C786C5-CC79-45A4-BC05-1263567C37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794"/>
            <a:ext cx="12190305" cy="571420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88688F-67F1-40E8-811D-5B172D366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3DCBF-921F-4CAC-AFD7-CC3F4F70CD58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319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67713-688A-4378-8D12-08CB665A8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Land Based vs Consumption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52D3D7-0370-473D-8DD8-7CDC86CAF3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14400" lvl="2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58C252-EEEA-4CCF-903F-3961F2927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3DCBF-921F-4CAC-AFD7-CC3F4F70CD58}" type="slidenum">
              <a:rPr lang="en-US" smtClean="0"/>
              <a:t>11</a:t>
            </a:fld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67B42D2-146C-4BF7-960F-F2A71ED3CA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4828296"/>
              </p:ext>
            </p:extLst>
          </p:nvPr>
        </p:nvGraphicFramePr>
        <p:xfrm>
          <a:off x="2113280" y="1219200"/>
          <a:ext cx="7874000" cy="470614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70437">
                  <a:extLst>
                    <a:ext uri="{9D8B030D-6E8A-4147-A177-3AD203B41FA5}">
                      <a16:colId xmlns:a16="http://schemas.microsoft.com/office/drawing/2014/main" val="1230781638"/>
                    </a:ext>
                  </a:extLst>
                </a:gridCol>
                <a:gridCol w="4703563">
                  <a:extLst>
                    <a:ext uri="{9D8B030D-6E8A-4147-A177-3AD203B41FA5}">
                      <a16:colId xmlns:a16="http://schemas.microsoft.com/office/drawing/2014/main" val="1861574743"/>
                    </a:ext>
                  </a:extLst>
                </a:gridCol>
              </a:tblGrid>
              <a:tr h="559146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>
                          <a:effectLst/>
                        </a:rPr>
                        <a:t>First 5 years-Acreage Based Fee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7866279"/>
                  </a:ext>
                </a:extLst>
              </a:tr>
              <a:tr h="232977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92146897"/>
                  </a:ext>
                </a:extLst>
              </a:tr>
              <a:tr h="16308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Land Category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Costs for GSP Development, Monitoring and Reporting for Annual Update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17590364"/>
                  </a:ext>
                </a:extLst>
              </a:tr>
              <a:tr h="32616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Irrigated/Irrigable Acres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√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85889361"/>
                  </a:ext>
                </a:extLst>
              </a:tr>
              <a:tr h="32616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Urban Area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√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48250333"/>
                  </a:ext>
                </a:extLst>
              </a:tr>
              <a:tr h="32616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Golf Courses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√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17712600"/>
                  </a:ext>
                </a:extLst>
              </a:tr>
              <a:tr h="32616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Small Water Systems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√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27052132"/>
                  </a:ext>
                </a:extLst>
              </a:tr>
              <a:tr h="32616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Industrial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√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52604160"/>
                  </a:ext>
                </a:extLst>
              </a:tr>
              <a:tr h="32616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Rural Parcels &lt; 5 acres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√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01867458"/>
                  </a:ext>
                </a:extLst>
              </a:tr>
              <a:tr h="32616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Unirrigated Rangeland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N/A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573327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04126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9392D3-1296-459A-9BEE-438B66E59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Land Based vs Consumption</a:t>
            </a:r>
            <a:endParaRPr lang="en-US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78C64AB1-C74B-41B4-A087-6BC9C6086D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8606540"/>
              </p:ext>
            </p:extLst>
          </p:nvPr>
        </p:nvGraphicFramePr>
        <p:xfrm>
          <a:off x="1005840" y="1422401"/>
          <a:ext cx="10119359" cy="445008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62449">
                  <a:extLst>
                    <a:ext uri="{9D8B030D-6E8A-4147-A177-3AD203B41FA5}">
                      <a16:colId xmlns:a16="http://schemas.microsoft.com/office/drawing/2014/main" val="4074458078"/>
                    </a:ext>
                  </a:extLst>
                </a:gridCol>
                <a:gridCol w="2418970">
                  <a:extLst>
                    <a:ext uri="{9D8B030D-6E8A-4147-A177-3AD203B41FA5}">
                      <a16:colId xmlns:a16="http://schemas.microsoft.com/office/drawing/2014/main" val="4117886914"/>
                    </a:ext>
                  </a:extLst>
                </a:gridCol>
                <a:gridCol w="2418970">
                  <a:extLst>
                    <a:ext uri="{9D8B030D-6E8A-4147-A177-3AD203B41FA5}">
                      <a16:colId xmlns:a16="http://schemas.microsoft.com/office/drawing/2014/main" val="3575741060"/>
                    </a:ext>
                  </a:extLst>
                </a:gridCol>
                <a:gridCol w="2418970">
                  <a:extLst>
                    <a:ext uri="{9D8B030D-6E8A-4147-A177-3AD203B41FA5}">
                      <a16:colId xmlns:a16="http://schemas.microsoft.com/office/drawing/2014/main" val="1689787763"/>
                    </a:ext>
                  </a:extLst>
                </a:gridCol>
              </a:tblGrid>
              <a:tr h="368416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>
                          <a:effectLst/>
                        </a:rPr>
                        <a:t>Proposed Fee After 5-years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80" marR="9480" marT="948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1880986"/>
                  </a:ext>
                </a:extLst>
              </a:tr>
              <a:tr h="13573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Land Category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80" marR="9480" marT="94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Costs for GSP Annual and Plan Updates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80" marR="9480" marT="94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Costs for Monitoring for Annual GSP Updates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80" marR="9480" marT="94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Costs for Measurement of Extractions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80" marR="9480" marT="9480" marB="0" anchor="b"/>
                </a:tc>
                <a:extLst>
                  <a:ext uri="{0D108BD9-81ED-4DB2-BD59-A6C34878D82A}">
                    <a16:rowId xmlns:a16="http://schemas.microsoft.com/office/drawing/2014/main" val="3232658326"/>
                  </a:ext>
                </a:extLst>
              </a:tr>
              <a:tr h="552624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80" marR="9480" marT="94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(Acreage Based)</a:t>
                      </a:r>
                      <a:endParaRPr lang="en-US" sz="1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80" marR="9480" marT="94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(Acreage Based)</a:t>
                      </a:r>
                      <a:endParaRPr lang="en-US" sz="1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80" marR="9480" marT="94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(Consumption Based)</a:t>
                      </a:r>
                      <a:endParaRPr lang="en-US" sz="1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80" marR="9480" marT="9480" marB="0" anchor="b"/>
                </a:tc>
                <a:extLst>
                  <a:ext uri="{0D108BD9-81ED-4DB2-BD59-A6C34878D82A}">
                    <a16:rowId xmlns:a16="http://schemas.microsoft.com/office/drawing/2014/main" val="43528664"/>
                  </a:ext>
                </a:extLst>
              </a:tr>
              <a:tr h="27146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Irrigated/Irrigable Acres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80" marR="9480" marT="94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√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80" marR="9480" marT="94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√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80" marR="9480" marT="94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√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80" marR="9480" marT="9480" marB="0" anchor="b"/>
                </a:tc>
                <a:extLst>
                  <a:ext uri="{0D108BD9-81ED-4DB2-BD59-A6C34878D82A}">
                    <a16:rowId xmlns:a16="http://schemas.microsoft.com/office/drawing/2014/main" val="658632161"/>
                  </a:ext>
                </a:extLst>
              </a:tr>
              <a:tr h="27146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Urban Area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80" marR="9480" marT="94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√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80" marR="9480" marT="94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√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80" marR="9480" marT="94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√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80" marR="9480" marT="9480" marB="0" anchor="b"/>
                </a:tc>
                <a:extLst>
                  <a:ext uri="{0D108BD9-81ED-4DB2-BD59-A6C34878D82A}">
                    <a16:rowId xmlns:a16="http://schemas.microsoft.com/office/drawing/2014/main" val="2042001711"/>
                  </a:ext>
                </a:extLst>
              </a:tr>
              <a:tr h="27146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Golf Courses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80" marR="9480" marT="94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√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80" marR="9480" marT="94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√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80" marR="9480" marT="94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√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80" marR="9480" marT="9480" marB="0" anchor="b"/>
                </a:tc>
                <a:extLst>
                  <a:ext uri="{0D108BD9-81ED-4DB2-BD59-A6C34878D82A}">
                    <a16:rowId xmlns:a16="http://schemas.microsoft.com/office/drawing/2014/main" val="3590101814"/>
                  </a:ext>
                </a:extLst>
              </a:tr>
              <a:tr h="27146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Small Water Systems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80" marR="9480" marT="94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√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80" marR="9480" marT="94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√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80" marR="9480" marT="94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√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80" marR="9480" marT="9480" marB="0" anchor="b"/>
                </a:tc>
                <a:extLst>
                  <a:ext uri="{0D108BD9-81ED-4DB2-BD59-A6C34878D82A}">
                    <a16:rowId xmlns:a16="http://schemas.microsoft.com/office/drawing/2014/main" val="89570676"/>
                  </a:ext>
                </a:extLst>
              </a:tr>
              <a:tr h="27146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Industrial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80" marR="9480" marT="94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√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80" marR="9480" marT="94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√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80" marR="9480" marT="94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√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80" marR="9480" marT="9480" marB="0" anchor="b"/>
                </a:tc>
                <a:extLst>
                  <a:ext uri="{0D108BD9-81ED-4DB2-BD59-A6C34878D82A}">
                    <a16:rowId xmlns:a16="http://schemas.microsoft.com/office/drawing/2014/main" val="237877400"/>
                  </a:ext>
                </a:extLst>
              </a:tr>
              <a:tr h="27146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Rural Parcels &lt; 5 acres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80" marR="9480" marT="94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√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80" marR="9480" marT="94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√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80" marR="9480" marT="94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√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80" marR="9480" marT="9480" marB="0" anchor="b"/>
                </a:tc>
                <a:extLst>
                  <a:ext uri="{0D108BD9-81ED-4DB2-BD59-A6C34878D82A}">
                    <a16:rowId xmlns:a16="http://schemas.microsoft.com/office/drawing/2014/main" val="3918831123"/>
                  </a:ext>
                </a:extLst>
              </a:tr>
              <a:tr h="27146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De Minimis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80" marR="9480" marT="94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√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80" marR="9480" marT="94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√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80" marR="9480" marT="94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N/A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80" marR="9480" marT="9480" marB="0" anchor="b"/>
                </a:tc>
                <a:extLst>
                  <a:ext uri="{0D108BD9-81ED-4DB2-BD59-A6C34878D82A}">
                    <a16:rowId xmlns:a16="http://schemas.microsoft.com/office/drawing/2014/main" val="321629885"/>
                  </a:ext>
                </a:extLst>
              </a:tr>
              <a:tr h="27146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Unirrigated Rangeland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80" marR="9480" marT="94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N/A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80" marR="9480" marT="94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N/A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80" marR="9480" marT="94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N/A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80" marR="9480" marT="9480" marB="0" anchor="b"/>
                </a:tc>
                <a:extLst>
                  <a:ext uri="{0D108BD9-81ED-4DB2-BD59-A6C34878D82A}">
                    <a16:rowId xmlns:a16="http://schemas.microsoft.com/office/drawing/2014/main" val="1223324188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525EE9-9A7E-4485-B9E2-D9106A343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3DCBF-921F-4CAC-AFD7-CC3F4F70CD58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459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7FB32-0886-4604-AC8A-AC7ADD242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Authority to Charge Fees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62B56E-6DE3-4519-BDB0-6C669A4088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4503"/>
            <a:ext cx="10515600" cy="468246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Water Code Sec 10730(a) A GSA may impose fees to fund costs of a GSP to prepare and amend a GSP including but not limited to monitoring and annual reporting.</a:t>
            </a:r>
          </a:p>
          <a:p>
            <a:r>
              <a:rPr lang="en-US" dirty="0"/>
              <a:t>Billing Options </a:t>
            </a:r>
          </a:p>
          <a:p>
            <a:pPr lvl="1"/>
            <a:r>
              <a:rPr lang="en-US" dirty="0"/>
              <a:t>Urban users, direct billing to urban agencies based on acreage in service area</a:t>
            </a:r>
          </a:p>
          <a:p>
            <a:pPr lvl="2"/>
            <a:r>
              <a:rPr lang="en-US" dirty="0"/>
              <a:t>City of Hollister</a:t>
            </a:r>
          </a:p>
          <a:p>
            <a:pPr lvl="2"/>
            <a:r>
              <a:rPr lang="en-US" dirty="0"/>
              <a:t>Sunnyslope County Water District</a:t>
            </a:r>
          </a:p>
          <a:p>
            <a:pPr lvl="2"/>
            <a:r>
              <a:rPr lang="en-US" dirty="0"/>
              <a:t>Tres </a:t>
            </a:r>
            <a:r>
              <a:rPr lang="en-US" dirty="0" err="1"/>
              <a:t>Pinos</a:t>
            </a:r>
            <a:r>
              <a:rPr lang="en-US" dirty="0"/>
              <a:t> County Water District</a:t>
            </a:r>
          </a:p>
          <a:p>
            <a:pPr lvl="2"/>
            <a:r>
              <a:rPr lang="en-US" dirty="0"/>
              <a:t>San Juan Bautista</a:t>
            </a:r>
          </a:p>
          <a:p>
            <a:pPr lvl="1"/>
            <a:r>
              <a:rPr lang="en-US" dirty="0"/>
              <a:t>All Other Irrigable Land  Billed Through County Tax Rolls</a:t>
            </a:r>
          </a:p>
          <a:p>
            <a:pPr lvl="2"/>
            <a:r>
              <a:rPr lang="en-US" dirty="0"/>
              <a:t>Ag</a:t>
            </a:r>
          </a:p>
          <a:p>
            <a:pPr lvl="2"/>
            <a:r>
              <a:rPr lang="en-US" dirty="0"/>
              <a:t>Rural Parcels</a:t>
            </a:r>
          </a:p>
          <a:p>
            <a:pPr lvl="2"/>
            <a:r>
              <a:rPr lang="en-US" dirty="0"/>
              <a:t>Golf Courses</a:t>
            </a:r>
          </a:p>
          <a:p>
            <a:pPr lvl="2"/>
            <a:r>
              <a:rPr lang="en-US" dirty="0"/>
              <a:t>Large Industrial Users/Small Water Systems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5FA7EC-7075-4F77-9AE9-3FB3987AC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3DCBF-921F-4CAC-AFD7-CC3F4F70CD58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83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CC4C25-54BC-4465-AF8B-FD55ECA0A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Total Cost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ABDAB2-235E-4B50-B3DD-CB86C4F44784}"/>
              </a:ext>
            </a:extLst>
          </p:cNvPr>
          <p:cNvSpPr>
            <a:spLocks noGrp="1"/>
          </p:cNvSpPr>
          <p:nvPr>
            <p:ph idx="1"/>
          </p:nvPr>
        </p:nvSpPr>
        <p:spPr>
          <a:xfrm rot="10800000" flipH="1" flipV="1">
            <a:off x="11346768" y="6198270"/>
            <a:ext cx="50830" cy="74077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ED5DF8-05D4-4201-BAB7-5933B1669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3DCBF-921F-4CAC-AFD7-CC3F4F70CD58}" type="slidenum">
              <a:rPr lang="en-US" smtClean="0"/>
              <a:t>14</a:t>
            </a:fld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7BD2D52-3266-4108-AADD-513DCC0366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9793023"/>
              </p:ext>
            </p:extLst>
          </p:nvPr>
        </p:nvGraphicFramePr>
        <p:xfrm>
          <a:off x="1907458" y="1752956"/>
          <a:ext cx="8416413" cy="40571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0025">
                  <a:extLst>
                    <a:ext uri="{9D8B030D-6E8A-4147-A177-3AD203B41FA5}">
                      <a16:colId xmlns:a16="http://schemas.microsoft.com/office/drawing/2014/main" val="3016076457"/>
                    </a:ext>
                  </a:extLst>
                </a:gridCol>
                <a:gridCol w="2326388">
                  <a:extLst>
                    <a:ext uri="{9D8B030D-6E8A-4147-A177-3AD203B41FA5}">
                      <a16:colId xmlns:a16="http://schemas.microsoft.com/office/drawing/2014/main" val="2175755240"/>
                    </a:ext>
                  </a:extLst>
                </a:gridCol>
              </a:tblGrid>
              <a:tr h="590036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Total GSP Costs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2404865"/>
                  </a:ext>
                </a:extLst>
              </a:tr>
              <a:tr h="130547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48901824"/>
                  </a:ext>
                </a:extLst>
              </a:tr>
              <a:tr h="130547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09646173"/>
                  </a:ext>
                </a:extLst>
              </a:tr>
              <a:tr h="248039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u="none" strike="noStrike">
                          <a:effectLst/>
                        </a:rPr>
                        <a:t>Initial GSP Development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>
                          <a:effectLst/>
                        </a:rPr>
                        <a:t>$3,235,000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72896312"/>
                  </a:ext>
                </a:extLst>
              </a:tr>
              <a:tr h="254566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u="none" strike="noStrike" dirty="0">
                          <a:effectLst/>
                        </a:rPr>
                        <a:t>(Less Grant Reimbursement)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>
                          <a:effectLst/>
                        </a:rPr>
                        <a:t>-$2,000,000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12514052"/>
                  </a:ext>
                </a:extLst>
              </a:tr>
              <a:tr h="248039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u="none" strike="noStrike">
                          <a:effectLst/>
                        </a:rPr>
                        <a:t>GSP Cost to Recapture 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>
                          <a:effectLst/>
                        </a:rPr>
                        <a:t>$1,235,000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6336521"/>
                  </a:ext>
                </a:extLst>
              </a:tr>
              <a:tr h="248039">
                <a:tc>
                  <a:txBody>
                    <a:bodyPr/>
                    <a:lstStyle/>
                    <a:p>
                      <a:pPr algn="l" fontAlgn="b"/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0808267"/>
                  </a:ext>
                </a:extLst>
              </a:tr>
              <a:tr h="248039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u="none" strike="noStrike">
                          <a:effectLst/>
                        </a:rPr>
                        <a:t>Initial Costs Amortized over 5 years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>
                          <a:effectLst/>
                        </a:rPr>
                        <a:t>$247,000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32156693"/>
                  </a:ext>
                </a:extLst>
              </a:tr>
              <a:tr h="248039">
                <a:tc>
                  <a:txBody>
                    <a:bodyPr/>
                    <a:lstStyle/>
                    <a:p>
                      <a:pPr algn="l" fontAlgn="b"/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99920992"/>
                  </a:ext>
                </a:extLst>
              </a:tr>
              <a:tr h="248039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u="none" strike="noStrike">
                          <a:effectLst/>
                        </a:rPr>
                        <a:t>Annual Monitoring and Reporting 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>
                          <a:effectLst/>
                        </a:rPr>
                        <a:t>$390,000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37353373"/>
                  </a:ext>
                </a:extLst>
              </a:tr>
              <a:tr h="130547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66779415"/>
                  </a:ext>
                </a:extLst>
              </a:tr>
              <a:tr h="130547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61065859"/>
                  </a:ext>
                </a:extLst>
              </a:tr>
              <a:tr h="248039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u="none" strike="noStrike">
                          <a:effectLst/>
                        </a:rPr>
                        <a:t>Estimated Annual Cost to Recover in Fees 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$637,000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154194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65826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FEB7E1-7541-49EF-B8F1-5BE444BD0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Allocation of Cost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A420C4DB-117A-4534-B823-0E5F33E5D7C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8558305"/>
              </p:ext>
            </p:extLst>
          </p:nvPr>
        </p:nvGraphicFramePr>
        <p:xfrm>
          <a:off x="943896" y="1473200"/>
          <a:ext cx="10409903" cy="443598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23906">
                  <a:extLst>
                    <a:ext uri="{9D8B030D-6E8A-4147-A177-3AD203B41FA5}">
                      <a16:colId xmlns:a16="http://schemas.microsoft.com/office/drawing/2014/main" val="2505148843"/>
                    </a:ext>
                  </a:extLst>
                </a:gridCol>
                <a:gridCol w="1305077">
                  <a:extLst>
                    <a:ext uri="{9D8B030D-6E8A-4147-A177-3AD203B41FA5}">
                      <a16:colId xmlns:a16="http://schemas.microsoft.com/office/drawing/2014/main" val="1641750188"/>
                    </a:ext>
                  </a:extLst>
                </a:gridCol>
                <a:gridCol w="1228306">
                  <a:extLst>
                    <a:ext uri="{9D8B030D-6E8A-4147-A177-3AD203B41FA5}">
                      <a16:colId xmlns:a16="http://schemas.microsoft.com/office/drawing/2014/main" val="709802499"/>
                    </a:ext>
                  </a:extLst>
                </a:gridCol>
                <a:gridCol w="1197599">
                  <a:extLst>
                    <a:ext uri="{9D8B030D-6E8A-4147-A177-3AD203B41FA5}">
                      <a16:colId xmlns:a16="http://schemas.microsoft.com/office/drawing/2014/main" val="2998457821"/>
                    </a:ext>
                  </a:extLst>
                </a:gridCol>
                <a:gridCol w="1351138">
                  <a:extLst>
                    <a:ext uri="{9D8B030D-6E8A-4147-A177-3AD203B41FA5}">
                      <a16:colId xmlns:a16="http://schemas.microsoft.com/office/drawing/2014/main" val="3421106299"/>
                    </a:ext>
                  </a:extLst>
                </a:gridCol>
                <a:gridCol w="1105476">
                  <a:extLst>
                    <a:ext uri="{9D8B030D-6E8A-4147-A177-3AD203B41FA5}">
                      <a16:colId xmlns:a16="http://schemas.microsoft.com/office/drawing/2014/main" val="3250082466"/>
                    </a:ext>
                  </a:extLst>
                </a:gridCol>
                <a:gridCol w="798401">
                  <a:extLst>
                    <a:ext uri="{9D8B030D-6E8A-4147-A177-3AD203B41FA5}">
                      <a16:colId xmlns:a16="http://schemas.microsoft.com/office/drawing/2014/main" val="3271726470"/>
                    </a:ext>
                  </a:extLst>
                </a:gridCol>
              </a:tblGrid>
              <a:tr h="12959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Land Category</a:t>
                      </a:r>
                      <a:endParaRPr lang="en-US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2" marR="9122" marT="91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Acreage</a:t>
                      </a:r>
                      <a:endParaRPr lang="en-US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2" marR="9122" marT="91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% of Total Acres</a:t>
                      </a:r>
                      <a:endParaRPr lang="en-US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2" marR="9122" marT="91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GSP Annual Recapture</a:t>
                      </a:r>
                      <a:endParaRPr lang="en-US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2" marR="9122" marT="91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Annual Monitoring and Reporting</a:t>
                      </a:r>
                      <a:endParaRPr lang="en-US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2" marR="9122" marT="91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Total Cost</a:t>
                      </a:r>
                      <a:endParaRPr lang="en-US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2" marR="9122" marT="91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Cost Per Acre</a:t>
                      </a:r>
                      <a:endParaRPr lang="en-US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2" marR="9122" marT="9122" marB="0" anchor="b"/>
                </a:tc>
                <a:extLst>
                  <a:ext uri="{0D108BD9-81ED-4DB2-BD59-A6C34878D82A}">
                    <a16:rowId xmlns:a16="http://schemas.microsoft.com/office/drawing/2014/main" val="728215921"/>
                  </a:ext>
                </a:extLst>
              </a:tr>
              <a:tr h="240883"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2" marR="9122" marT="912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2" marR="9122" marT="912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2" marR="9122" marT="912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    247,000 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2" marR="9122" marT="912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      390,000 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2" marR="9122" marT="912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2" marR="9122" marT="912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2" marR="9122" marT="9122" marB="0" anchor="b"/>
                </a:tc>
                <a:extLst>
                  <a:ext uri="{0D108BD9-81ED-4DB2-BD59-A6C34878D82A}">
                    <a16:rowId xmlns:a16="http://schemas.microsoft.com/office/drawing/2014/main" val="573777233"/>
                  </a:ext>
                </a:extLst>
              </a:tr>
              <a:tr h="240883"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2" marR="9122" marT="912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2" marR="9122" marT="912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2" marR="9122" marT="912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2" marR="9122" marT="912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2" marR="9122" marT="912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2" marR="9122" marT="912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2" marR="9122" marT="9122" marB="0" anchor="b"/>
                </a:tc>
                <a:extLst>
                  <a:ext uri="{0D108BD9-81ED-4DB2-BD59-A6C34878D82A}">
                    <a16:rowId xmlns:a16="http://schemas.microsoft.com/office/drawing/2014/main" val="3795150328"/>
                  </a:ext>
                </a:extLst>
              </a:tr>
              <a:tr h="240883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Hollister Service Area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2" marR="9122" marT="912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          3,005 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2" marR="9122" marT="91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3.41%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2" marR="9122" marT="91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$8,413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2" marR="9122" marT="91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$13,284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2" marR="9122" marT="91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$21,697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2" marR="9122" marT="91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$7.22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2" marR="9122" marT="9122" marB="0" anchor="b"/>
                </a:tc>
                <a:extLst>
                  <a:ext uri="{0D108BD9-81ED-4DB2-BD59-A6C34878D82A}">
                    <a16:rowId xmlns:a16="http://schemas.microsoft.com/office/drawing/2014/main" val="2802073465"/>
                  </a:ext>
                </a:extLst>
              </a:tr>
              <a:tr h="240883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Sunnyslope Service Area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2" marR="9122" marT="912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          3,164 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2" marR="9122" marT="91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3.59%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2" marR="9122" marT="91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$8,857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2" marR="9122" marT="91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$13,986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2" marR="9122" marT="91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$22,843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2" marR="9122" marT="91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$7.22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2" marR="9122" marT="9122" marB="0" anchor="b"/>
                </a:tc>
                <a:extLst>
                  <a:ext uri="{0D108BD9-81ED-4DB2-BD59-A6C34878D82A}">
                    <a16:rowId xmlns:a16="http://schemas.microsoft.com/office/drawing/2014/main" val="4146039768"/>
                  </a:ext>
                </a:extLst>
              </a:tr>
              <a:tr h="240883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San Juan Bautisa Service Area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2" marR="9122" marT="912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             250 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2" marR="9122" marT="91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0.28%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2" marR="9122" marT="91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$699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2" marR="9122" marT="91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$1,104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2" marR="9122" marT="91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$1,803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2" marR="9122" marT="91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$7.22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2" marR="9122" marT="9122" marB="0" anchor="b"/>
                </a:tc>
                <a:extLst>
                  <a:ext uri="{0D108BD9-81ED-4DB2-BD59-A6C34878D82A}">
                    <a16:rowId xmlns:a16="http://schemas.microsoft.com/office/drawing/2014/main" val="2328848980"/>
                  </a:ext>
                </a:extLst>
              </a:tr>
              <a:tr h="240883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Golf Courses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2" marR="9122" marT="912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             594 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2" marR="9122" marT="91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0.67%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2" marR="9122" marT="91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$1,663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2" marR="9122" marT="91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$2,626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2" marR="9122" marT="91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$4,289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2" marR="9122" marT="91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$7.22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2" marR="9122" marT="9122" marB="0" anchor="b"/>
                </a:tc>
                <a:extLst>
                  <a:ext uri="{0D108BD9-81ED-4DB2-BD59-A6C34878D82A}">
                    <a16:rowId xmlns:a16="http://schemas.microsoft.com/office/drawing/2014/main" val="194473231"/>
                  </a:ext>
                </a:extLst>
              </a:tr>
              <a:tr h="240883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Small Water Systems/Industrial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2" marR="9122" marT="912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          4,292 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2" marR="9122" marT="91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4.86%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2" marR="9122" marT="91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$12,016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2" marR="9122" marT="91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$18,973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2" marR="9122" marT="91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$30,989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2" marR="9122" marT="91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$7.22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2" marR="9122" marT="9122" marB="0" anchor="b"/>
                </a:tc>
                <a:extLst>
                  <a:ext uri="{0D108BD9-81ED-4DB2-BD59-A6C34878D82A}">
                    <a16:rowId xmlns:a16="http://schemas.microsoft.com/office/drawing/2014/main" val="2750935447"/>
                  </a:ext>
                </a:extLst>
              </a:tr>
              <a:tr h="240883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Irrigated/Irrigable Area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2" marR="9122" marT="912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        74,349 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2" marR="9122" marT="91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84.28%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2" marR="9122" marT="91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$208,166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2" marR="9122" marT="91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$328,683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2" marR="9122" marT="91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$536,849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2" marR="9122" marT="91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$7.22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2" marR="9122" marT="9122" marB="0" anchor="b"/>
                </a:tc>
                <a:extLst>
                  <a:ext uri="{0D108BD9-81ED-4DB2-BD59-A6C34878D82A}">
                    <a16:rowId xmlns:a16="http://schemas.microsoft.com/office/drawing/2014/main" val="1888699613"/>
                  </a:ext>
                </a:extLst>
              </a:tr>
              <a:tr h="249487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Rural Parcels &lt; 5 acres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2" marR="9122" marT="912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          2,566 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2" marR="9122" marT="91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2.91%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2" marR="9122" marT="91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$7,186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2" marR="9122" marT="91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$11,346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2" marR="9122" marT="91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$18,531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2" marR="9122" marT="91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$7.22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2" marR="9122" marT="9122" marB="0" anchor="b"/>
                </a:tc>
                <a:extLst>
                  <a:ext uri="{0D108BD9-81ED-4DB2-BD59-A6C34878D82A}">
                    <a16:rowId xmlns:a16="http://schemas.microsoft.com/office/drawing/2014/main" val="108410356"/>
                  </a:ext>
                </a:extLst>
              </a:tr>
              <a:tr h="240883"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2" marR="9122" marT="912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        88,220 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2" marR="9122" marT="91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100.00%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2" marR="9122" marT="91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$247,000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2" marR="9122" marT="91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$390,000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2" marR="9122" marT="91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$637,000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2" marR="9122" marT="912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2" marR="9122" marT="9122" marB="0" anchor="b"/>
                </a:tc>
                <a:extLst>
                  <a:ext uri="{0D108BD9-81ED-4DB2-BD59-A6C34878D82A}">
                    <a16:rowId xmlns:a16="http://schemas.microsoft.com/office/drawing/2014/main" val="1804316141"/>
                  </a:ext>
                </a:extLst>
              </a:tr>
              <a:tr h="240883"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2" marR="9122" marT="912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2" marR="9122" marT="912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2" marR="9122" marT="912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2" marR="9122" marT="912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2" marR="9122" marT="912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2" marR="9122" marT="912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2" marR="9122" marT="9122" marB="0" anchor="b"/>
                </a:tc>
                <a:extLst>
                  <a:ext uri="{0D108BD9-81ED-4DB2-BD59-A6C34878D82A}">
                    <a16:rowId xmlns:a16="http://schemas.microsoft.com/office/drawing/2014/main" val="2075272543"/>
                  </a:ext>
                </a:extLst>
              </a:tr>
              <a:tr h="240883"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2" marR="9122" marT="912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2" marR="9122" marT="912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2" marR="9122" marT="912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2" marR="9122" marT="912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2" marR="9122" marT="912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2" marR="9122" marT="912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2" marR="9122" marT="9122" marB="0" anchor="b"/>
                </a:tc>
                <a:extLst>
                  <a:ext uri="{0D108BD9-81ED-4DB2-BD59-A6C34878D82A}">
                    <a16:rowId xmlns:a16="http://schemas.microsoft.com/office/drawing/2014/main" val="373029434"/>
                  </a:ext>
                </a:extLst>
              </a:tr>
              <a:tr h="240883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Unirrigated Rangeland 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2" marR="9122" marT="912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        36,120 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2" marR="9122" marT="912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2" marR="9122" marT="912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2" marR="9122" marT="912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2" marR="9122" marT="912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2" marR="9122" marT="91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0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2" marR="9122" marT="9122" marB="0" anchor="b"/>
                </a:tc>
                <a:extLst>
                  <a:ext uri="{0D108BD9-81ED-4DB2-BD59-A6C34878D82A}">
                    <a16:rowId xmlns:a16="http://schemas.microsoft.com/office/drawing/2014/main" val="1401606231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EA496C-1335-4D14-B728-BF48FB153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3DCBF-921F-4CAC-AFD7-CC3F4F70CD58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26405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366BE1-C74B-4AD5-8EF2-3D7671141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Other Agency Solutions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90BF61-63A3-46DB-B370-400FCF6DA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3DCBF-921F-4CAC-AFD7-CC3F4F70CD58}" type="slidenum">
              <a:rPr lang="en-US" smtClean="0"/>
              <a:t>16</a:t>
            </a:fld>
            <a:endParaRPr lang="en-US" dirty="0"/>
          </a:p>
        </p:txBody>
      </p:sp>
      <p:graphicFrame>
        <p:nvGraphicFramePr>
          <p:cNvPr id="25" name="Table 25">
            <a:extLst>
              <a:ext uri="{FF2B5EF4-FFF2-40B4-BE49-F238E27FC236}">
                <a16:creationId xmlns:a16="http://schemas.microsoft.com/office/drawing/2014/main" id="{679F5FEF-73C0-40F9-860E-D85CFE53A05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1954133"/>
              </p:ext>
            </p:extLst>
          </p:nvPr>
        </p:nvGraphicFramePr>
        <p:xfrm>
          <a:off x="963561" y="1363276"/>
          <a:ext cx="10488558" cy="41381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78160">
                  <a:extLst>
                    <a:ext uri="{9D8B030D-6E8A-4147-A177-3AD203B41FA5}">
                      <a16:colId xmlns:a16="http://schemas.microsoft.com/office/drawing/2014/main" val="3909682269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1916988889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2157257836"/>
                    </a:ext>
                  </a:extLst>
                </a:gridCol>
              </a:tblGrid>
              <a:tr h="355103">
                <a:tc>
                  <a:txBody>
                    <a:bodyPr/>
                    <a:lstStyle/>
                    <a:p>
                      <a:r>
                        <a:rPr lang="en-US" sz="1600" baseline="0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aseline="0" dirty="0"/>
                        <a:t>Legal Authority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aseline="0" dirty="0"/>
                        <a:t>Comments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8714618"/>
                  </a:ext>
                </a:extLst>
              </a:tr>
              <a:tr h="383285">
                <a:tc>
                  <a:txBody>
                    <a:bodyPr/>
                    <a:lstStyle/>
                    <a:p>
                      <a:r>
                        <a:rPr lang="en-US" sz="1600" baseline="0" dirty="0"/>
                        <a:t>Indian Wells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aseline="0" dirty="0"/>
                        <a:t>Water Code Sec 10730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aseline="0" dirty="0"/>
                        <a:t>$3.00 per 0.1 ac-ft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2884768"/>
                  </a:ext>
                </a:extLst>
              </a:tr>
              <a:tr h="730757">
                <a:tc>
                  <a:txBody>
                    <a:bodyPr/>
                    <a:lstStyle/>
                    <a:p>
                      <a:r>
                        <a:rPr lang="en-US" sz="1600" baseline="0" dirty="0"/>
                        <a:t>Kings River East GSA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aseline="0" dirty="0"/>
                        <a:t>Prop. 26 (exempt as reg. cost)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aseline="0" dirty="0"/>
                        <a:t>$1.45 per ac-ft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aseline="0" dirty="0"/>
                        <a:t>$3,250/</a:t>
                      </a:r>
                      <a:r>
                        <a:rPr lang="en-US" sz="1600" baseline="0" dirty="0" err="1"/>
                        <a:t>yr</a:t>
                      </a:r>
                      <a:r>
                        <a:rPr lang="en-US" sz="1600" baseline="0" dirty="0"/>
                        <a:t> member agency with no impact on groundwater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5576073"/>
                  </a:ext>
                </a:extLst>
              </a:tr>
              <a:tr h="514236">
                <a:tc>
                  <a:txBody>
                    <a:bodyPr/>
                    <a:lstStyle/>
                    <a:p>
                      <a:r>
                        <a:rPr lang="en-US" sz="1600" baseline="0" dirty="0"/>
                        <a:t>Salinas Valley GSP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/>
                        <a:t>Prop. 26 (exempt as reg. cost)</a:t>
                      </a:r>
                    </a:p>
                    <a:p>
                      <a:endParaRPr lang="en-US" sz="16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aseline="0" dirty="0"/>
                        <a:t>$4.79 per irrigated acre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aseline="0" dirty="0"/>
                        <a:t>$2.26 per urban connection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3407109"/>
                  </a:ext>
                </a:extLst>
              </a:tr>
              <a:tr h="514236">
                <a:tc>
                  <a:txBody>
                    <a:bodyPr/>
                    <a:lstStyle/>
                    <a:p>
                      <a:r>
                        <a:rPr lang="en-US" sz="1600" baseline="0" dirty="0"/>
                        <a:t>McMullin Area GSP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aseline="0" dirty="0"/>
                        <a:t>Prop. 218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aseline="0" dirty="0"/>
                        <a:t>19 per acre (excludes parcel 2 acres or less)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4382949"/>
                  </a:ext>
                </a:extLst>
              </a:tr>
              <a:tr h="595595">
                <a:tc>
                  <a:txBody>
                    <a:bodyPr/>
                    <a:lstStyle/>
                    <a:p>
                      <a:r>
                        <a:rPr lang="en-US" sz="1600" baseline="0" dirty="0"/>
                        <a:t>North Fork Kings GSP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/>
                        <a:t>Prop. 218 </a:t>
                      </a:r>
                    </a:p>
                    <a:p>
                      <a:endParaRPr lang="en-US" sz="16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aseline="0" dirty="0"/>
                        <a:t>$10.00 per acre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aseline="0" dirty="0"/>
                        <a:t>Applied equally to all acreage in GSP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9236002"/>
                  </a:ext>
                </a:extLst>
              </a:tr>
              <a:tr h="774273">
                <a:tc>
                  <a:txBody>
                    <a:bodyPr/>
                    <a:lstStyle/>
                    <a:p>
                      <a:r>
                        <a:rPr lang="en-US" sz="1600" baseline="0" dirty="0"/>
                        <a:t>South Fork Kings GSP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/>
                        <a:t>Prop. 218 </a:t>
                      </a:r>
                    </a:p>
                    <a:p>
                      <a:endParaRPr lang="en-US" sz="16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aseline="0" dirty="0"/>
                        <a:t>$9.80 per acre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aseline="0" dirty="0"/>
                        <a:t>Applied equally to all acreage in GSP</a:t>
                      </a:r>
                    </a:p>
                    <a:p>
                      <a:endParaRPr lang="en-US" sz="1600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91001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46011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497B0-3A16-4DC6-A803-2F7C50627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225" y="105471"/>
            <a:ext cx="10515600" cy="1325563"/>
          </a:xfrm>
        </p:spPr>
        <p:txBody>
          <a:bodyPr/>
          <a:lstStyle/>
          <a:p>
            <a:r>
              <a:rPr lang="en-US" b="1" dirty="0"/>
              <a:t>Avoid State intervention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1626B3-F6EF-4C78-86AE-B387A72EF6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4694"/>
            <a:ext cx="10515600" cy="13255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If the GSA does not impose fees, and as a result, cannot complete and implement the GSP, the state could intervene and impose fees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66C137-2E6B-42E5-B63B-4373A30F2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3DCBF-921F-4CAC-AFD7-CC3F4F70CD58}" type="slidenum">
              <a:rPr lang="en-US" smtClean="0"/>
              <a:t>17</a:t>
            </a:fld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EBC76E3-EC61-4043-92FE-A380F00AD0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4027326"/>
              </p:ext>
            </p:extLst>
          </p:nvPr>
        </p:nvGraphicFramePr>
        <p:xfrm>
          <a:off x="884694" y="2295982"/>
          <a:ext cx="10698480" cy="3985150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2834640">
                  <a:extLst>
                    <a:ext uri="{9D8B030D-6E8A-4147-A177-3AD203B41FA5}">
                      <a16:colId xmlns:a16="http://schemas.microsoft.com/office/drawing/2014/main" val="21141109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4209247631"/>
                    </a:ext>
                  </a:extLst>
                </a:gridCol>
                <a:gridCol w="5577840">
                  <a:extLst>
                    <a:ext uri="{9D8B030D-6E8A-4147-A177-3AD203B41FA5}">
                      <a16:colId xmlns:a16="http://schemas.microsoft.com/office/drawing/2014/main" val="3218074478"/>
                    </a:ext>
                  </a:extLst>
                </a:gridCol>
              </a:tblGrid>
              <a:tr h="310810">
                <a:tc>
                  <a:txBody>
                    <a:bodyPr/>
                    <a:lstStyle/>
                    <a:p>
                      <a:pPr algn="ctr"/>
                      <a:r>
                        <a:rPr lang="en-US" sz="2800"/>
                        <a:t>Fee Category</a:t>
                      </a:r>
                    </a:p>
                  </a:txBody>
                  <a:tcPr marL="77702" marR="77702" marT="38851" marB="38851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/>
                        <a:t>Fee Amount</a:t>
                      </a:r>
                    </a:p>
                  </a:txBody>
                  <a:tcPr marL="77702" marR="77702" marT="38851" marB="38851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Applicable Parties</a:t>
                      </a:r>
                    </a:p>
                  </a:txBody>
                  <a:tcPr marL="77702" marR="77702" marT="38851" marB="38851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1957501"/>
                  </a:ext>
                </a:extLst>
              </a:tr>
              <a:tr h="543917">
                <a:tc>
                  <a:txBody>
                    <a:bodyPr/>
                    <a:lstStyle/>
                    <a:p>
                      <a:pPr defTabSz="744538">
                        <a:tabLst>
                          <a:tab pos="2232025" algn="l"/>
                        </a:tabLst>
                      </a:pPr>
                      <a:r>
                        <a:rPr lang="en-US" sz="2600" dirty="0"/>
                        <a:t>Base Filing Fee</a:t>
                      </a:r>
                    </a:p>
                  </a:txBody>
                  <a:tcPr marL="77702" marR="77702" marT="38851" marB="38851" anchor="ctr"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/>
                      <a:r>
                        <a:rPr lang="en-US" sz="2600" dirty="0"/>
                        <a:t>$300 per well</a:t>
                      </a:r>
                    </a:p>
                  </a:txBody>
                  <a:tcPr marL="77702" marR="77702" marT="38851" marB="38851" anchor="ctr"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All extractors required to report </a:t>
                      </a:r>
                    </a:p>
                    <a:p>
                      <a:pPr algn="ctr"/>
                      <a:r>
                        <a:rPr lang="en-US" sz="2600" dirty="0"/>
                        <a:t>(not de minimis)</a:t>
                      </a:r>
                    </a:p>
                  </a:txBody>
                  <a:tcPr marL="77702" marR="77702" marT="38851" marB="38851" anchor="ctr">
                    <a:solidFill>
                      <a:srgbClr val="F2F8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9936366"/>
                  </a:ext>
                </a:extLst>
              </a:tr>
              <a:tr h="543917">
                <a:tc>
                  <a:txBody>
                    <a:bodyPr/>
                    <a:lstStyle/>
                    <a:p>
                      <a:r>
                        <a:rPr lang="en-US" sz="2600" dirty="0"/>
                        <a:t>Probationary Rate</a:t>
                      </a:r>
                    </a:p>
                  </a:txBody>
                  <a:tcPr marL="77702" marR="77702" marT="38851" marB="38851" anchor="ctr"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dirty="0"/>
                        <a:t>$40 per AF</a:t>
                      </a:r>
                    </a:p>
                  </a:txBody>
                  <a:tcPr marL="77702" marR="77702" marT="38851" marB="38851" anchor="ctr"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en-US" sz="2600" dirty="0"/>
                        <a:t>Extractors in probationary basins </a:t>
                      </a:r>
                    </a:p>
                    <a:p>
                      <a:pPr marL="0" indent="0" algn="ctr"/>
                      <a:r>
                        <a:rPr lang="en-US" sz="2600" dirty="0"/>
                        <a:t>(not de minimis)</a:t>
                      </a:r>
                    </a:p>
                  </a:txBody>
                  <a:tcPr marL="77702" marR="77702" marT="38851" marB="38851" anchor="ctr">
                    <a:solidFill>
                      <a:srgbClr val="F2F8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3176256"/>
                  </a:ext>
                </a:extLst>
              </a:tr>
              <a:tr h="543917">
                <a:tc>
                  <a:txBody>
                    <a:bodyPr/>
                    <a:lstStyle/>
                    <a:p>
                      <a:r>
                        <a:rPr lang="en-US" sz="2600"/>
                        <a:t>De minimis Fee</a:t>
                      </a:r>
                    </a:p>
                  </a:txBody>
                  <a:tcPr marL="77702" marR="77702" marT="38851" marB="38851" anchor="ctr"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600"/>
                        <a:t>$100 per well</a:t>
                      </a:r>
                    </a:p>
                  </a:txBody>
                  <a:tcPr marL="77702" marR="77702" marT="38851" marB="38851" anchor="ctr"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De minimis extractors in probationary basins</a:t>
                      </a:r>
                    </a:p>
                  </a:txBody>
                  <a:tcPr marL="77702" marR="77702" marT="38851" marB="38851" anchor="ctr">
                    <a:solidFill>
                      <a:srgbClr val="F2F8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9715513"/>
                  </a:ext>
                </a:extLst>
              </a:tr>
              <a:tr h="543917">
                <a:tc>
                  <a:txBody>
                    <a:bodyPr/>
                    <a:lstStyle/>
                    <a:p>
                      <a:r>
                        <a:rPr lang="en-US" sz="2600"/>
                        <a:t>Automatic Late Fee</a:t>
                      </a:r>
                    </a:p>
                  </a:txBody>
                  <a:tcPr marL="77702" marR="77702" marT="38851" marB="38851" anchor="ctr"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dirty="0"/>
                        <a:t>25% per month</a:t>
                      </a:r>
                    </a:p>
                  </a:txBody>
                  <a:tcPr marL="77702" marR="77702" marT="38851" marB="38851" anchor="ctr"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Extractors that do not file reports by due date</a:t>
                      </a:r>
                    </a:p>
                  </a:txBody>
                  <a:tcPr marL="77702" marR="77702" marT="38851" marB="38851" anchor="ctr">
                    <a:solidFill>
                      <a:srgbClr val="F2F8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88092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19480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70DB3E-346F-4C2D-ADD7-38CAD3332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Discussion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7671AC-ED8F-4253-8C8E-D55A98004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3DCBF-921F-4CAC-AFD7-CC3F4F70CD58}" type="slidenum">
              <a:rPr lang="en-US" smtClean="0"/>
              <a:t>18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323BB2-8879-49E1-B7FF-8B7098ECE0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8191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C01BE7-B4EF-46C6-B9CE-4014DDBD3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3890" y="125285"/>
            <a:ext cx="10515600" cy="1325563"/>
          </a:xfrm>
        </p:spPr>
        <p:txBody>
          <a:bodyPr/>
          <a:lstStyle/>
          <a:p>
            <a:r>
              <a:rPr lang="en-US" b="1" dirty="0"/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936618-C604-492B-AB0A-97A4470DAF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9252" y="1229198"/>
            <a:ext cx="10754188" cy="4573015"/>
          </a:xfrm>
        </p:spPr>
        <p:txBody>
          <a:bodyPr/>
          <a:lstStyle/>
          <a:p>
            <a:pPr marL="0" indent="0" algn="ctr">
              <a:buNone/>
            </a:pPr>
            <a:endParaRPr lang="en-US" sz="3000" dirty="0"/>
          </a:p>
          <a:p>
            <a:pPr marL="0" indent="0">
              <a:buNone/>
            </a:pPr>
            <a:r>
              <a:rPr lang="en-US" sz="3000" b="1" dirty="0"/>
              <a:t>	</a:t>
            </a:r>
            <a:r>
              <a:rPr lang="en-US" sz="3200" b="1" dirty="0"/>
              <a:t>Topics for Next TAC meeting</a:t>
            </a:r>
          </a:p>
          <a:p>
            <a:pPr marL="2105025" lvl="1"/>
            <a:r>
              <a:rPr lang="en-US" sz="3200" dirty="0"/>
              <a:t>Update on Round 3 Monitoring and Managed Aquifer Recharge</a:t>
            </a:r>
          </a:p>
          <a:p>
            <a:pPr marL="2105025" lvl="1"/>
            <a:r>
              <a:rPr lang="en-US" sz="3200" dirty="0"/>
              <a:t>Projects and Management Actions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936F5D-A8F7-46AB-9A89-C76C2B735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3DCBF-921F-4CAC-AFD7-CC3F4F70CD58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32156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9E3612-735B-4A60-9758-002C92144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6365" y="133087"/>
            <a:ext cx="11080705" cy="1325563"/>
          </a:xfrm>
        </p:spPr>
        <p:txBody>
          <a:bodyPr/>
          <a:lstStyle/>
          <a:p>
            <a:r>
              <a:rPr lang="en-US" b="1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F5DA95-F034-42D0-9155-E303F85E31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6716" y="1356128"/>
            <a:ext cx="10537372" cy="3949406"/>
          </a:xfrm>
        </p:spPr>
        <p:txBody>
          <a:bodyPr>
            <a:noAutofit/>
          </a:bodyPr>
          <a:lstStyle/>
          <a:p>
            <a:pPr marL="742950" indent="-742950">
              <a:spcBef>
                <a:spcPts val="600"/>
              </a:spcBef>
              <a:buFont typeface="+mj-lt"/>
              <a:buAutoNum type="arabicPeriod"/>
            </a:pPr>
            <a:r>
              <a:rPr lang="en-US" sz="3000" dirty="0"/>
              <a:t>Roll call</a:t>
            </a:r>
          </a:p>
          <a:p>
            <a:pPr marL="742950" indent="-742950">
              <a:spcBef>
                <a:spcPts val="600"/>
              </a:spcBef>
              <a:buFont typeface="+mj-lt"/>
              <a:buAutoNum type="arabicPeriod"/>
            </a:pPr>
            <a:r>
              <a:rPr lang="en-US" sz="3000" dirty="0"/>
              <a:t>Review of objectives for today’s meeting</a:t>
            </a:r>
          </a:p>
          <a:p>
            <a:pPr marL="742950" indent="-742950">
              <a:spcBef>
                <a:spcPts val="600"/>
              </a:spcBef>
              <a:buFont typeface="+mj-lt"/>
              <a:buAutoNum type="arabicPeriod" startAt="3"/>
            </a:pPr>
            <a:r>
              <a:rPr lang="en-US" sz="3000" dirty="0"/>
              <a:t>Measuring groundwater use</a:t>
            </a:r>
          </a:p>
          <a:p>
            <a:pPr marL="742950" indent="-742950">
              <a:spcBef>
                <a:spcPts val="600"/>
              </a:spcBef>
              <a:buFont typeface="+mj-lt"/>
              <a:buAutoNum type="arabicPeriod" startAt="3"/>
            </a:pPr>
            <a:r>
              <a:rPr lang="en-US" sz="3000" dirty="0"/>
              <a:t>Funding for GSP development and implementation</a:t>
            </a:r>
          </a:p>
          <a:p>
            <a:pPr marL="742950" indent="-742950">
              <a:spcBef>
                <a:spcPts val="600"/>
              </a:spcBef>
              <a:buFont typeface="+mj-lt"/>
              <a:buAutoNum type="arabicPeriod" startAt="3"/>
            </a:pPr>
            <a:r>
              <a:rPr lang="en-US" sz="3000" dirty="0"/>
              <a:t>Discussion</a:t>
            </a:r>
          </a:p>
          <a:p>
            <a:pPr marL="742950" indent="-742950">
              <a:spcBef>
                <a:spcPts val="600"/>
              </a:spcBef>
              <a:buFont typeface="+mj-lt"/>
              <a:buAutoNum type="arabicPeriod" startAt="3"/>
            </a:pPr>
            <a:r>
              <a:rPr lang="en-US" sz="3000" dirty="0"/>
              <a:t>Next steps and upcoming meetings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3BA17F-A7D2-4CF0-B29D-3B31697AA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39201" y="6356350"/>
            <a:ext cx="2743200" cy="365125"/>
          </a:xfrm>
        </p:spPr>
        <p:txBody>
          <a:bodyPr/>
          <a:lstStyle/>
          <a:p>
            <a:fld id="{DAD3DCBF-921F-4CAC-AFD7-CC3F4F70CD58}" type="slidenum">
              <a:rPr lang="en-US" sz="1800" b="1" smtClean="0">
                <a:solidFill>
                  <a:schemeClr val="bg1"/>
                </a:solidFill>
              </a:rPr>
              <a:t>2</a:t>
            </a:fld>
            <a:endParaRPr 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5572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D5AD7-084B-4E58-AA72-CC756B644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0781" y="150285"/>
            <a:ext cx="10515600" cy="1325563"/>
          </a:xfrm>
        </p:spPr>
        <p:txBody>
          <a:bodyPr/>
          <a:lstStyle/>
          <a:p>
            <a:r>
              <a:rPr lang="en-US" b="1" dirty="0"/>
              <a:t>Stay tuned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C0C710C-9B6C-41CD-9C84-BAE8BF1889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6414608"/>
              </p:ext>
            </p:extLst>
          </p:nvPr>
        </p:nvGraphicFramePr>
        <p:xfrm>
          <a:off x="1395245" y="1401351"/>
          <a:ext cx="10310865" cy="25475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532979">
                  <a:extLst>
                    <a:ext uri="{9D8B030D-6E8A-4147-A177-3AD203B41FA5}">
                      <a16:colId xmlns:a16="http://schemas.microsoft.com/office/drawing/2014/main" val="1221749403"/>
                    </a:ext>
                  </a:extLst>
                </a:gridCol>
                <a:gridCol w="3777886">
                  <a:extLst>
                    <a:ext uri="{9D8B030D-6E8A-4147-A177-3AD203B41FA5}">
                      <a16:colId xmlns:a16="http://schemas.microsoft.com/office/drawing/2014/main" val="3996839190"/>
                    </a:ext>
                  </a:extLst>
                </a:gridCol>
              </a:tblGrid>
              <a:tr h="6119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SBCWD Board of Director’s Meeting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Jan 27, 2021 5:00pm</a:t>
                      </a:r>
                      <a:r>
                        <a:rPr lang="en-US" sz="2800" dirty="0"/>
                        <a:t> 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0233673"/>
                  </a:ext>
                </a:extLst>
              </a:tr>
              <a:tr h="111591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Next TAC Meeting: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February 24, 2021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5248283"/>
                  </a:ext>
                </a:extLst>
              </a:tr>
              <a:tr h="81971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Public Workshop No. 3 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March 10, 2021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2678892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0D5D4E6-8562-4005-809B-67AD87235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06548" y="6356350"/>
            <a:ext cx="2743200" cy="365125"/>
          </a:xfrm>
        </p:spPr>
        <p:txBody>
          <a:bodyPr/>
          <a:lstStyle/>
          <a:p>
            <a:fld id="{DAD3DCBF-921F-4CAC-AFD7-CC3F4F70CD58}" type="slidenum">
              <a:rPr lang="en-US" sz="1800" b="1" smtClean="0">
                <a:solidFill>
                  <a:schemeClr val="bg1"/>
                </a:solidFill>
              </a:rPr>
              <a:t>20</a:t>
            </a:fld>
            <a:endParaRPr 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9926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3176" y="168731"/>
            <a:ext cx="4061061" cy="709874"/>
          </a:xfrm>
        </p:spPr>
        <p:txBody>
          <a:bodyPr>
            <a:normAutofit/>
          </a:bodyPr>
          <a:lstStyle/>
          <a:p>
            <a:r>
              <a:rPr lang="en-US" dirty="0"/>
              <a:t>GSP Overview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958873" y="4856954"/>
            <a:ext cx="2743200" cy="9144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 Compilation / Data</a:t>
            </a:r>
          </a:p>
          <a:p>
            <a:pPr algn="ctr"/>
            <a:r>
              <a:rPr 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Management System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781118" y="3921038"/>
            <a:ext cx="2743200" cy="9144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Hydrogeologic Conceptual Model / Groundwater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704849" y="3015767"/>
            <a:ext cx="2743200" cy="9144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Management Areas / Water Budgets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307354" y="5800057"/>
            <a:ext cx="2743200" cy="9144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 Area / Institutional Setting 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6548336" y="1141725"/>
            <a:ext cx="2743200" cy="9144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Management Actions /  Monitoring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7442407" y="215627"/>
            <a:ext cx="2743200" cy="9144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" b="1" dirty="0">
              <a:solidFill>
                <a:schemeClr val="bg1"/>
              </a:solidFill>
            </a:endParaRPr>
          </a:p>
          <a:p>
            <a:pPr algn="ctr"/>
            <a:r>
              <a:rPr lang="en-US" sz="1700" b="1" dirty="0">
                <a:solidFill>
                  <a:schemeClr val="bg1"/>
                </a:solidFill>
              </a:rPr>
              <a:t> </a:t>
            </a:r>
            <a:r>
              <a:rPr lang="en-US" sz="2400" b="1" dirty="0">
                <a:solidFill>
                  <a:schemeClr val="bg1"/>
                </a:solidFill>
              </a:rPr>
              <a:t>Plan Development</a:t>
            </a:r>
          </a:p>
          <a:p>
            <a:pPr algn="ctr"/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FBB2FEB-61B2-4981-8802-1FA6350EBE1D}"/>
              </a:ext>
            </a:extLst>
          </p:cNvPr>
          <p:cNvSpPr/>
          <p:nvPr/>
        </p:nvSpPr>
        <p:spPr>
          <a:xfrm>
            <a:off x="0" y="6042276"/>
            <a:ext cx="667809" cy="755781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C628842-3F93-4275-98D7-33425CEA279C}"/>
              </a:ext>
            </a:extLst>
          </p:cNvPr>
          <p:cNvGrpSpPr/>
          <p:nvPr/>
        </p:nvGrpSpPr>
        <p:grpSpPr>
          <a:xfrm>
            <a:off x="0" y="11605"/>
            <a:ext cx="1874377" cy="6899385"/>
            <a:chOff x="9418585" y="-171275"/>
            <a:chExt cx="1874377" cy="6899385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1A36A7F-2029-40CA-A3CF-C604BE53C06A}"/>
                </a:ext>
              </a:extLst>
            </p:cNvPr>
            <p:cNvSpPr/>
            <p:nvPr/>
          </p:nvSpPr>
          <p:spPr>
            <a:xfrm>
              <a:off x="9418585" y="5086374"/>
              <a:ext cx="1866182" cy="1641736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solidFill>
                    <a:schemeClr val="tx1"/>
                  </a:solidFill>
                </a:rPr>
                <a:t>2018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95D004A-E98D-4A7E-BF1F-47F8DD19E717}"/>
                </a:ext>
              </a:extLst>
            </p:cNvPr>
            <p:cNvSpPr/>
            <p:nvPr/>
          </p:nvSpPr>
          <p:spPr>
            <a:xfrm>
              <a:off x="9426780" y="3246120"/>
              <a:ext cx="1866182" cy="1847655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7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solidFill>
                    <a:schemeClr val="tx1"/>
                  </a:solidFill>
                </a:rPr>
                <a:t>2019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F7D05DC-75B9-455A-94A5-744924812611}"/>
                </a:ext>
              </a:extLst>
            </p:cNvPr>
            <p:cNvSpPr/>
            <p:nvPr/>
          </p:nvSpPr>
          <p:spPr>
            <a:xfrm>
              <a:off x="9424176" y="-171275"/>
              <a:ext cx="1866182" cy="159268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solidFill>
                    <a:schemeClr val="tx1">
                      <a:alpha val="45000"/>
                    </a:schemeClr>
                  </a:solidFill>
                </a:rPr>
                <a:t>2021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C91A7F89-F3B3-4D79-AE60-081EE1CE1AF2}"/>
                </a:ext>
              </a:extLst>
            </p:cNvPr>
            <p:cNvSpPr/>
            <p:nvPr/>
          </p:nvSpPr>
          <p:spPr>
            <a:xfrm>
              <a:off x="9426780" y="1421414"/>
              <a:ext cx="1866182" cy="1834004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6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solidFill>
                    <a:schemeClr val="tx1"/>
                  </a:solidFill>
                </a:rPr>
                <a:t>2020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263DBD56-37FB-4AC3-A4BB-888AC10EB84D}"/>
              </a:ext>
            </a:extLst>
          </p:cNvPr>
          <p:cNvSpPr txBox="1"/>
          <p:nvPr/>
        </p:nvSpPr>
        <p:spPr>
          <a:xfrm>
            <a:off x="7697037" y="5214981"/>
            <a:ext cx="40457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Kickoff workshop November 14, 2018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F20A922-C0C6-4227-B505-30C32C88B67F}"/>
              </a:ext>
            </a:extLst>
          </p:cNvPr>
          <p:cNvSpPr txBox="1"/>
          <p:nvPr/>
        </p:nvSpPr>
        <p:spPr>
          <a:xfrm>
            <a:off x="7244862" y="4744780"/>
            <a:ext cx="4433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600"/>
              </a:spcBef>
            </a:pPr>
            <a:r>
              <a:rPr lang="en-US" sz="2000" dirty="0"/>
              <a:t>GW Conditions workshop June 18, 2019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DE464EF-B34E-4E7C-B0FD-6D5151907747}"/>
              </a:ext>
            </a:extLst>
          </p:cNvPr>
          <p:cNvSpPr/>
          <p:nvPr/>
        </p:nvSpPr>
        <p:spPr>
          <a:xfrm>
            <a:off x="9609324" y="1645395"/>
            <a:ext cx="20716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dirty="0"/>
              <a:t>Implementation workshop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28F04D6-2E8E-4C5C-9DD0-35C9FF64E652}"/>
              </a:ext>
            </a:extLst>
          </p:cNvPr>
          <p:cNvSpPr/>
          <p:nvPr/>
        </p:nvSpPr>
        <p:spPr>
          <a:xfrm>
            <a:off x="10428200" y="945629"/>
            <a:ext cx="123284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dirty="0"/>
              <a:t>Draft GSP workshop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74F1F4-8C9B-441A-8664-59CE553B71C3}"/>
              </a:ext>
            </a:extLst>
          </p:cNvPr>
          <p:cNvSpPr txBox="1"/>
          <p:nvPr/>
        </p:nvSpPr>
        <p:spPr>
          <a:xfrm>
            <a:off x="10446861" y="265704"/>
            <a:ext cx="12328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/>
              <a:t>Adoption hearing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58C99C4-8F87-4275-974C-19D02A485034}"/>
              </a:ext>
            </a:extLst>
          </p:cNvPr>
          <p:cNvSpPr txBox="1"/>
          <p:nvPr/>
        </p:nvSpPr>
        <p:spPr>
          <a:xfrm>
            <a:off x="8826362" y="2311222"/>
            <a:ext cx="28378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/>
              <a:t>Management actions workshop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406AC82-D94D-47A8-BA6D-6CBFA9E79CF2}"/>
              </a:ext>
            </a:extLst>
          </p:cNvPr>
          <p:cNvSpPr/>
          <p:nvPr/>
        </p:nvSpPr>
        <p:spPr>
          <a:xfrm>
            <a:off x="1696496" y="0"/>
            <a:ext cx="410083" cy="687582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tar: 5 Points 13">
            <a:extLst>
              <a:ext uri="{FF2B5EF4-FFF2-40B4-BE49-F238E27FC236}">
                <a16:creationId xmlns:a16="http://schemas.microsoft.com/office/drawing/2014/main" id="{F7101DE2-842B-48A1-9734-868EB8E3F04D}"/>
              </a:ext>
            </a:extLst>
          </p:cNvPr>
          <p:cNvSpPr/>
          <p:nvPr/>
        </p:nvSpPr>
        <p:spPr>
          <a:xfrm>
            <a:off x="1783054" y="5776279"/>
            <a:ext cx="261254" cy="23899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Star: 5 Points 25">
            <a:extLst>
              <a:ext uri="{FF2B5EF4-FFF2-40B4-BE49-F238E27FC236}">
                <a16:creationId xmlns:a16="http://schemas.microsoft.com/office/drawing/2014/main" id="{DD88022C-9E8C-4376-BA09-3805959C569F}"/>
              </a:ext>
            </a:extLst>
          </p:cNvPr>
          <p:cNvSpPr/>
          <p:nvPr/>
        </p:nvSpPr>
        <p:spPr>
          <a:xfrm>
            <a:off x="1765409" y="4399899"/>
            <a:ext cx="261254" cy="23899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Star: 5 Points 26">
            <a:extLst>
              <a:ext uri="{FF2B5EF4-FFF2-40B4-BE49-F238E27FC236}">
                <a16:creationId xmlns:a16="http://schemas.microsoft.com/office/drawing/2014/main" id="{9E5C7BD8-C180-45FD-A34A-8AFBA92EB5DC}"/>
              </a:ext>
            </a:extLst>
          </p:cNvPr>
          <p:cNvSpPr/>
          <p:nvPr/>
        </p:nvSpPr>
        <p:spPr>
          <a:xfrm>
            <a:off x="1765409" y="3932731"/>
            <a:ext cx="261254" cy="23899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Star: 5 Points 27">
            <a:extLst>
              <a:ext uri="{FF2B5EF4-FFF2-40B4-BE49-F238E27FC236}">
                <a16:creationId xmlns:a16="http://schemas.microsoft.com/office/drawing/2014/main" id="{1810E0FF-57A6-40F6-ADD0-4E49703422B3}"/>
              </a:ext>
            </a:extLst>
          </p:cNvPr>
          <p:cNvSpPr/>
          <p:nvPr/>
        </p:nvSpPr>
        <p:spPr>
          <a:xfrm>
            <a:off x="1772380" y="383819"/>
            <a:ext cx="261254" cy="23899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Star: 5 Points 29">
            <a:extLst>
              <a:ext uri="{FF2B5EF4-FFF2-40B4-BE49-F238E27FC236}">
                <a16:creationId xmlns:a16="http://schemas.microsoft.com/office/drawing/2014/main" id="{79B70412-44EB-4348-B4B7-A2DDD2F663F2}"/>
              </a:ext>
            </a:extLst>
          </p:cNvPr>
          <p:cNvSpPr/>
          <p:nvPr/>
        </p:nvSpPr>
        <p:spPr>
          <a:xfrm>
            <a:off x="1783054" y="5359354"/>
            <a:ext cx="261254" cy="238991"/>
          </a:xfrm>
          <a:prstGeom prst="star5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1" name="Star: 5 Points 30">
            <a:extLst>
              <a:ext uri="{FF2B5EF4-FFF2-40B4-BE49-F238E27FC236}">
                <a16:creationId xmlns:a16="http://schemas.microsoft.com/office/drawing/2014/main" id="{F7F4A577-C2B5-4F21-8BA6-D44818D86E81}"/>
              </a:ext>
            </a:extLst>
          </p:cNvPr>
          <p:cNvSpPr/>
          <p:nvPr/>
        </p:nvSpPr>
        <p:spPr>
          <a:xfrm>
            <a:off x="1759807" y="724521"/>
            <a:ext cx="261254" cy="23899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Star: 5 Points 31">
            <a:extLst>
              <a:ext uri="{FF2B5EF4-FFF2-40B4-BE49-F238E27FC236}">
                <a16:creationId xmlns:a16="http://schemas.microsoft.com/office/drawing/2014/main" id="{B0917BA6-240B-4FB5-BEF3-49DCC59BAB07}"/>
              </a:ext>
            </a:extLst>
          </p:cNvPr>
          <p:cNvSpPr/>
          <p:nvPr/>
        </p:nvSpPr>
        <p:spPr>
          <a:xfrm>
            <a:off x="1764854" y="1591336"/>
            <a:ext cx="261254" cy="23899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Star: 5 Points 32">
            <a:extLst>
              <a:ext uri="{FF2B5EF4-FFF2-40B4-BE49-F238E27FC236}">
                <a16:creationId xmlns:a16="http://schemas.microsoft.com/office/drawing/2014/main" id="{3FB95CB5-2620-4A03-8BB0-7D1D584F6F7E}"/>
              </a:ext>
            </a:extLst>
          </p:cNvPr>
          <p:cNvSpPr/>
          <p:nvPr/>
        </p:nvSpPr>
        <p:spPr>
          <a:xfrm>
            <a:off x="1768092" y="1827416"/>
            <a:ext cx="261254" cy="23899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Star: 5 Points 33">
            <a:extLst>
              <a:ext uri="{FF2B5EF4-FFF2-40B4-BE49-F238E27FC236}">
                <a16:creationId xmlns:a16="http://schemas.microsoft.com/office/drawing/2014/main" id="{F28395D5-E37F-47F5-8302-AB6BDECAF6FB}"/>
              </a:ext>
            </a:extLst>
          </p:cNvPr>
          <p:cNvSpPr/>
          <p:nvPr/>
        </p:nvSpPr>
        <p:spPr>
          <a:xfrm>
            <a:off x="1770700" y="2948585"/>
            <a:ext cx="261254" cy="23899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Star: 5 Points 34">
            <a:extLst>
              <a:ext uri="{FF2B5EF4-FFF2-40B4-BE49-F238E27FC236}">
                <a16:creationId xmlns:a16="http://schemas.microsoft.com/office/drawing/2014/main" id="{28B397C4-90BB-4718-9A42-F38B8B613762}"/>
              </a:ext>
            </a:extLst>
          </p:cNvPr>
          <p:cNvSpPr/>
          <p:nvPr/>
        </p:nvSpPr>
        <p:spPr>
          <a:xfrm>
            <a:off x="1764854" y="3238403"/>
            <a:ext cx="261254" cy="23899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Star: 5 Points 35">
            <a:extLst>
              <a:ext uri="{FF2B5EF4-FFF2-40B4-BE49-F238E27FC236}">
                <a16:creationId xmlns:a16="http://schemas.microsoft.com/office/drawing/2014/main" id="{C5CAA832-781E-4977-AB22-E553DBD87F5B}"/>
              </a:ext>
            </a:extLst>
          </p:cNvPr>
          <p:cNvSpPr/>
          <p:nvPr/>
        </p:nvSpPr>
        <p:spPr>
          <a:xfrm>
            <a:off x="1755473" y="3539251"/>
            <a:ext cx="261254" cy="23899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Star: 5 Points 36">
            <a:extLst>
              <a:ext uri="{FF2B5EF4-FFF2-40B4-BE49-F238E27FC236}">
                <a16:creationId xmlns:a16="http://schemas.microsoft.com/office/drawing/2014/main" id="{21054EBF-CEEE-4BB1-9223-4D7FA30FB804}"/>
              </a:ext>
            </a:extLst>
          </p:cNvPr>
          <p:cNvSpPr/>
          <p:nvPr/>
        </p:nvSpPr>
        <p:spPr>
          <a:xfrm>
            <a:off x="1757412" y="4835438"/>
            <a:ext cx="261254" cy="23899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Star: 5 Points 37">
            <a:extLst>
              <a:ext uri="{FF2B5EF4-FFF2-40B4-BE49-F238E27FC236}">
                <a16:creationId xmlns:a16="http://schemas.microsoft.com/office/drawing/2014/main" id="{A8A48EDC-B62F-4EF9-AF4B-8F676E393F76}"/>
              </a:ext>
            </a:extLst>
          </p:cNvPr>
          <p:cNvSpPr/>
          <p:nvPr/>
        </p:nvSpPr>
        <p:spPr>
          <a:xfrm>
            <a:off x="1772222" y="2384191"/>
            <a:ext cx="261254" cy="23899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lowchart: Connector 42">
            <a:extLst>
              <a:ext uri="{FF2B5EF4-FFF2-40B4-BE49-F238E27FC236}">
                <a16:creationId xmlns:a16="http://schemas.microsoft.com/office/drawing/2014/main" id="{0FFC3301-E130-4C25-B038-D80BA41B4AB7}"/>
              </a:ext>
            </a:extLst>
          </p:cNvPr>
          <p:cNvSpPr/>
          <p:nvPr/>
        </p:nvSpPr>
        <p:spPr>
          <a:xfrm>
            <a:off x="4116348" y="794528"/>
            <a:ext cx="2291646" cy="2234702"/>
          </a:xfrm>
          <a:prstGeom prst="flowChartConnector">
            <a:avLst/>
          </a:prstGeom>
          <a:solidFill>
            <a:srgbClr val="FBFD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Star: 5 Points 39">
            <a:extLst>
              <a:ext uri="{FF2B5EF4-FFF2-40B4-BE49-F238E27FC236}">
                <a16:creationId xmlns:a16="http://schemas.microsoft.com/office/drawing/2014/main" id="{4E6FD610-5CA6-4C63-B317-A7F34583EC83}"/>
              </a:ext>
            </a:extLst>
          </p:cNvPr>
          <p:cNvSpPr/>
          <p:nvPr/>
        </p:nvSpPr>
        <p:spPr>
          <a:xfrm>
            <a:off x="1733974" y="1289360"/>
            <a:ext cx="304252" cy="321721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Star: 5 Points 40">
            <a:extLst>
              <a:ext uri="{FF2B5EF4-FFF2-40B4-BE49-F238E27FC236}">
                <a16:creationId xmlns:a16="http://schemas.microsoft.com/office/drawing/2014/main" id="{1445066E-8B8E-4970-A799-E56570ED1AF4}"/>
              </a:ext>
            </a:extLst>
          </p:cNvPr>
          <p:cNvSpPr/>
          <p:nvPr/>
        </p:nvSpPr>
        <p:spPr>
          <a:xfrm>
            <a:off x="1772222" y="2641545"/>
            <a:ext cx="261254" cy="23899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F560AB2-2239-4B86-87CA-5BEC0F7B79B7}"/>
              </a:ext>
            </a:extLst>
          </p:cNvPr>
          <p:cNvSpPr txBox="1"/>
          <p:nvPr/>
        </p:nvSpPr>
        <p:spPr>
          <a:xfrm>
            <a:off x="7074040" y="3998344"/>
            <a:ext cx="46076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600"/>
              </a:spcBef>
            </a:pPr>
            <a:r>
              <a:rPr lang="en-US" sz="2000" dirty="0"/>
              <a:t>Water Budget/Sustainability workshop   September 23, 2020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CD9F934-A937-4563-AEB1-643392552917}"/>
              </a:ext>
            </a:extLst>
          </p:cNvPr>
          <p:cNvSpPr txBox="1"/>
          <p:nvPr/>
        </p:nvSpPr>
        <p:spPr>
          <a:xfrm>
            <a:off x="2174938" y="2660592"/>
            <a:ext cx="523220" cy="181281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2200" dirty="0"/>
              <a:t>TAC Meetings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5624604" y="2073367"/>
            <a:ext cx="2743200" cy="9144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Sustainability Criteria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6367699-FBA8-4F7F-9A43-6CB4ED869B80}"/>
              </a:ext>
            </a:extLst>
          </p:cNvPr>
          <p:cNvSpPr txBox="1"/>
          <p:nvPr/>
        </p:nvSpPr>
        <p:spPr>
          <a:xfrm>
            <a:off x="4246292" y="1291114"/>
            <a:ext cx="21991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Round 3 Monitoring Wells</a:t>
            </a:r>
          </a:p>
          <a:p>
            <a:r>
              <a:rPr lang="en-US" sz="2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MAR</a:t>
            </a:r>
          </a:p>
        </p:txBody>
      </p:sp>
      <p:sp>
        <p:nvSpPr>
          <p:cNvPr id="45" name="Star: 5 Points 44">
            <a:extLst>
              <a:ext uri="{FF2B5EF4-FFF2-40B4-BE49-F238E27FC236}">
                <a16:creationId xmlns:a16="http://schemas.microsoft.com/office/drawing/2014/main" id="{A42995BB-DD45-4981-910E-FEBFA9FAF752}"/>
              </a:ext>
            </a:extLst>
          </p:cNvPr>
          <p:cNvSpPr/>
          <p:nvPr/>
        </p:nvSpPr>
        <p:spPr>
          <a:xfrm>
            <a:off x="1781224" y="2116445"/>
            <a:ext cx="261254" cy="23899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B1337F9-A6C6-496F-9C1B-47F846D08A04}"/>
              </a:ext>
            </a:extLst>
          </p:cNvPr>
          <p:cNvSpPr txBox="1"/>
          <p:nvPr/>
        </p:nvSpPr>
        <p:spPr>
          <a:xfrm>
            <a:off x="7956573" y="3298110"/>
            <a:ext cx="3764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San Benito Public Agencies Workshop: GSP Overview December 9, 2020</a:t>
            </a:r>
            <a:endParaRPr lang="en-US" dirty="0"/>
          </a:p>
        </p:txBody>
      </p:sp>
      <p:sp>
        <p:nvSpPr>
          <p:cNvPr id="46" name="Star: 5 Points 45">
            <a:extLst>
              <a:ext uri="{FF2B5EF4-FFF2-40B4-BE49-F238E27FC236}">
                <a16:creationId xmlns:a16="http://schemas.microsoft.com/office/drawing/2014/main" id="{821A2222-5C5F-42CA-8E0D-01A2355FA080}"/>
              </a:ext>
            </a:extLst>
          </p:cNvPr>
          <p:cNvSpPr/>
          <p:nvPr/>
        </p:nvSpPr>
        <p:spPr>
          <a:xfrm>
            <a:off x="1761487" y="1047737"/>
            <a:ext cx="261254" cy="23899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4016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48FE8-0237-4C43-AA2B-0E25C3ACC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586" y="113917"/>
            <a:ext cx="10515600" cy="1325563"/>
          </a:xfrm>
        </p:spPr>
        <p:txBody>
          <a:bodyPr/>
          <a:lstStyle/>
          <a:p>
            <a:r>
              <a:rPr lang="en-US" b="1" dirty="0"/>
              <a:t>Objectives for 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8441A1-190B-480E-90AB-493F4ABC55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4848" y="1221199"/>
            <a:ext cx="10397264" cy="4351338"/>
          </a:xfrm>
          <a:solidFill>
            <a:srgbClr val="CAE9F6"/>
          </a:solidFill>
        </p:spPr>
        <p:txBody>
          <a:bodyPr/>
          <a:lstStyle/>
          <a:p>
            <a:r>
              <a:rPr lang="en-US" dirty="0"/>
              <a:t>Receive update on alternatives to measure groundwater use</a:t>
            </a:r>
          </a:p>
          <a:p>
            <a:r>
              <a:rPr lang="en-US" dirty="0"/>
              <a:t>Review </a:t>
            </a:r>
            <a:r>
              <a:rPr lang="en-US" dirty="0" err="1"/>
              <a:t>ConserWater</a:t>
            </a:r>
            <a:r>
              <a:rPr lang="en-US" dirty="0"/>
              <a:t> pilot program</a:t>
            </a:r>
          </a:p>
          <a:p>
            <a:r>
              <a:rPr lang="en-US" dirty="0"/>
              <a:t>Consider means to collect fees for GSP development and implementation</a:t>
            </a:r>
          </a:p>
          <a:p>
            <a:pPr lvl="1"/>
            <a:r>
              <a:rPr lang="en-US" dirty="0"/>
              <a:t>Short-term approach (next five years)</a:t>
            </a:r>
          </a:p>
          <a:p>
            <a:pPr lvl="1"/>
            <a:r>
              <a:rPr lang="en-US" dirty="0"/>
              <a:t>Long-term approach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97E47D-9C0D-41E8-8B65-DA733A311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3DCBF-921F-4CAC-AFD7-CC3F4F70CD58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3287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BDE011-A500-4B3C-89D1-B00A659C5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Measuring Groundwater Use - Recap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7B6136-84A2-4CA0-B124-6DAF80BF22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In-line metering is direct and accurate, but too slow to implement and requires well access, well owners bear meter costs</a:t>
            </a:r>
          </a:p>
          <a:p>
            <a:r>
              <a:rPr lang="en-US" dirty="0"/>
              <a:t>Remote sensing is accurate, can be implemented quickly and over the entire basin, can provide additional information</a:t>
            </a:r>
          </a:p>
          <a:p>
            <a:r>
              <a:rPr lang="en-US" dirty="0" err="1"/>
              <a:t>ConserWater</a:t>
            </a:r>
            <a:r>
              <a:rPr lang="en-US" dirty="0"/>
              <a:t> and SBCWD have designed a pilot project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339F30F-6650-4455-86A7-ED8169360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3DCBF-921F-4CAC-AFD7-CC3F4F70CD58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3894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AB36E71-CE38-4B16-8E04-0EF0620A0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3DCBF-921F-4CAC-AFD7-CC3F4F70CD58}" type="slidenum">
              <a:rPr lang="en-US" smtClean="0"/>
              <a:t>6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6A7FAC-9EB1-40DC-BCB2-ECF40053298D}"/>
              </a:ext>
            </a:extLst>
          </p:cNvPr>
          <p:cNvSpPr txBox="1"/>
          <p:nvPr/>
        </p:nvSpPr>
        <p:spPr>
          <a:xfrm>
            <a:off x="114300" y="1976493"/>
            <a:ext cx="9369339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District to pay for a one-year Pilot Program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Five local growers to participate in Pilot Satellite Data Program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Pilot Satellite Data Program start date February 1, 2021 runs to January 31, 2022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Objectives: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Find a method to accurately measure water pumped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Determine accuracy of remote sensing versus in-line meters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Gain community acceptance of remote sensing options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lvl="1"/>
            <a:endParaRPr lang="en-US" dirty="0"/>
          </a:p>
        </p:txBody>
      </p:sp>
      <p:pic>
        <p:nvPicPr>
          <p:cNvPr id="1028" name="Picture 4" descr="NASA launches satellite to explore where air meets space - WWAY TV">
            <a:extLst>
              <a:ext uri="{FF2B5EF4-FFF2-40B4-BE49-F238E27FC236}">
                <a16:creationId xmlns:a16="http://schemas.microsoft.com/office/drawing/2014/main" id="{D3A4C378-5529-4776-96A1-C67A3D9E85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6240" y="101600"/>
            <a:ext cx="3041460" cy="228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onserWater Logo">
            <a:extLst>
              <a:ext uri="{FF2B5EF4-FFF2-40B4-BE49-F238E27FC236}">
                <a16:creationId xmlns:a16="http://schemas.microsoft.com/office/drawing/2014/main" id="{C0EBA0D4-F778-463E-998C-9B5C58B032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80" y="101600"/>
            <a:ext cx="4283199" cy="423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8084A08-4D75-4F36-9857-58F93DEB1560}"/>
              </a:ext>
            </a:extLst>
          </p:cNvPr>
          <p:cNvSpPr txBox="1"/>
          <p:nvPr/>
        </p:nvSpPr>
        <p:spPr>
          <a:xfrm>
            <a:off x="114300" y="937640"/>
            <a:ext cx="8496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Pilot Satellite Data Program </a:t>
            </a:r>
          </a:p>
          <a:p>
            <a:endParaRPr lang="en-US" sz="1200" b="1" dirty="0"/>
          </a:p>
          <a:p>
            <a:r>
              <a:rPr lang="en-US" b="1" dirty="0"/>
              <a:t>Using Satellite Data and Artificial Intelligence (AI) to Predict Conditions at Farm Level. </a:t>
            </a:r>
          </a:p>
        </p:txBody>
      </p:sp>
    </p:spTree>
    <p:extLst>
      <p:ext uri="{BB962C8B-B14F-4D97-AF65-F5344CB8AC3E}">
        <p14:creationId xmlns:p14="http://schemas.microsoft.com/office/powerpoint/2010/main" val="15569899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6CDCD-D9F5-49F0-96EE-BCD3224DA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err="1"/>
              <a:t>ConserWater</a:t>
            </a:r>
            <a:r>
              <a:rPr lang="en-US" sz="4000" dirty="0"/>
              <a:t>:</a:t>
            </a:r>
            <a:br>
              <a:rPr lang="en-US" dirty="0"/>
            </a:br>
            <a:r>
              <a:rPr lang="en-US" sz="3100" dirty="0"/>
              <a:t>NASA satellite data, weather data, topography and Artificial Intelligence (AI) to predict irrigation water needs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E7B8B17-A6D7-4367-B30E-F12A576BE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3DCBF-921F-4CAC-AFD7-CC3F4F70CD58}" type="slidenum">
              <a:rPr lang="en-US" smtClean="0"/>
              <a:t>7</a:t>
            </a:fld>
            <a:endParaRPr lang="en-US" dirty="0"/>
          </a:p>
        </p:txBody>
      </p:sp>
      <p:pic>
        <p:nvPicPr>
          <p:cNvPr id="1026" name="Picture 2" descr="No photo description available.">
            <a:extLst>
              <a:ext uri="{FF2B5EF4-FFF2-40B4-BE49-F238E27FC236}">
                <a16:creationId xmlns:a16="http://schemas.microsoft.com/office/drawing/2014/main" id="{B349FCFF-B66E-42DC-8B6F-8AFC1A6775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2383080"/>
            <a:ext cx="3105933" cy="3105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544A607-5B8D-47F9-BBCC-FB43E6E0CCC4}"/>
              </a:ext>
            </a:extLst>
          </p:cNvPr>
          <p:cNvSpPr txBox="1"/>
          <p:nvPr/>
        </p:nvSpPr>
        <p:spPr>
          <a:xfrm>
            <a:off x="986481" y="1815063"/>
            <a:ext cx="6951946" cy="2623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Features:</a:t>
            </a:r>
          </a:p>
          <a:p>
            <a:endParaRPr lang="en-US" sz="105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AI-based irrigation recommendations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Up to four different depths to check soil moisture                            (from 0 to 80 inches)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Weekly nutrient reports (nitrogen &amp; phosphorous) to 30 feet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Plant disease protection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Irrigation leak protection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Farm specific weather</a:t>
            </a:r>
          </a:p>
        </p:txBody>
      </p:sp>
    </p:spTree>
    <p:extLst>
      <p:ext uri="{BB962C8B-B14F-4D97-AF65-F5344CB8AC3E}">
        <p14:creationId xmlns:p14="http://schemas.microsoft.com/office/powerpoint/2010/main" val="36274125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7D02F6C-E5FF-4FC9-9894-80AC1BDCC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3DCBF-921F-4CAC-AFD7-CC3F4F70CD58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6249B09-7349-4BB8-893D-BF8F267E2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9919" y="136525"/>
            <a:ext cx="10515600" cy="1325563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Benefits of remote sensing:</a:t>
            </a:r>
            <a:br>
              <a:rPr lang="en-US" dirty="0"/>
            </a:b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0F9A0C-E170-4FD8-867A-7033FECC04F1}"/>
              </a:ext>
            </a:extLst>
          </p:cNvPr>
          <p:cNvSpPr txBox="1"/>
          <p:nvPr/>
        </p:nvSpPr>
        <p:spPr>
          <a:xfrm>
            <a:off x="296562" y="1417075"/>
            <a:ext cx="5799438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Growers</a:t>
            </a:r>
            <a:r>
              <a:rPr lang="en-US" sz="2000" dirty="0"/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100% participation at start-up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Growers have access to information daily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No long-term contract required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Nutrient information available (nitrogen &amp; phosphorus)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No annual maintenance required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Cost effective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B42EA12-591B-4EC6-BA9E-DDD4D906A900}"/>
              </a:ext>
            </a:extLst>
          </p:cNvPr>
          <p:cNvSpPr txBox="1"/>
          <p:nvPr/>
        </p:nvSpPr>
        <p:spPr>
          <a:xfrm>
            <a:off x="6638851" y="1384151"/>
            <a:ext cx="505803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District</a:t>
            </a:r>
            <a:r>
              <a:rPr lang="en-US" sz="2000" dirty="0"/>
              <a:t>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Better access to water-use information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More tools to assist in management decisions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Less intrusive to customers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Cost effective </a:t>
            </a:r>
          </a:p>
          <a:p>
            <a:endParaRPr lang="en-US" dirty="0"/>
          </a:p>
        </p:txBody>
      </p:sp>
      <p:pic>
        <p:nvPicPr>
          <p:cNvPr id="2054" name="Picture 6" descr="ConserWater: Farmland Information to Sensor Precision">
            <a:extLst>
              <a:ext uri="{FF2B5EF4-FFF2-40B4-BE49-F238E27FC236}">
                <a16:creationId xmlns:a16="http://schemas.microsoft.com/office/drawing/2014/main" id="{1B34494C-7425-4A80-9E77-32291F7FC8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8329" y="3600142"/>
            <a:ext cx="4114278" cy="2938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08151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36779-A993-4864-B5F6-A041E69BB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Categorization for Land Based Funding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8666FD-8C52-4F0F-ABB9-5B79984522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7815"/>
            <a:ext cx="10978662" cy="4351338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Categorization of Assessor’s Parcels in North San Benito Basin</a:t>
            </a:r>
          </a:p>
          <a:p>
            <a:pPr marL="630238" indent="-514350">
              <a:buFont typeface="+mj-lt"/>
              <a:buAutoNum type="arabicPeriod"/>
            </a:pPr>
            <a:r>
              <a:rPr lang="en-US" dirty="0" err="1"/>
              <a:t>Unirrigable</a:t>
            </a:r>
            <a:r>
              <a:rPr lang="en-US" dirty="0"/>
              <a:t> range land-topography, hydrology, recent/current land use</a:t>
            </a:r>
          </a:p>
          <a:p>
            <a:pPr marL="630238" indent="-514350">
              <a:buFont typeface="+mj-lt"/>
              <a:buAutoNum type="arabicPeriod"/>
            </a:pPr>
            <a:r>
              <a:rPr lang="en-US" dirty="0"/>
              <a:t>Irrigated / irrigable lands</a:t>
            </a:r>
          </a:p>
          <a:p>
            <a:pPr marL="801688" lvl="1"/>
            <a:r>
              <a:rPr lang="en-US" dirty="0"/>
              <a:t>Urban service areas-Hollister, Sunnyslope, San Juan Bautista, Tres Pinos</a:t>
            </a:r>
          </a:p>
          <a:p>
            <a:pPr marL="801688" lvl="1"/>
            <a:r>
              <a:rPr lang="en-US" dirty="0"/>
              <a:t>Golf courses-Ridgemark, San Juan Oaks</a:t>
            </a:r>
          </a:p>
          <a:p>
            <a:pPr marL="801688" lvl="1"/>
            <a:r>
              <a:rPr lang="en-US" dirty="0"/>
              <a:t>Small water systems</a:t>
            </a:r>
          </a:p>
          <a:p>
            <a:pPr marL="801688" lvl="1"/>
            <a:r>
              <a:rPr lang="en-US" dirty="0"/>
              <a:t>Rural parcels less than five acres</a:t>
            </a:r>
          </a:p>
          <a:p>
            <a:pPr marL="801688" lvl="1"/>
            <a:r>
              <a:rPr lang="en-US" dirty="0"/>
              <a:t>Agriculture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DB6641-99DB-4F92-80E9-335D57795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3DCBF-921F-4CAC-AFD7-CC3F4F70CD58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2705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1166</Words>
  <Application>Microsoft Office PowerPoint</Application>
  <PresentationFormat>Widescreen</PresentationFormat>
  <Paragraphs>340</Paragraphs>
  <Slides>20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Technical Advisory Committee</vt:lpstr>
      <vt:lpstr>Agenda</vt:lpstr>
      <vt:lpstr>GSP Overview</vt:lpstr>
      <vt:lpstr>Objectives for Today</vt:lpstr>
      <vt:lpstr>Measuring Groundwater Use - Recap</vt:lpstr>
      <vt:lpstr>PowerPoint Presentation</vt:lpstr>
      <vt:lpstr>ConserWater: NASA satellite data, weather data, topography and Artificial Intelligence (AI) to predict irrigation water needs</vt:lpstr>
      <vt:lpstr> Benefits of remote sensing: </vt:lpstr>
      <vt:lpstr>Categorization for Land Based Funding</vt:lpstr>
      <vt:lpstr>Preliminary Mapping for Land Based Funding</vt:lpstr>
      <vt:lpstr>Land Based vs Consumption </vt:lpstr>
      <vt:lpstr>Land Based vs Consumption</vt:lpstr>
      <vt:lpstr>Authority to Charge Fees</vt:lpstr>
      <vt:lpstr>Total Cost</vt:lpstr>
      <vt:lpstr>Allocation of Cost</vt:lpstr>
      <vt:lpstr>Other Agency Solutions</vt:lpstr>
      <vt:lpstr>Avoid State intervention </vt:lpstr>
      <vt:lpstr>Discussion</vt:lpstr>
      <vt:lpstr>Next Steps</vt:lpstr>
      <vt:lpstr>Stay tuned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2020-07-14T20:37:34Z</dcterms:created>
  <dcterms:modified xsi:type="dcterms:W3CDTF">2021-01-27T16:47:34Z</dcterms:modified>
</cp:coreProperties>
</file>