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839" r:id="rId3"/>
    <p:sldId id="263" r:id="rId4"/>
    <p:sldId id="861" r:id="rId5"/>
    <p:sldId id="862" r:id="rId6"/>
    <p:sldId id="272" r:id="rId7"/>
    <p:sldId id="524" r:id="rId8"/>
    <p:sldId id="840" r:id="rId9"/>
    <p:sldId id="694" r:id="rId10"/>
    <p:sldId id="868" r:id="rId11"/>
    <p:sldId id="845" r:id="rId12"/>
    <p:sldId id="733" r:id="rId13"/>
    <p:sldId id="855" r:id="rId14"/>
    <p:sldId id="736" r:id="rId15"/>
    <p:sldId id="849" r:id="rId16"/>
    <p:sldId id="779" r:id="rId17"/>
    <p:sldId id="681" r:id="rId18"/>
    <p:sldId id="852" r:id="rId19"/>
    <p:sldId id="747" r:id="rId20"/>
    <p:sldId id="851" r:id="rId21"/>
    <p:sldId id="782" r:id="rId22"/>
    <p:sldId id="853" r:id="rId23"/>
    <p:sldId id="844" r:id="rId24"/>
    <p:sldId id="867" r:id="rId25"/>
    <p:sldId id="847" r:id="rId26"/>
    <p:sldId id="324" r:id="rId27"/>
    <p:sldId id="784" r:id="rId28"/>
    <p:sldId id="789" r:id="rId29"/>
    <p:sldId id="296" r:id="rId30"/>
    <p:sldId id="848" r:id="rId31"/>
    <p:sldId id="838" r:id="rId32"/>
    <p:sldId id="842" r:id="rId33"/>
    <p:sldId id="866" r:id="rId34"/>
    <p:sldId id="856" r:id="rId35"/>
    <p:sldId id="843" r:id="rId36"/>
    <p:sldId id="806" r:id="rId37"/>
    <p:sldId id="805" r:id="rId38"/>
    <p:sldId id="804" r:id="rId39"/>
    <p:sldId id="807" r:id="rId40"/>
    <p:sldId id="811" r:id="rId41"/>
    <p:sldId id="808" r:id="rId42"/>
    <p:sldId id="812" r:id="rId43"/>
    <p:sldId id="810" r:id="rId44"/>
    <p:sldId id="790" r:id="rId45"/>
    <p:sldId id="865" r:id="rId46"/>
    <p:sldId id="265" r:id="rId47"/>
    <p:sldId id="52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9F6"/>
    <a:srgbClr val="D1ECF7"/>
    <a:srgbClr val="D8EFF8"/>
    <a:srgbClr val="F6F8F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0" autoAdjust="0"/>
    <p:restoredTop sz="79671" autoAdjust="0"/>
  </p:normalViewPr>
  <p:slideViewPr>
    <p:cSldViewPr snapToGrid="0">
      <p:cViewPr varScale="1">
        <p:scale>
          <a:sx n="87" d="100"/>
          <a:sy n="87" d="100"/>
        </p:scale>
        <p:origin x="756" y="60"/>
      </p:cViewPr>
      <p:guideLst/>
    </p:cSldViewPr>
  </p:slideViewPr>
  <p:outlineViewPr>
    <p:cViewPr>
      <p:scale>
        <a:sx n="33" d="100"/>
        <a:sy n="33" d="100"/>
      </p:scale>
      <p:origin x="0" y="-4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7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todd-dc2\data\Projects\San%20Benito%20GSP%2037643\Data\Database\Water%20Levels\hydrographs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todd-dc2\data\Projects\San%20Benito%20GSP%2037643\Data\Database\Water%20Levels\hydrograph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606368077328"/>
          <c:y val="6.4472793640345971E-2"/>
          <c:w val="0.81521970585864301"/>
          <c:h val="0.7525276166629967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WSE</c:v>
                </c:pt>
              </c:strCache>
            </c:strRef>
          </c:tx>
          <c:xVal>
            <c:numRef>
              <c:f>Data!$B$4474:$B$4659</c:f>
              <c:numCache>
                <c:formatCode>m/d/yyyy</c:formatCode>
                <c:ptCount val="186"/>
                <c:pt idx="0">
                  <c:v>16528</c:v>
                </c:pt>
                <c:pt idx="1">
                  <c:v>16742</c:v>
                </c:pt>
                <c:pt idx="2">
                  <c:v>16862</c:v>
                </c:pt>
                <c:pt idx="3">
                  <c:v>17137</c:v>
                </c:pt>
                <c:pt idx="4">
                  <c:v>17258</c:v>
                </c:pt>
                <c:pt idx="5">
                  <c:v>17533</c:v>
                </c:pt>
                <c:pt idx="6">
                  <c:v>17624</c:v>
                </c:pt>
                <c:pt idx="7">
                  <c:v>17868</c:v>
                </c:pt>
                <c:pt idx="8">
                  <c:v>18225</c:v>
                </c:pt>
                <c:pt idx="9">
                  <c:v>18331</c:v>
                </c:pt>
                <c:pt idx="10">
                  <c:v>18559</c:v>
                </c:pt>
                <c:pt idx="11">
                  <c:v>18632</c:v>
                </c:pt>
                <c:pt idx="12">
                  <c:v>18643</c:v>
                </c:pt>
                <c:pt idx="13">
                  <c:v>18653</c:v>
                </c:pt>
                <c:pt idx="14">
                  <c:v>18681</c:v>
                </c:pt>
                <c:pt idx="15">
                  <c:v>18708</c:v>
                </c:pt>
                <c:pt idx="16">
                  <c:v>18736</c:v>
                </c:pt>
                <c:pt idx="17">
                  <c:v>18812</c:v>
                </c:pt>
                <c:pt idx="18">
                  <c:v>18827</c:v>
                </c:pt>
                <c:pt idx="19">
                  <c:v>18843</c:v>
                </c:pt>
                <c:pt idx="20">
                  <c:v>18857</c:v>
                </c:pt>
                <c:pt idx="21">
                  <c:v>18883</c:v>
                </c:pt>
                <c:pt idx="22">
                  <c:v>18911</c:v>
                </c:pt>
                <c:pt idx="23">
                  <c:v>18939</c:v>
                </c:pt>
                <c:pt idx="24">
                  <c:v>19078</c:v>
                </c:pt>
                <c:pt idx="25">
                  <c:v>19826</c:v>
                </c:pt>
                <c:pt idx="26">
                  <c:v>20173</c:v>
                </c:pt>
                <c:pt idx="27">
                  <c:v>20561</c:v>
                </c:pt>
                <c:pt idx="28">
                  <c:v>20917</c:v>
                </c:pt>
                <c:pt idx="29">
                  <c:v>21296</c:v>
                </c:pt>
                <c:pt idx="30">
                  <c:v>21511</c:v>
                </c:pt>
                <c:pt idx="31">
                  <c:v>21641</c:v>
                </c:pt>
                <c:pt idx="32">
                  <c:v>22007</c:v>
                </c:pt>
                <c:pt idx="33">
                  <c:v>22341</c:v>
                </c:pt>
                <c:pt idx="34">
                  <c:v>22737</c:v>
                </c:pt>
                <c:pt idx="35">
                  <c:v>23071</c:v>
                </c:pt>
                <c:pt idx="36">
                  <c:v>23802</c:v>
                </c:pt>
                <c:pt idx="37">
                  <c:v>24204</c:v>
                </c:pt>
                <c:pt idx="38">
                  <c:v>24532</c:v>
                </c:pt>
                <c:pt idx="39">
                  <c:v>24875</c:v>
                </c:pt>
                <c:pt idx="40">
                  <c:v>24899</c:v>
                </c:pt>
                <c:pt idx="41">
                  <c:v>25263</c:v>
                </c:pt>
                <c:pt idx="42">
                  <c:v>25628</c:v>
                </c:pt>
                <c:pt idx="43">
                  <c:v>25993</c:v>
                </c:pt>
                <c:pt idx="44">
                  <c:v>26359</c:v>
                </c:pt>
                <c:pt idx="45">
                  <c:v>26573</c:v>
                </c:pt>
                <c:pt idx="46">
                  <c:v>26724</c:v>
                </c:pt>
                <c:pt idx="47">
                  <c:v>27089</c:v>
                </c:pt>
                <c:pt idx="48">
                  <c:v>27454</c:v>
                </c:pt>
                <c:pt idx="49">
                  <c:v>27668</c:v>
                </c:pt>
                <c:pt idx="50">
                  <c:v>27820</c:v>
                </c:pt>
                <c:pt idx="51">
                  <c:v>28034</c:v>
                </c:pt>
                <c:pt idx="52">
                  <c:v>28185</c:v>
                </c:pt>
                <c:pt idx="53">
                  <c:v>28277</c:v>
                </c:pt>
                <c:pt idx="54">
                  <c:v>28550</c:v>
                </c:pt>
                <c:pt idx="55">
                  <c:v>28764</c:v>
                </c:pt>
                <c:pt idx="56">
                  <c:v>28915</c:v>
                </c:pt>
                <c:pt idx="57">
                  <c:v>29129</c:v>
                </c:pt>
                <c:pt idx="58">
                  <c:v>29292</c:v>
                </c:pt>
                <c:pt idx="59">
                  <c:v>29495</c:v>
                </c:pt>
                <c:pt idx="60">
                  <c:v>29646</c:v>
                </c:pt>
                <c:pt idx="61">
                  <c:v>29860</c:v>
                </c:pt>
                <c:pt idx="62">
                  <c:v>30011</c:v>
                </c:pt>
                <c:pt idx="63">
                  <c:v>30225</c:v>
                </c:pt>
                <c:pt idx="64">
                  <c:v>30376</c:v>
                </c:pt>
                <c:pt idx="65">
                  <c:v>30590</c:v>
                </c:pt>
                <c:pt idx="66">
                  <c:v>30742</c:v>
                </c:pt>
                <c:pt idx="67">
                  <c:v>30956</c:v>
                </c:pt>
                <c:pt idx="68">
                  <c:v>31107</c:v>
                </c:pt>
                <c:pt idx="69">
                  <c:v>31321</c:v>
                </c:pt>
                <c:pt idx="70">
                  <c:v>31472</c:v>
                </c:pt>
                <c:pt idx="71">
                  <c:v>31686</c:v>
                </c:pt>
                <c:pt idx="72">
                  <c:v>31837</c:v>
                </c:pt>
                <c:pt idx="73">
                  <c:v>32051</c:v>
                </c:pt>
                <c:pt idx="74">
                  <c:v>32203</c:v>
                </c:pt>
                <c:pt idx="75">
                  <c:v>32417</c:v>
                </c:pt>
                <c:pt idx="76">
                  <c:v>32568</c:v>
                </c:pt>
                <c:pt idx="77">
                  <c:v>32782</c:v>
                </c:pt>
                <c:pt idx="78">
                  <c:v>32933</c:v>
                </c:pt>
                <c:pt idx="79">
                  <c:v>33147</c:v>
                </c:pt>
                <c:pt idx="80">
                  <c:v>33298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33664</c:v>
                </c:pt>
                <c:pt idx="85">
                  <c:v>33878</c:v>
                </c:pt>
                <c:pt idx="86">
                  <c:v>33970</c:v>
                </c:pt>
                <c:pt idx="87">
                  <c:v>34029</c:v>
                </c:pt>
                <c:pt idx="88">
                  <c:v>34151</c:v>
                </c:pt>
                <c:pt idx="89">
                  <c:v>34243</c:v>
                </c:pt>
                <c:pt idx="90">
                  <c:v>34335</c:v>
                </c:pt>
                <c:pt idx="91">
                  <c:v>34394</c:v>
                </c:pt>
                <c:pt idx="92">
                  <c:v>34516</c:v>
                </c:pt>
                <c:pt idx="93">
                  <c:v>34608</c:v>
                </c:pt>
                <c:pt idx="94">
                  <c:v>34700</c:v>
                </c:pt>
                <c:pt idx="95">
                  <c:v>34759</c:v>
                </c:pt>
                <c:pt idx="96">
                  <c:v>34881</c:v>
                </c:pt>
                <c:pt idx="97">
                  <c:v>34973</c:v>
                </c:pt>
                <c:pt idx="98">
                  <c:v>35065</c:v>
                </c:pt>
                <c:pt idx="99">
                  <c:v>35125</c:v>
                </c:pt>
                <c:pt idx="100">
                  <c:v>35247</c:v>
                </c:pt>
                <c:pt idx="101">
                  <c:v>35339</c:v>
                </c:pt>
                <c:pt idx="102">
                  <c:v>35431</c:v>
                </c:pt>
                <c:pt idx="103">
                  <c:v>35490</c:v>
                </c:pt>
                <c:pt idx="104">
                  <c:v>35612</c:v>
                </c:pt>
                <c:pt idx="105">
                  <c:v>35704</c:v>
                </c:pt>
                <c:pt idx="106">
                  <c:v>35796</c:v>
                </c:pt>
                <c:pt idx="107">
                  <c:v>35855</c:v>
                </c:pt>
                <c:pt idx="108">
                  <c:v>35977</c:v>
                </c:pt>
                <c:pt idx="109">
                  <c:v>36069</c:v>
                </c:pt>
                <c:pt idx="110">
                  <c:v>36161</c:v>
                </c:pt>
                <c:pt idx="111">
                  <c:v>36220</c:v>
                </c:pt>
                <c:pt idx="112">
                  <c:v>36342</c:v>
                </c:pt>
                <c:pt idx="113">
                  <c:v>36434</c:v>
                </c:pt>
                <c:pt idx="114">
                  <c:v>36526</c:v>
                </c:pt>
                <c:pt idx="115">
                  <c:v>36586</c:v>
                </c:pt>
                <c:pt idx="116">
                  <c:v>36708</c:v>
                </c:pt>
                <c:pt idx="117">
                  <c:v>36800</c:v>
                </c:pt>
                <c:pt idx="118">
                  <c:v>36892</c:v>
                </c:pt>
                <c:pt idx="119">
                  <c:v>36951</c:v>
                </c:pt>
                <c:pt idx="120">
                  <c:v>37073</c:v>
                </c:pt>
                <c:pt idx="121">
                  <c:v>37165</c:v>
                </c:pt>
                <c:pt idx="122">
                  <c:v>37257</c:v>
                </c:pt>
                <c:pt idx="123">
                  <c:v>37316</c:v>
                </c:pt>
                <c:pt idx="124">
                  <c:v>37438</c:v>
                </c:pt>
                <c:pt idx="125">
                  <c:v>37530</c:v>
                </c:pt>
                <c:pt idx="126">
                  <c:v>37622</c:v>
                </c:pt>
                <c:pt idx="127">
                  <c:v>37681</c:v>
                </c:pt>
                <c:pt idx="128">
                  <c:v>37803</c:v>
                </c:pt>
                <c:pt idx="129">
                  <c:v>37895</c:v>
                </c:pt>
                <c:pt idx="130">
                  <c:v>37987</c:v>
                </c:pt>
                <c:pt idx="131">
                  <c:v>38047</c:v>
                </c:pt>
                <c:pt idx="132">
                  <c:v>38169</c:v>
                </c:pt>
                <c:pt idx="133">
                  <c:v>38261</c:v>
                </c:pt>
                <c:pt idx="134">
                  <c:v>38353</c:v>
                </c:pt>
                <c:pt idx="135">
                  <c:v>38412</c:v>
                </c:pt>
                <c:pt idx="136">
                  <c:v>38534</c:v>
                </c:pt>
                <c:pt idx="137">
                  <c:v>38626</c:v>
                </c:pt>
                <c:pt idx="138">
                  <c:v>38718</c:v>
                </c:pt>
                <c:pt idx="139">
                  <c:v>38808</c:v>
                </c:pt>
                <c:pt idx="140">
                  <c:v>38899</c:v>
                </c:pt>
                <c:pt idx="141">
                  <c:v>38991</c:v>
                </c:pt>
                <c:pt idx="142">
                  <c:v>39083</c:v>
                </c:pt>
                <c:pt idx="143">
                  <c:v>39173</c:v>
                </c:pt>
                <c:pt idx="144">
                  <c:v>39264</c:v>
                </c:pt>
                <c:pt idx="145">
                  <c:v>39356</c:v>
                </c:pt>
                <c:pt idx="146">
                  <c:v>39448</c:v>
                </c:pt>
                <c:pt idx="147">
                  <c:v>39539</c:v>
                </c:pt>
                <c:pt idx="148">
                  <c:v>39630</c:v>
                </c:pt>
                <c:pt idx="149">
                  <c:v>39722</c:v>
                </c:pt>
                <c:pt idx="150">
                  <c:v>39814</c:v>
                </c:pt>
                <c:pt idx="151">
                  <c:v>39904</c:v>
                </c:pt>
                <c:pt idx="152">
                  <c:v>39995</c:v>
                </c:pt>
                <c:pt idx="153">
                  <c:v>40087</c:v>
                </c:pt>
                <c:pt idx="154">
                  <c:v>40179</c:v>
                </c:pt>
                <c:pt idx="155">
                  <c:v>40269</c:v>
                </c:pt>
                <c:pt idx="156">
                  <c:v>40360</c:v>
                </c:pt>
                <c:pt idx="157">
                  <c:v>40452</c:v>
                </c:pt>
                <c:pt idx="158">
                  <c:v>40544</c:v>
                </c:pt>
                <c:pt idx="159">
                  <c:v>40634</c:v>
                </c:pt>
                <c:pt idx="160">
                  <c:v>40725</c:v>
                </c:pt>
                <c:pt idx="161">
                  <c:v>40817</c:v>
                </c:pt>
                <c:pt idx="162">
                  <c:v>40889</c:v>
                </c:pt>
                <c:pt idx="163">
                  <c:v>40917</c:v>
                </c:pt>
                <c:pt idx="164">
                  <c:v>41010</c:v>
                </c:pt>
                <c:pt idx="165">
                  <c:v>41096</c:v>
                </c:pt>
                <c:pt idx="166">
                  <c:v>41184</c:v>
                </c:pt>
                <c:pt idx="167">
                  <c:v>41303.563888888886</c:v>
                </c:pt>
                <c:pt idx="168">
                  <c:v>41373.364583333328</c:v>
                </c:pt>
                <c:pt idx="169">
                  <c:v>41466.432638888888</c:v>
                </c:pt>
                <c:pt idx="170">
                  <c:v>41575.466666666667</c:v>
                </c:pt>
                <c:pt idx="171">
                  <c:v>41660.560416666667</c:v>
                </c:pt>
                <c:pt idx="172">
                  <c:v>41739.490277777775</c:v>
                </c:pt>
                <c:pt idx="173">
                  <c:v>41843.595833333333</c:v>
                </c:pt>
                <c:pt idx="174">
                  <c:v>41949.400694444441</c:v>
                </c:pt>
                <c:pt idx="175">
                  <c:v>42026.630555555552</c:v>
                </c:pt>
                <c:pt idx="176">
                  <c:v>42123.628472222219</c:v>
                </c:pt>
                <c:pt idx="177">
                  <c:v>42285.591666666667</c:v>
                </c:pt>
                <c:pt idx="178">
                  <c:v>42395.581944444442</c:v>
                </c:pt>
                <c:pt idx="179">
                  <c:v>42486.48333333333</c:v>
                </c:pt>
                <c:pt idx="180">
                  <c:v>42592.527777777774</c:v>
                </c:pt>
                <c:pt idx="181">
                  <c:v>42675.5625</c:v>
                </c:pt>
                <c:pt idx="182">
                  <c:v>42740.454861111109</c:v>
                </c:pt>
                <c:pt idx="183">
                  <c:v>42837.607638888891</c:v>
                </c:pt>
                <c:pt idx="184">
                  <c:v>42943.678472222222</c:v>
                </c:pt>
                <c:pt idx="185">
                  <c:v>43036.466666666667</c:v>
                </c:pt>
              </c:numCache>
            </c:numRef>
          </c:xVal>
          <c:yVal>
            <c:numRef>
              <c:f>Data!$C$4474:$C$4659</c:f>
              <c:numCache>
                <c:formatCode>General</c:formatCode>
                <c:ptCount val="186"/>
                <c:pt idx="0">
                  <c:v>183.1</c:v>
                </c:pt>
                <c:pt idx="1">
                  <c:v>164.8</c:v>
                </c:pt>
                <c:pt idx="2">
                  <c:v>179.2</c:v>
                </c:pt>
                <c:pt idx="3">
                  <c:v>166</c:v>
                </c:pt>
                <c:pt idx="4">
                  <c:v>171</c:v>
                </c:pt>
                <c:pt idx="5">
                  <c:v>149.80000000000001</c:v>
                </c:pt>
                <c:pt idx="6">
                  <c:v>164.5</c:v>
                </c:pt>
                <c:pt idx="7">
                  <c:v>145.4</c:v>
                </c:pt>
                <c:pt idx="8">
                  <c:v>139</c:v>
                </c:pt>
                <c:pt idx="9">
                  <c:v>143.69999999999999</c:v>
                </c:pt>
                <c:pt idx="10">
                  <c:v>129.4</c:v>
                </c:pt>
                <c:pt idx="11">
                  <c:v>133.30000000000001</c:v>
                </c:pt>
                <c:pt idx="12">
                  <c:v>133.69999999999999</c:v>
                </c:pt>
                <c:pt idx="13">
                  <c:v>134.30000000000001</c:v>
                </c:pt>
                <c:pt idx="14">
                  <c:v>136.19999999999999</c:v>
                </c:pt>
                <c:pt idx="15">
                  <c:v>137</c:v>
                </c:pt>
                <c:pt idx="16">
                  <c:v>132.80000000000001</c:v>
                </c:pt>
                <c:pt idx="17">
                  <c:v>95.6</c:v>
                </c:pt>
                <c:pt idx="18">
                  <c:v>77.599999999999994</c:v>
                </c:pt>
                <c:pt idx="19">
                  <c:v>122.4</c:v>
                </c:pt>
                <c:pt idx="20">
                  <c:v>118.8</c:v>
                </c:pt>
                <c:pt idx="21">
                  <c:v>122.6</c:v>
                </c:pt>
                <c:pt idx="22">
                  <c:v>123.6</c:v>
                </c:pt>
                <c:pt idx="23">
                  <c:v>125.8</c:v>
                </c:pt>
                <c:pt idx="24">
                  <c:v>133.19999999999999</c:v>
                </c:pt>
                <c:pt idx="25">
                  <c:v>137.80000000000001</c:v>
                </c:pt>
                <c:pt idx="26">
                  <c:v>130.1</c:v>
                </c:pt>
                <c:pt idx="27">
                  <c:v>124.1</c:v>
                </c:pt>
                <c:pt idx="28">
                  <c:v>121.6</c:v>
                </c:pt>
                <c:pt idx="29">
                  <c:v>126.8</c:v>
                </c:pt>
                <c:pt idx="30">
                  <c:v>127.3</c:v>
                </c:pt>
                <c:pt idx="31">
                  <c:v>130.80000000000001</c:v>
                </c:pt>
                <c:pt idx="32">
                  <c:v>131.80000000000001</c:v>
                </c:pt>
                <c:pt idx="33">
                  <c:v>126.8</c:v>
                </c:pt>
                <c:pt idx="34">
                  <c:v>118.8</c:v>
                </c:pt>
                <c:pt idx="35">
                  <c:v>115.6</c:v>
                </c:pt>
                <c:pt idx="36">
                  <c:v>104.1</c:v>
                </c:pt>
                <c:pt idx="37">
                  <c:v>103.1</c:v>
                </c:pt>
                <c:pt idx="38">
                  <c:v>108</c:v>
                </c:pt>
                <c:pt idx="39">
                  <c:v>114.3</c:v>
                </c:pt>
                <c:pt idx="40">
                  <c:v>115.8</c:v>
                </c:pt>
                <c:pt idx="41">
                  <c:v>118</c:v>
                </c:pt>
                <c:pt idx="42">
                  <c:v>126.5</c:v>
                </c:pt>
                <c:pt idx="43">
                  <c:v>128.30000000000001</c:v>
                </c:pt>
                <c:pt idx="44">
                  <c:v>123</c:v>
                </c:pt>
                <c:pt idx="45">
                  <c:v>101</c:v>
                </c:pt>
                <c:pt idx="46">
                  <c:v>113</c:v>
                </c:pt>
                <c:pt idx="47">
                  <c:v>122</c:v>
                </c:pt>
                <c:pt idx="48">
                  <c:v>122</c:v>
                </c:pt>
                <c:pt idx="49">
                  <c:v>117</c:v>
                </c:pt>
                <c:pt idx="50">
                  <c:v>123</c:v>
                </c:pt>
                <c:pt idx="51">
                  <c:v>108</c:v>
                </c:pt>
                <c:pt idx="52">
                  <c:v>114</c:v>
                </c:pt>
                <c:pt idx="53">
                  <c:v>100</c:v>
                </c:pt>
                <c:pt idx="54">
                  <c:v>84</c:v>
                </c:pt>
                <c:pt idx="55">
                  <c:v>85.5</c:v>
                </c:pt>
                <c:pt idx="56">
                  <c:v>108.7</c:v>
                </c:pt>
                <c:pt idx="57">
                  <c:v>84</c:v>
                </c:pt>
                <c:pt idx="58">
                  <c:v>108.2</c:v>
                </c:pt>
                <c:pt idx="59">
                  <c:v>105</c:v>
                </c:pt>
                <c:pt idx="60">
                  <c:v>120.5</c:v>
                </c:pt>
                <c:pt idx="61">
                  <c:v>98.5</c:v>
                </c:pt>
                <c:pt idx="62">
                  <c:v>108</c:v>
                </c:pt>
                <c:pt idx="63">
                  <c:v>99</c:v>
                </c:pt>
                <c:pt idx="64">
                  <c:v>127</c:v>
                </c:pt>
                <c:pt idx="65">
                  <c:v>131</c:v>
                </c:pt>
                <c:pt idx="66">
                  <c:v>142</c:v>
                </c:pt>
                <c:pt idx="67">
                  <c:v>139</c:v>
                </c:pt>
                <c:pt idx="68">
                  <c:v>149</c:v>
                </c:pt>
                <c:pt idx="69">
                  <c:v>125</c:v>
                </c:pt>
                <c:pt idx="70">
                  <c:v>139</c:v>
                </c:pt>
                <c:pt idx="71">
                  <c:v>129</c:v>
                </c:pt>
                <c:pt idx="72">
                  <c:v>138</c:v>
                </c:pt>
                <c:pt idx="73">
                  <c:v>121</c:v>
                </c:pt>
                <c:pt idx="74">
                  <c:v>128</c:v>
                </c:pt>
                <c:pt idx="75">
                  <c:v>121</c:v>
                </c:pt>
                <c:pt idx="76">
                  <c:v>133</c:v>
                </c:pt>
                <c:pt idx="77">
                  <c:v>112</c:v>
                </c:pt>
                <c:pt idx="78">
                  <c:v>130</c:v>
                </c:pt>
                <c:pt idx="79">
                  <c:v>110</c:v>
                </c:pt>
                <c:pt idx="80">
                  <c:v>115</c:v>
                </c:pt>
                <c:pt idx="81">
                  <c:v>124</c:v>
                </c:pt>
                <c:pt idx="82">
                  <c:v>112</c:v>
                </c:pt>
                <c:pt idx="83">
                  <c:v>123</c:v>
                </c:pt>
                <c:pt idx="84">
                  <c:v>126</c:v>
                </c:pt>
                <c:pt idx="85">
                  <c:v>97</c:v>
                </c:pt>
                <c:pt idx="86">
                  <c:v>96</c:v>
                </c:pt>
                <c:pt idx="87">
                  <c:v>108</c:v>
                </c:pt>
                <c:pt idx="88">
                  <c:v>113</c:v>
                </c:pt>
                <c:pt idx="89">
                  <c:v>122</c:v>
                </c:pt>
                <c:pt idx="90">
                  <c:v>129</c:v>
                </c:pt>
                <c:pt idx="91">
                  <c:v>124</c:v>
                </c:pt>
                <c:pt idx="92">
                  <c:v>119</c:v>
                </c:pt>
                <c:pt idx="93">
                  <c:v>118</c:v>
                </c:pt>
                <c:pt idx="94">
                  <c:v>137</c:v>
                </c:pt>
                <c:pt idx="95">
                  <c:v>139</c:v>
                </c:pt>
                <c:pt idx="96">
                  <c:v>130</c:v>
                </c:pt>
                <c:pt idx="97">
                  <c:v>144</c:v>
                </c:pt>
                <c:pt idx="98">
                  <c:v>149</c:v>
                </c:pt>
                <c:pt idx="99">
                  <c:v>166</c:v>
                </c:pt>
                <c:pt idx="100">
                  <c:v>155</c:v>
                </c:pt>
                <c:pt idx="101">
                  <c:v>164</c:v>
                </c:pt>
                <c:pt idx="102">
                  <c:v>181.9</c:v>
                </c:pt>
                <c:pt idx="103">
                  <c:v>186.7</c:v>
                </c:pt>
                <c:pt idx="104">
                  <c:v>176.1</c:v>
                </c:pt>
                <c:pt idx="105">
                  <c:v>176.1</c:v>
                </c:pt>
                <c:pt idx="106">
                  <c:v>191</c:v>
                </c:pt>
                <c:pt idx="107">
                  <c:v>197</c:v>
                </c:pt>
                <c:pt idx="108">
                  <c:v>190</c:v>
                </c:pt>
                <c:pt idx="109">
                  <c:v>186.8</c:v>
                </c:pt>
                <c:pt idx="110">
                  <c:v>195.1</c:v>
                </c:pt>
                <c:pt idx="111">
                  <c:v>197.5</c:v>
                </c:pt>
                <c:pt idx="112">
                  <c:v>186.7</c:v>
                </c:pt>
                <c:pt idx="113">
                  <c:v>185</c:v>
                </c:pt>
                <c:pt idx="114">
                  <c:v>191.3</c:v>
                </c:pt>
                <c:pt idx="115">
                  <c:v>196.5</c:v>
                </c:pt>
                <c:pt idx="116">
                  <c:v>185.1</c:v>
                </c:pt>
                <c:pt idx="117">
                  <c:v>186.4</c:v>
                </c:pt>
                <c:pt idx="118">
                  <c:v>194</c:v>
                </c:pt>
                <c:pt idx="119">
                  <c:v>196.4</c:v>
                </c:pt>
                <c:pt idx="120">
                  <c:v>183.4</c:v>
                </c:pt>
                <c:pt idx="121">
                  <c:v>185</c:v>
                </c:pt>
                <c:pt idx="122">
                  <c:v>194.5</c:v>
                </c:pt>
                <c:pt idx="123">
                  <c:v>194.8</c:v>
                </c:pt>
                <c:pt idx="124">
                  <c:v>181.9</c:v>
                </c:pt>
                <c:pt idx="125">
                  <c:v>182.7</c:v>
                </c:pt>
                <c:pt idx="126">
                  <c:v>193.62</c:v>
                </c:pt>
                <c:pt idx="127">
                  <c:v>193.91</c:v>
                </c:pt>
                <c:pt idx="128">
                  <c:v>183.47</c:v>
                </c:pt>
                <c:pt idx="129">
                  <c:v>185.62</c:v>
                </c:pt>
                <c:pt idx="130">
                  <c:v>194.45</c:v>
                </c:pt>
                <c:pt idx="131">
                  <c:v>191.25</c:v>
                </c:pt>
                <c:pt idx="132">
                  <c:v>180.1</c:v>
                </c:pt>
                <c:pt idx="133">
                  <c:v>183.9</c:v>
                </c:pt>
                <c:pt idx="134">
                  <c:v>192.9</c:v>
                </c:pt>
                <c:pt idx="135">
                  <c:v>197.4</c:v>
                </c:pt>
                <c:pt idx="136">
                  <c:v>185</c:v>
                </c:pt>
                <c:pt idx="137">
                  <c:v>186.35</c:v>
                </c:pt>
                <c:pt idx="138">
                  <c:v>195.03</c:v>
                </c:pt>
                <c:pt idx="139">
                  <c:v>197.97</c:v>
                </c:pt>
                <c:pt idx="140">
                  <c:v>186.63</c:v>
                </c:pt>
                <c:pt idx="141">
                  <c:v>188.35</c:v>
                </c:pt>
                <c:pt idx="142">
                  <c:v>193.64</c:v>
                </c:pt>
                <c:pt idx="143">
                  <c:v>191.41</c:v>
                </c:pt>
                <c:pt idx="144">
                  <c:v>186.09</c:v>
                </c:pt>
                <c:pt idx="145">
                  <c:v>185.7</c:v>
                </c:pt>
                <c:pt idx="146">
                  <c:v>190.64</c:v>
                </c:pt>
                <c:pt idx="147">
                  <c:v>188.82</c:v>
                </c:pt>
                <c:pt idx="148">
                  <c:v>187.82</c:v>
                </c:pt>
                <c:pt idx="149">
                  <c:v>186.45</c:v>
                </c:pt>
                <c:pt idx="150">
                  <c:v>187.88</c:v>
                </c:pt>
                <c:pt idx="151">
                  <c:v>192.81</c:v>
                </c:pt>
                <c:pt idx="152">
                  <c:v>190.88</c:v>
                </c:pt>
                <c:pt idx="153">
                  <c:v>187.64</c:v>
                </c:pt>
                <c:pt idx="154">
                  <c:v>189.26</c:v>
                </c:pt>
                <c:pt idx="155">
                  <c:v>189.41</c:v>
                </c:pt>
                <c:pt idx="156">
                  <c:v>187.88</c:v>
                </c:pt>
                <c:pt idx="157">
                  <c:v>187.47</c:v>
                </c:pt>
                <c:pt idx="158">
                  <c:v>188.68</c:v>
                </c:pt>
                <c:pt idx="159">
                  <c:v>190.57</c:v>
                </c:pt>
                <c:pt idx="160">
                  <c:v>189.77</c:v>
                </c:pt>
                <c:pt idx="161">
                  <c:v>182.76</c:v>
                </c:pt>
                <c:pt idx="162">
                  <c:v>180.76</c:v>
                </c:pt>
                <c:pt idx="163">
                  <c:v>186.57999999999998</c:v>
                </c:pt>
                <c:pt idx="164">
                  <c:v>184.55</c:v>
                </c:pt>
                <c:pt idx="165">
                  <c:v>182.55</c:v>
                </c:pt>
                <c:pt idx="166">
                  <c:v>184.11</c:v>
                </c:pt>
                <c:pt idx="167">
                  <c:v>182.26</c:v>
                </c:pt>
                <c:pt idx="168">
                  <c:v>180.61</c:v>
                </c:pt>
                <c:pt idx="169">
                  <c:v>176.81</c:v>
                </c:pt>
                <c:pt idx="170">
                  <c:v>165.89</c:v>
                </c:pt>
                <c:pt idx="171">
                  <c:v>174.61</c:v>
                </c:pt>
                <c:pt idx="172">
                  <c:v>173.62</c:v>
                </c:pt>
                <c:pt idx="173">
                  <c:v>171.35</c:v>
                </c:pt>
                <c:pt idx="174">
                  <c:v>168.12</c:v>
                </c:pt>
                <c:pt idx="175">
                  <c:v>169.45</c:v>
                </c:pt>
                <c:pt idx="176">
                  <c:v>170.61</c:v>
                </c:pt>
                <c:pt idx="177">
                  <c:v>163.87</c:v>
                </c:pt>
                <c:pt idx="178">
                  <c:v>165.35</c:v>
                </c:pt>
                <c:pt idx="179">
                  <c:v>167.44</c:v>
                </c:pt>
                <c:pt idx="180">
                  <c:v>140.57</c:v>
                </c:pt>
                <c:pt idx="181">
                  <c:v>150.62</c:v>
                </c:pt>
                <c:pt idx="182">
                  <c:v>159.37</c:v>
                </c:pt>
                <c:pt idx="183">
                  <c:v>173.25</c:v>
                </c:pt>
                <c:pt idx="184">
                  <c:v>167.32</c:v>
                </c:pt>
                <c:pt idx="185">
                  <c:v>165.49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AE-4F43-A252-021597198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509008"/>
        <c:axId val="1184614112"/>
      </c:scatterChart>
      <c:valAx>
        <c:axId val="221509008"/>
        <c:scaling>
          <c:orientation val="minMax"/>
          <c:max val="51877"/>
          <c:min val="14621"/>
        </c:scaling>
        <c:delete val="0"/>
        <c:axPos val="b"/>
        <c:majorGridlines/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rgbClr val="C0C0C0"/>
                    </a:solidFill>
                  </a:defRPr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[$-409]yyyy;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84614112"/>
        <c:crosses val="autoZero"/>
        <c:crossBetween val="midCat"/>
        <c:majorUnit val="3655"/>
      </c:valAx>
      <c:valAx>
        <c:axId val="1184614112"/>
        <c:scaling>
          <c:orientation val="minMax"/>
        </c:scaling>
        <c:delete val="0"/>
        <c:axPos val="l"/>
        <c:majorGridlines/>
        <c:minorGridlines>
          <c:spPr>
            <a:ln w="3175">
              <a:solidFill>
                <a:srgbClr val="000000"/>
              </a:solidFill>
              <a:prstDash val="lgDashDotDot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GW Elev (ft msl)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1509008"/>
        <c:crosses val="autoZero"/>
        <c:crossBetween val="midCat"/>
        <c:majorUnit val="50"/>
        <c:minorUnit val="50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  <a:effectLst>
          <a:outerShdw blurRad="63500" sx="102000" sy="102000" algn="ctr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CAE9F6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606368077328"/>
          <c:y val="6.4472793640345971E-2"/>
          <c:w val="0.81521970585864301"/>
          <c:h val="0.7525276166629967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WSE</c:v>
                </c:pt>
              </c:strCache>
            </c:strRef>
          </c:tx>
          <c:xVal>
            <c:numRef>
              <c:f>Data!$B$4474:$B$4659</c:f>
              <c:numCache>
                <c:formatCode>m/d/yyyy</c:formatCode>
                <c:ptCount val="186"/>
                <c:pt idx="0">
                  <c:v>16528</c:v>
                </c:pt>
                <c:pt idx="1">
                  <c:v>16742</c:v>
                </c:pt>
                <c:pt idx="2">
                  <c:v>16862</c:v>
                </c:pt>
                <c:pt idx="3">
                  <c:v>17137</c:v>
                </c:pt>
                <c:pt idx="4">
                  <c:v>17258</c:v>
                </c:pt>
                <c:pt idx="5">
                  <c:v>17533</c:v>
                </c:pt>
                <c:pt idx="6">
                  <c:v>17624</c:v>
                </c:pt>
                <c:pt idx="7">
                  <c:v>17868</c:v>
                </c:pt>
                <c:pt idx="8">
                  <c:v>18225</c:v>
                </c:pt>
                <c:pt idx="9">
                  <c:v>18331</c:v>
                </c:pt>
                <c:pt idx="10">
                  <c:v>18559</c:v>
                </c:pt>
                <c:pt idx="11">
                  <c:v>18632</c:v>
                </c:pt>
                <c:pt idx="12">
                  <c:v>18643</c:v>
                </c:pt>
                <c:pt idx="13">
                  <c:v>18653</c:v>
                </c:pt>
                <c:pt idx="14">
                  <c:v>18681</c:v>
                </c:pt>
                <c:pt idx="15">
                  <c:v>18708</c:v>
                </c:pt>
                <c:pt idx="16">
                  <c:v>18736</c:v>
                </c:pt>
                <c:pt idx="17">
                  <c:v>18812</c:v>
                </c:pt>
                <c:pt idx="18">
                  <c:v>18827</c:v>
                </c:pt>
                <c:pt idx="19">
                  <c:v>18843</c:v>
                </c:pt>
                <c:pt idx="20">
                  <c:v>18857</c:v>
                </c:pt>
                <c:pt idx="21">
                  <c:v>18883</c:v>
                </c:pt>
                <c:pt idx="22">
                  <c:v>18911</c:v>
                </c:pt>
                <c:pt idx="23">
                  <c:v>18939</c:v>
                </c:pt>
                <c:pt idx="24">
                  <c:v>19078</c:v>
                </c:pt>
                <c:pt idx="25">
                  <c:v>19826</c:v>
                </c:pt>
                <c:pt idx="26">
                  <c:v>20173</c:v>
                </c:pt>
                <c:pt idx="27">
                  <c:v>20561</c:v>
                </c:pt>
                <c:pt idx="28">
                  <c:v>20917</c:v>
                </c:pt>
                <c:pt idx="29">
                  <c:v>21296</c:v>
                </c:pt>
                <c:pt idx="30">
                  <c:v>21511</c:v>
                </c:pt>
                <c:pt idx="31">
                  <c:v>21641</c:v>
                </c:pt>
                <c:pt idx="32">
                  <c:v>22007</c:v>
                </c:pt>
                <c:pt idx="33">
                  <c:v>22341</c:v>
                </c:pt>
                <c:pt idx="34">
                  <c:v>22737</c:v>
                </c:pt>
                <c:pt idx="35">
                  <c:v>23071</c:v>
                </c:pt>
                <c:pt idx="36">
                  <c:v>23802</c:v>
                </c:pt>
                <c:pt idx="37">
                  <c:v>24204</c:v>
                </c:pt>
                <c:pt idx="38">
                  <c:v>24532</c:v>
                </c:pt>
                <c:pt idx="39">
                  <c:v>24875</c:v>
                </c:pt>
                <c:pt idx="40">
                  <c:v>24899</c:v>
                </c:pt>
                <c:pt idx="41">
                  <c:v>25263</c:v>
                </c:pt>
                <c:pt idx="42">
                  <c:v>25628</c:v>
                </c:pt>
                <c:pt idx="43">
                  <c:v>25993</c:v>
                </c:pt>
                <c:pt idx="44">
                  <c:v>26359</c:v>
                </c:pt>
                <c:pt idx="45">
                  <c:v>26573</c:v>
                </c:pt>
                <c:pt idx="46">
                  <c:v>26724</c:v>
                </c:pt>
                <c:pt idx="47">
                  <c:v>27089</c:v>
                </c:pt>
                <c:pt idx="48">
                  <c:v>27454</c:v>
                </c:pt>
                <c:pt idx="49">
                  <c:v>27668</c:v>
                </c:pt>
                <c:pt idx="50">
                  <c:v>27820</c:v>
                </c:pt>
                <c:pt idx="51">
                  <c:v>28034</c:v>
                </c:pt>
                <c:pt idx="52">
                  <c:v>28185</c:v>
                </c:pt>
                <c:pt idx="53">
                  <c:v>28277</c:v>
                </c:pt>
                <c:pt idx="54">
                  <c:v>28550</c:v>
                </c:pt>
                <c:pt idx="55">
                  <c:v>28764</c:v>
                </c:pt>
                <c:pt idx="56">
                  <c:v>28915</c:v>
                </c:pt>
                <c:pt idx="57">
                  <c:v>29129</c:v>
                </c:pt>
                <c:pt idx="58">
                  <c:v>29292</c:v>
                </c:pt>
                <c:pt idx="59">
                  <c:v>29495</c:v>
                </c:pt>
                <c:pt idx="60">
                  <c:v>29646</c:v>
                </c:pt>
                <c:pt idx="61">
                  <c:v>29860</c:v>
                </c:pt>
                <c:pt idx="62">
                  <c:v>30011</c:v>
                </c:pt>
                <c:pt idx="63">
                  <c:v>30225</c:v>
                </c:pt>
                <c:pt idx="64">
                  <c:v>30376</c:v>
                </c:pt>
                <c:pt idx="65">
                  <c:v>30590</c:v>
                </c:pt>
                <c:pt idx="66">
                  <c:v>30742</c:v>
                </c:pt>
                <c:pt idx="67">
                  <c:v>30956</c:v>
                </c:pt>
                <c:pt idx="68">
                  <c:v>31107</c:v>
                </c:pt>
                <c:pt idx="69">
                  <c:v>31321</c:v>
                </c:pt>
                <c:pt idx="70">
                  <c:v>31472</c:v>
                </c:pt>
                <c:pt idx="71">
                  <c:v>31686</c:v>
                </c:pt>
                <c:pt idx="72">
                  <c:v>31837</c:v>
                </c:pt>
                <c:pt idx="73">
                  <c:v>32051</c:v>
                </c:pt>
                <c:pt idx="74">
                  <c:v>32203</c:v>
                </c:pt>
                <c:pt idx="75">
                  <c:v>32417</c:v>
                </c:pt>
                <c:pt idx="76">
                  <c:v>32568</c:v>
                </c:pt>
                <c:pt idx="77">
                  <c:v>32782</c:v>
                </c:pt>
                <c:pt idx="78">
                  <c:v>32933</c:v>
                </c:pt>
                <c:pt idx="79">
                  <c:v>33147</c:v>
                </c:pt>
                <c:pt idx="80">
                  <c:v>33298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33664</c:v>
                </c:pt>
                <c:pt idx="85">
                  <c:v>33878</c:v>
                </c:pt>
                <c:pt idx="86">
                  <c:v>33970</c:v>
                </c:pt>
                <c:pt idx="87">
                  <c:v>34029</c:v>
                </c:pt>
                <c:pt idx="88">
                  <c:v>34151</c:v>
                </c:pt>
                <c:pt idx="89">
                  <c:v>34243</c:v>
                </c:pt>
                <c:pt idx="90">
                  <c:v>34335</c:v>
                </c:pt>
                <c:pt idx="91">
                  <c:v>34394</c:v>
                </c:pt>
                <c:pt idx="92">
                  <c:v>34516</c:v>
                </c:pt>
                <c:pt idx="93">
                  <c:v>34608</c:v>
                </c:pt>
                <c:pt idx="94">
                  <c:v>34700</c:v>
                </c:pt>
                <c:pt idx="95">
                  <c:v>34759</c:v>
                </c:pt>
                <c:pt idx="96">
                  <c:v>34881</c:v>
                </c:pt>
                <c:pt idx="97">
                  <c:v>34973</c:v>
                </c:pt>
                <c:pt idx="98">
                  <c:v>35065</c:v>
                </c:pt>
                <c:pt idx="99">
                  <c:v>35125</c:v>
                </c:pt>
                <c:pt idx="100">
                  <c:v>35247</c:v>
                </c:pt>
                <c:pt idx="101">
                  <c:v>35339</c:v>
                </c:pt>
                <c:pt idx="102">
                  <c:v>35431</c:v>
                </c:pt>
                <c:pt idx="103">
                  <c:v>35490</c:v>
                </c:pt>
                <c:pt idx="104">
                  <c:v>35612</c:v>
                </c:pt>
                <c:pt idx="105">
                  <c:v>35704</c:v>
                </c:pt>
                <c:pt idx="106">
                  <c:v>35796</c:v>
                </c:pt>
                <c:pt idx="107">
                  <c:v>35855</c:v>
                </c:pt>
                <c:pt idx="108">
                  <c:v>35977</c:v>
                </c:pt>
                <c:pt idx="109">
                  <c:v>36069</c:v>
                </c:pt>
                <c:pt idx="110">
                  <c:v>36161</c:v>
                </c:pt>
                <c:pt idx="111">
                  <c:v>36220</c:v>
                </c:pt>
                <c:pt idx="112">
                  <c:v>36342</c:v>
                </c:pt>
                <c:pt idx="113">
                  <c:v>36434</c:v>
                </c:pt>
                <c:pt idx="114">
                  <c:v>36526</c:v>
                </c:pt>
                <c:pt idx="115">
                  <c:v>36586</c:v>
                </c:pt>
                <c:pt idx="116">
                  <c:v>36708</c:v>
                </c:pt>
                <c:pt idx="117">
                  <c:v>36800</c:v>
                </c:pt>
                <c:pt idx="118">
                  <c:v>36892</c:v>
                </c:pt>
                <c:pt idx="119">
                  <c:v>36951</c:v>
                </c:pt>
                <c:pt idx="120">
                  <c:v>37073</c:v>
                </c:pt>
                <c:pt idx="121">
                  <c:v>37165</c:v>
                </c:pt>
                <c:pt idx="122">
                  <c:v>37257</c:v>
                </c:pt>
                <c:pt idx="123">
                  <c:v>37316</c:v>
                </c:pt>
                <c:pt idx="124">
                  <c:v>37438</c:v>
                </c:pt>
                <c:pt idx="125">
                  <c:v>37530</c:v>
                </c:pt>
                <c:pt idx="126">
                  <c:v>37622</c:v>
                </c:pt>
                <c:pt idx="127">
                  <c:v>37681</c:v>
                </c:pt>
                <c:pt idx="128">
                  <c:v>37803</c:v>
                </c:pt>
                <c:pt idx="129">
                  <c:v>37895</c:v>
                </c:pt>
                <c:pt idx="130">
                  <c:v>37987</c:v>
                </c:pt>
                <c:pt idx="131">
                  <c:v>38047</c:v>
                </c:pt>
                <c:pt idx="132">
                  <c:v>38169</c:v>
                </c:pt>
                <c:pt idx="133">
                  <c:v>38261</c:v>
                </c:pt>
                <c:pt idx="134">
                  <c:v>38353</c:v>
                </c:pt>
                <c:pt idx="135">
                  <c:v>38412</c:v>
                </c:pt>
                <c:pt idx="136">
                  <c:v>38534</c:v>
                </c:pt>
                <c:pt idx="137">
                  <c:v>38626</c:v>
                </c:pt>
                <c:pt idx="138">
                  <c:v>38718</c:v>
                </c:pt>
                <c:pt idx="139">
                  <c:v>38808</c:v>
                </c:pt>
                <c:pt idx="140">
                  <c:v>38899</c:v>
                </c:pt>
                <c:pt idx="141">
                  <c:v>38991</c:v>
                </c:pt>
                <c:pt idx="142">
                  <c:v>39083</c:v>
                </c:pt>
                <c:pt idx="143">
                  <c:v>39173</c:v>
                </c:pt>
                <c:pt idx="144">
                  <c:v>39264</c:v>
                </c:pt>
                <c:pt idx="145">
                  <c:v>39356</c:v>
                </c:pt>
                <c:pt idx="146">
                  <c:v>39448</c:v>
                </c:pt>
                <c:pt idx="147">
                  <c:v>39539</c:v>
                </c:pt>
                <c:pt idx="148">
                  <c:v>39630</c:v>
                </c:pt>
                <c:pt idx="149">
                  <c:v>39722</c:v>
                </c:pt>
                <c:pt idx="150">
                  <c:v>39814</c:v>
                </c:pt>
                <c:pt idx="151">
                  <c:v>39904</c:v>
                </c:pt>
                <c:pt idx="152">
                  <c:v>39995</c:v>
                </c:pt>
                <c:pt idx="153">
                  <c:v>40087</c:v>
                </c:pt>
                <c:pt idx="154">
                  <c:v>40179</c:v>
                </c:pt>
                <c:pt idx="155">
                  <c:v>40269</c:v>
                </c:pt>
                <c:pt idx="156">
                  <c:v>40360</c:v>
                </c:pt>
                <c:pt idx="157">
                  <c:v>40452</c:v>
                </c:pt>
                <c:pt idx="158">
                  <c:v>40544</c:v>
                </c:pt>
                <c:pt idx="159">
                  <c:v>40634</c:v>
                </c:pt>
                <c:pt idx="160">
                  <c:v>40725</c:v>
                </c:pt>
                <c:pt idx="161">
                  <c:v>40817</c:v>
                </c:pt>
                <c:pt idx="162">
                  <c:v>40889</c:v>
                </c:pt>
                <c:pt idx="163">
                  <c:v>40917</c:v>
                </c:pt>
                <c:pt idx="164">
                  <c:v>41010</c:v>
                </c:pt>
                <c:pt idx="165">
                  <c:v>41096</c:v>
                </c:pt>
                <c:pt idx="166">
                  <c:v>41184</c:v>
                </c:pt>
                <c:pt idx="167">
                  <c:v>41303.563888888886</c:v>
                </c:pt>
                <c:pt idx="168">
                  <c:v>41373.364583333328</c:v>
                </c:pt>
                <c:pt idx="169">
                  <c:v>41466.432638888888</c:v>
                </c:pt>
                <c:pt idx="170">
                  <c:v>41575.466666666667</c:v>
                </c:pt>
                <c:pt idx="171">
                  <c:v>41660.560416666667</c:v>
                </c:pt>
                <c:pt idx="172">
                  <c:v>41739.490277777775</c:v>
                </c:pt>
                <c:pt idx="173">
                  <c:v>41843.595833333333</c:v>
                </c:pt>
                <c:pt idx="174">
                  <c:v>41949.400694444441</c:v>
                </c:pt>
                <c:pt idx="175">
                  <c:v>42026.630555555552</c:v>
                </c:pt>
                <c:pt idx="176">
                  <c:v>42123.628472222219</c:v>
                </c:pt>
                <c:pt idx="177">
                  <c:v>42285.591666666667</c:v>
                </c:pt>
                <c:pt idx="178">
                  <c:v>42395.581944444442</c:v>
                </c:pt>
                <c:pt idx="179">
                  <c:v>42486.48333333333</c:v>
                </c:pt>
                <c:pt idx="180">
                  <c:v>42592.527777777774</c:v>
                </c:pt>
                <c:pt idx="181">
                  <c:v>42675.5625</c:v>
                </c:pt>
                <c:pt idx="182">
                  <c:v>42740.454861111109</c:v>
                </c:pt>
                <c:pt idx="183">
                  <c:v>42837.607638888891</c:v>
                </c:pt>
                <c:pt idx="184">
                  <c:v>42943.678472222222</c:v>
                </c:pt>
                <c:pt idx="185">
                  <c:v>43036.466666666667</c:v>
                </c:pt>
              </c:numCache>
            </c:numRef>
          </c:xVal>
          <c:yVal>
            <c:numRef>
              <c:f>Data!$C$4474:$C$4659</c:f>
              <c:numCache>
                <c:formatCode>General</c:formatCode>
                <c:ptCount val="186"/>
                <c:pt idx="0">
                  <c:v>183.1</c:v>
                </c:pt>
                <c:pt idx="1">
                  <c:v>164.8</c:v>
                </c:pt>
                <c:pt idx="2">
                  <c:v>179.2</c:v>
                </c:pt>
                <c:pt idx="3">
                  <c:v>166</c:v>
                </c:pt>
                <c:pt idx="4">
                  <c:v>171</c:v>
                </c:pt>
                <c:pt idx="5">
                  <c:v>149.80000000000001</c:v>
                </c:pt>
                <c:pt idx="6">
                  <c:v>164.5</c:v>
                </c:pt>
                <c:pt idx="7">
                  <c:v>145.4</c:v>
                </c:pt>
                <c:pt idx="8">
                  <c:v>139</c:v>
                </c:pt>
                <c:pt idx="9">
                  <c:v>143.69999999999999</c:v>
                </c:pt>
                <c:pt idx="10">
                  <c:v>129.4</c:v>
                </c:pt>
                <c:pt idx="11">
                  <c:v>133.30000000000001</c:v>
                </c:pt>
                <c:pt idx="12">
                  <c:v>133.69999999999999</c:v>
                </c:pt>
                <c:pt idx="13">
                  <c:v>134.30000000000001</c:v>
                </c:pt>
                <c:pt idx="14">
                  <c:v>136.19999999999999</c:v>
                </c:pt>
                <c:pt idx="15">
                  <c:v>137</c:v>
                </c:pt>
                <c:pt idx="16">
                  <c:v>132.80000000000001</c:v>
                </c:pt>
                <c:pt idx="17">
                  <c:v>95.6</c:v>
                </c:pt>
                <c:pt idx="18">
                  <c:v>77.599999999999994</c:v>
                </c:pt>
                <c:pt idx="19">
                  <c:v>122.4</c:v>
                </c:pt>
                <c:pt idx="20">
                  <c:v>118.8</c:v>
                </c:pt>
                <c:pt idx="21">
                  <c:v>122.6</c:v>
                </c:pt>
                <c:pt idx="22">
                  <c:v>123.6</c:v>
                </c:pt>
                <c:pt idx="23">
                  <c:v>125.8</c:v>
                </c:pt>
                <c:pt idx="24">
                  <c:v>133.19999999999999</c:v>
                </c:pt>
                <c:pt idx="25">
                  <c:v>137.80000000000001</c:v>
                </c:pt>
                <c:pt idx="26">
                  <c:v>130.1</c:v>
                </c:pt>
                <c:pt idx="27">
                  <c:v>124.1</c:v>
                </c:pt>
                <c:pt idx="28">
                  <c:v>121.6</c:v>
                </c:pt>
                <c:pt idx="29">
                  <c:v>126.8</c:v>
                </c:pt>
                <c:pt idx="30">
                  <c:v>127.3</c:v>
                </c:pt>
                <c:pt idx="31">
                  <c:v>130.80000000000001</c:v>
                </c:pt>
                <c:pt idx="32">
                  <c:v>131.80000000000001</c:v>
                </c:pt>
                <c:pt idx="33">
                  <c:v>126.8</c:v>
                </c:pt>
                <c:pt idx="34">
                  <c:v>118.8</c:v>
                </c:pt>
                <c:pt idx="35">
                  <c:v>115.6</c:v>
                </c:pt>
                <c:pt idx="36">
                  <c:v>104.1</c:v>
                </c:pt>
                <c:pt idx="37">
                  <c:v>103.1</c:v>
                </c:pt>
                <c:pt idx="38">
                  <c:v>108</c:v>
                </c:pt>
                <c:pt idx="39">
                  <c:v>114.3</c:v>
                </c:pt>
                <c:pt idx="40">
                  <c:v>115.8</c:v>
                </c:pt>
                <c:pt idx="41">
                  <c:v>118</c:v>
                </c:pt>
                <c:pt idx="42">
                  <c:v>126.5</c:v>
                </c:pt>
                <c:pt idx="43">
                  <c:v>128.30000000000001</c:v>
                </c:pt>
                <c:pt idx="44">
                  <c:v>123</c:v>
                </c:pt>
                <c:pt idx="45">
                  <c:v>101</c:v>
                </c:pt>
                <c:pt idx="46">
                  <c:v>113</c:v>
                </c:pt>
                <c:pt idx="47">
                  <c:v>122</c:v>
                </c:pt>
                <c:pt idx="48">
                  <c:v>122</c:v>
                </c:pt>
                <c:pt idx="49">
                  <c:v>117</c:v>
                </c:pt>
                <c:pt idx="50">
                  <c:v>123</c:v>
                </c:pt>
                <c:pt idx="51">
                  <c:v>108</c:v>
                </c:pt>
                <c:pt idx="52">
                  <c:v>114</c:v>
                </c:pt>
                <c:pt idx="53">
                  <c:v>100</c:v>
                </c:pt>
                <c:pt idx="54">
                  <c:v>84</c:v>
                </c:pt>
                <c:pt idx="55">
                  <c:v>85.5</c:v>
                </c:pt>
                <c:pt idx="56">
                  <c:v>108.7</c:v>
                </c:pt>
                <c:pt idx="57">
                  <c:v>84</c:v>
                </c:pt>
                <c:pt idx="58">
                  <c:v>108.2</c:v>
                </c:pt>
                <c:pt idx="59">
                  <c:v>105</c:v>
                </c:pt>
                <c:pt idx="60">
                  <c:v>120.5</c:v>
                </c:pt>
                <c:pt idx="61">
                  <c:v>98.5</c:v>
                </c:pt>
                <c:pt idx="62">
                  <c:v>108</c:v>
                </c:pt>
                <c:pt idx="63">
                  <c:v>99</c:v>
                </c:pt>
                <c:pt idx="64">
                  <c:v>127</c:v>
                </c:pt>
                <c:pt idx="65">
                  <c:v>131</c:v>
                </c:pt>
                <c:pt idx="66">
                  <c:v>142</c:v>
                </c:pt>
                <c:pt idx="67">
                  <c:v>139</c:v>
                </c:pt>
                <c:pt idx="68">
                  <c:v>149</c:v>
                </c:pt>
                <c:pt idx="69">
                  <c:v>125</c:v>
                </c:pt>
                <c:pt idx="70">
                  <c:v>139</c:v>
                </c:pt>
                <c:pt idx="71">
                  <c:v>129</c:v>
                </c:pt>
                <c:pt idx="72">
                  <c:v>138</c:v>
                </c:pt>
                <c:pt idx="73">
                  <c:v>121</c:v>
                </c:pt>
                <c:pt idx="74">
                  <c:v>128</c:v>
                </c:pt>
                <c:pt idx="75">
                  <c:v>121</c:v>
                </c:pt>
                <c:pt idx="76">
                  <c:v>133</c:v>
                </c:pt>
                <c:pt idx="77">
                  <c:v>112</c:v>
                </c:pt>
                <c:pt idx="78">
                  <c:v>130</c:v>
                </c:pt>
                <c:pt idx="79">
                  <c:v>110</c:v>
                </c:pt>
                <c:pt idx="80">
                  <c:v>115</c:v>
                </c:pt>
                <c:pt idx="81">
                  <c:v>124</c:v>
                </c:pt>
                <c:pt idx="82">
                  <c:v>112</c:v>
                </c:pt>
                <c:pt idx="83">
                  <c:v>123</c:v>
                </c:pt>
                <c:pt idx="84">
                  <c:v>126</c:v>
                </c:pt>
                <c:pt idx="85">
                  <c:v>97</c:v>
                </c:pt>
                <c:pt idx="86">
                  <c:v>96</c:v>
                </c:pt>
                <c:pt idx="87">
                  <c:v>108</c:v>
                </c:pt>
                <c:pt idx="88">
                  <c:v>113</c:v>
                </c:pt>
                <c:pt idx="89">
                  <c:v>122</c:v>
                </c:pt>
                <c:pt idx="90">
                  <c:v>129</c:v>
                </c:pt>
                <c:pt idx="91">
                  <c:v>124</c:v>
                </c:pt>
                <c:pt idx="92">
                  <c:v>119</c:v>
                </c:pt>
                <c:pt idx="93">
                  <c:v>118</c:v>
                </c:pt>
                <c:pt idx="94">
                  <c:v>137</c:v>
                </c:pt>
                <c:pt idx="95">
                  <c:v>139</c:v>
                </c:pt>
                <c:pt idx="96">
                  <c:v>130</c:v>
                </c:pt>
                <c:pt idx="97">
                  <c:v>144</c:v>
                </c:pt>
                <c:pt idx="98">
                  <c:v>149</c:v>
                </c:pt>
                <c:pt idx="99">
                  <c:v>166</c:v>
                </c:pt>
                <c:pt idx="100">
                  <c:v>155</c:v>
                </c:pt>
                <c:pt idx="101">
                  <c:v>164</c:v>
                </c:pt>
                <c:pt idx="102">
                  <c:v>181.9</c:v>
                </c:pt>
                <c:pt idx="103">
                  <c:v>186.7</c:v>
                </c:pt>
                <c:pt idx="104">
                  <c:v>176.1</c:v>
                </c:pt>
                <c:pt idx="105">
                  <c:v>176.1</c:v>
                </c:pt>
                <c:pt idx="106">
                  <c:v>191</c:v>
                </c:pt>
                <c:pt idx="107">
                  <c:v>197</c:v>
                </c:pt>
                <c:pt idx="108">
                  <c:v>190</c:v>
                </c:pt>
                <c:pt idx="109">
                  <c:v>186.8</c:v>
                </c:pt>
                <c:pt idx="110">
                  <c:v>195.1</c:v>
                </c:pt>
                <c:pt idx="111">
                  <c:v>197.5</c:v>
                </c:pt>
                <c:pt idx="112">
                  <c:v>186.7</c:v>
                </c:pt>
                <c:pt idx="113">
                  <c:v>185</c:v>
                </c:pt>
                <c:pt idx="114">
                  <c:v>191.3</c:v>
                </c:pt>
                <c:pt idx="115">
                  <c:v>196.5</c:v>
                </c:pt>
                <c:pt idx="116">
                  <c:v>185.1</c:v>
                </c:pt>
                <c:pt idx="117">
                  <c:v>186.4</c:v>
                </c:pt>
                <c:pt idx="118">
                  <c:v>194</c:v>
                </c:pt>
                <c:pt idx="119">
                  <c:v>196.4</c:v>
                </c:pt>
                <c:pt idx="120">
                  <c:v>183.4</c:v>
                </c:pt>
                <c:pt idx="121">
                  <c:v>185</c:v>
                </c:pt>
                <c:pt idx="122">
                  <c:v>194.5</c:v>
                </c:pt>
                <c:pt idx="123">
                  <c:v>194.8</c:v>
                </c:pt>
                <c:pt idx="124">
                  <c:v>181.9</c:v>
                </c:pt>
                <c:pt idx="125">
                  <c:v>182.7</c:v>
                </c:pt>
                <c:pt idx="126">
                  <c:v>193.62</c:v>
                </c:pt>
                <c:pt idx="127">
                  <c:v>193.91</c:v>
                </c:pt>
                <c:pt idx="128">
                  <c:v>183.47</c:v>
                </c:pt>
                <c:pt idx="129">
                  <c:v>185.62</c:v>
                </c:pt>
                <c:pt idx="130">
                  <c:v>194.45</c:v>
                </c:pt>
                <c:pt idx="131">
                  <c:v>191.25</c:v>
                </c:pt>
                <c:pt idx="132">
                  <c:v>180.1</c:v>
                </c:pt>
                <c:pt idx="133">
                  <c:v>183.9</c:v>
                </c:pt>
                <c:pt idx="134">
                  <c:v>192.9</c:v>
                </c:pt>
                <c:pt idx="135">
                  <c:v>197.4</c:v>
                </c:pt>
                <c:pt idx="136">
                  <c:v>185</c:v>
                </c:pt>
                <c:pt idx="137">
                  <c:v>186.35</c:v>
                </c:pt>
                <c:pt idx="138">
                  <c:v>195.03</c:v>
                </c:pt>
                <c:pt idx="139">
                  <c:v>197.97</c:v>
                </c:pt>
                <c:pt idx="140">
                  <c:v>186.63</c:v>
                </c:pt>
                <c:pt idx="141">
                  <c:v>188.35</c:v>
                </c:pt>
                <c:pt idx="142">
                  <c:v>193.64</c:v>
                </c:pt>
                <c:pt idx="143">
                  <c:v>191.41</c:v>
                </c:pt>
                <c:pt idx="144">
                  <c:v>186.09</c:v>
                </c:pt>
                <c:pt idx="145">
                  <c:v>185.7</c:v>
                </c:pt>
                <c:pt idx="146">
                  <c:v>190.64</c:v>
                </c:pt>
                <c:pt idx="147">
                  <c:v>188.82</c:v>
                </c:pt>
                <c:pt idx="148">
                  <c:v>187.82</c:v>
                </c:pt>
                <c:pt idx="149">
                  <c:v>186.45</c:v>
                </c:pt>
                <c:pt idx="150">
                  <c:v>187.88</c:v>
                </c:pt>
                <c:pt idx="151">
                  <c:v>192.81</c:v>
                </c:pt>
                <c:pt idx="152">
                  <c:v>190.88</c:v>
                </c:pt>
                <c:pt idx="153">
                  <c:v>187.64</c:v>
                </c:pt>
                <c:pt idx="154">
                  <c:v>189.26</c:v>
                </c:pt>
                <c:pt idx="155">
                  <c:v>189.41</c:v>
                </c:pt>
                <c:pt idx="156">
                  <c:v>187.88</c:v>
                </c:pt>
                <c:pt idx="157">
                  <c:v>187.47</c:v>
                </c:pt>
                <c:pt idx="158">
                  <c:v>188.68</c:v>
                </c:pt>
                <c:pt idx="159">
                  <c:v>190.57</c:v>
                </c:pt>
                <c:pt idx="160">
                  <c:v>189.77</c:v>
                </c:pt>
                <c:pt idx="161">
                  <c:v>182.76</c:v>
                </c:pt>
                <c:pt idx="162">
                  <c:v>180.76</c:v>
                </c:pt>
                <c:pt idx="163">
                  <c:v>186.57999999999998</c:v>
                </c:pt>
                <c:pt idx="164">
                  <c:v>184.55</c:v>
                </c:pt>
                <c:pt idx="165">
                  <c:v>182.55</c:v>
                </c:pt>
                <c:pt idx="166">
                  <c:v>184.11</c:v>
                </c:pt>
                <c:pt idx="167">
                  <c:v>182.26</c:v>
                </c:pt>
                <c:pt idx="168">
                  <c:v>180.61</c:v>
                </c:pt>
                <c:pt idx="169">
                  <c:v>176.81</c:v>
                </c:pt>
                <c:pt idx="170">
                  <c:v>165.89</c:v>
                </c:pt>
                <c:pt idx="171">
                  <c:v>174.61</c:v>
                </c:pt>
                <c:pt idx="172">
                  <c:v>173.62</c:v>
                </c:pt>
                <c:pt idx="173">
                  <c:v>171.35</c:v>
                </c:pt>
                <c:pt idx="174">
                  <c:v>168.12</c:v>
                </c:pt>
                <c:pt idx="175">
                  <c:v>169.45</c:v>
                </c:pt>
                <c:pt idx="176">
                  <c:v>170.61</c:v>
                </c:pt>
                <c:pt idx="177">
                  <c:v>163.87</c:v>
                </c:pt>
                <c:pt idx="178">
                  <c:v>165.35</c:v>
                </c:pt>
                <c:pt idx="179">
                  <c:v>167.44</c:v>
                </c:pt>
                <c:pt idx="180">
                  <c:v>140.57</c:v>
                </c:pt>
                <c:pt idx="181">
                  <c:v>150.62</c:v>
                </c:pt>
                <c:pt idx="182">
                  <c:v>159.37</c:v>
                </c:pt>
                <c:pt idx="183">
                  <c:v>173.25</c:v>
                </c:pt>
                <c:pt idx="184">
                  <c:v>167.32</c:v>
                </c:pt>
                <c:pt idx="185">
                  <c:v>165.49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A1-4DF3-A1B6-84657D42E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509008"/>
        <c:axId val="1184614112"/>
      </c:scatterChart>
      <c:valAx>
        <c:axId val="221509008"/>
        <c:scaling>
          <c:orientation val="minMax"/>
          <c:max val="51877"/>
          <c:min val="14621"/>
        </c:scaling>
        <c:delete val="0"/>
        <c:axPos val="b"/>
        <c:majorGridlines/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rgbClr val="C0C0C0"/>
                    </a:solidFill>
                  </a:defRPr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[$-409]yyyy;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84614112"/>
        <c:crosses val="autoZero"/>
        <c:crossBetween val="midCat"/>
        <c:majorUnit val="3655"/>
      </c:valAx>
      <c:valAx>
        <c:axId val="1184614112"/>
        <c:scaling>
          <c:orientation val="minMax"/>
        </c:scaling>
        <c:delete val="0"/>
        <c:axPos val="l"/>
        <c:majorGridlines/>
        <c:minorGridlines>
          <c:spPr>
            <a:ln w="3175">
              <a:solidFill>
                <a:srgbClr val="000000"/>
              </a:solidFill>
              <a:prstDash val="lgDashDotDot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GW Elev (ft msl)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1509008"/>
        <c:crosses val="autoZero"/>
        <c:crossBetween val="midCat"/>
        <c:majorUnit val="50"/>
        <c:minorUnit val="50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  <a:effectLst>
          <a:outerShdw blurRad="63500" sx="102000" sy="102000" algn="ctr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CAE9F6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0.77567</cdr:x>
      <cdr:y>0.23472</cdr:y>
    </cdr:from>
    <cdr:to>
      <cdr:x>0.79647</cdr:x>
      <cdr:y>0.51734</cdr:y>
    </cdr:to>
    <cdr:sp macro="" textlink="">
      <cdr:nvSpPr>
        <cdr:cNvPr id="6" name="Arrow: Up-Down 5">
          <a:extLst xmlns:a="http://schemas.openxmlformats.org/drawingml/2006/main">
            <a:ext uri="{FF2B5EF4-FFF2-40B4-BE49-F238E27FC236}">
              <a16:creationId xmlns:a16="http://schemas.microsoft.com/office/drawing/2014/main" id="{9294B749-7E42-46BA-B9B8-1FA92B9C3C92}"/>
            </a:ext>
          </a:extLst>
        </cdr:cNvPr>
        <cdr:cNvSpPr/>
      </cdr:nvSpPr>
      <cdr:spPr>
        <a:xfrm xmlns:a="http://schemas.openxmlformats.org/drawingml/2006/main">
          <a:off x="9456999" y="982817"/>
          <a:ext cx="253567" cy="1183371"/>
        </a:xfrm>
        <a:prstGeom xmlns:a="http://schemas.openxmlformats.org/drawingml/2006/main" prst="up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0.75712</cdr:x>
      <cdr:y>0.22259</cdr:y>
    </cdr:from>
    <cdr:to>
      <cdr:x>0.77753</cdr:x>
      <cdr:y>0.50521</cdr:y>
    </cdr:to>
    <cdr:sp macro="" textlink="">
      <cdr:nvSpPr>
        <cdr:cNvPr id="4" name="Arrow: Up-Down 3">
          <a:extLst xmlns:a="http://schemas.openxmlformats.org/drawingml/2006/main">
            <a:ext uri="{FF2B5EF4-FFF2-40B4-BE49-F238E27FC236}">
              <a16:creationId xmlns:a16="http://schemas.microsoft.com/office/drawing/2014/main" id="{20608CF5-835C-4387-A377-1B76C8588312}"/>
            </a:ext>
          </a:extLst>
        </cdr:cNvPr>
        <cdr:cNvSpPr/>
      </cdr:nvSpPr>
      <cdr:spPr>
        <a:xfrm xmlns:a="http://schemas.openxmlformats.org/drawingml/2006/main">
          <a:off x="8696960" y="932012"/>
          <a:ext cx="234417" cy="1183374"/>
        </a:xfrm>
        <a:prstGeom xmlns:a="http://schemas.openxmlformats.org/drawingml/2006/main" prst="up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0.79014</cdr:x>
      <cdr:y>0.21427</cdr:y>
    </cdr:from>
    <cdr:to>
      <cdr:x>0.93496</cdr:x>
      <cdr:y>0.53085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8CB4E2-6622-449B-9137-6E00D74F73BB}"/>
            </a:ext>
          </a:extLst>
        </cdr:cNvPr>
        <cdr:cNvSpPr txBox="1"/>
      </cdr:nvSpPr>
      <cdr:spPr>
        <a:xfrm xmlns:a="http://schemas.openxmlformats.org/drawingml/2006/main">
          <a:off x="9076243" y="897169"/>
          <a:ext cx="1663526" cy="13255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FF0000"/>
              </a:solidFill>
            </a:rPr>
            <a:t>Stay in the range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C102C-3A96-4B84-8EAC-FD42AF97926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3ABB0-C0F3-4C73-B156-F6F9B6C6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16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5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9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07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4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A69D-AFC9-4429-B2BD-65145512F6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8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19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4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0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38C96B-16FD-4146-AEA0-C9AB59920A0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53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56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5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5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A69D-AFC9-4429-B2BD-65145512F6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7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2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0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8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3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B4B-6EAE-4601-A617-AA5D76D2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60"/>
            <a:ext cx="9144000" cy="1301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91D83-B6DB-4CAC-8CD4-FD063C1EFF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58367"/>
            <a:ext cx="9144000" cy="466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San Benito County Water District Groundwater Sustainability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6A88-8ADA-4A94-A700-8C42EA8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7C7-B7A0-4922-A440-8EAEBCE6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59EE-639F-4981-841D-BD91DC55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1E483-26BC-4694-8E6A-CBE1E659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C4F1B-5CEE-4482-9B18-4E25768A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93E3-0E10-45BA-A531-43214C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004E-EAA4-403D-B74D-D49AB52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9C8C-7CEB-4FB6-96E5-FE62B6DB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362D-7E6F-4AC8-B660-C1951B6B0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908E-51A1-4D9E-9E26-EBE79453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7420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29A5-2619-4CF0-AC65-08127C26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4107A-729C-4EA0-9BA9-D12A74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C7F8-FDE4-49E2-96EC-B9A942B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0732-27BE-463E-ADD0-FA651FAE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5F78-4AE1-4F26-AE61-970D82EE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46387-D95C-446D-A866-F6290A591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F8C6D-43E2-4F75-9C17-E240E97C3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25C1B-7B3F-4B3F-B130-4C8511788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63B2C-2A1B-4C59-AA65-A8B313DF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5A631-FA0C-46E8-B095-57AAF5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7043-9484-4193-BE48-527AA950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49E3-5D9A-4104-8FC2-33B566F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6BA6C-3E93-462E-8E04-5015A316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642A9-ECAE-49C7-9884-39D49EF6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D1A9-E1B2-47DC-8F07-09630CA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48E51-C40E-463F-9E7D-2107E85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BC924-DA88-4842-A16B-1CE74DFC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D4A-7647-488D-83BF-CA48C8A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9409-0594-4972-A3EF-DDD807DB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84D5-7D0F-4199-BCEA-45BC316A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F767-5C2F-4937-B8FC-25C94B5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8ECB-494A-4FEB-A450-3FC36168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EE16-E050-4648-85EB-2E5A7294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AA47-9DDD-49B5-9A82-27DF9C7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6CE2-6A39-4A84-AC1A-18EA62E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772B6-06A5-4DCE-AC9B-2FF8F4035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5A61C-8A5B-481A-AC34-BFA00C3C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EE84-6158-4F10-B879-616C635E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85D2-6F84-48A2-9B98-B3A8BDD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0EDF-E295-4B1E-9297-41527EBD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FE5E-2DB4-450F-A36E-B8F72B7B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785D-052D-44C7-A88C-FE5DF5B6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39B8-6DE2-4F98-8500-767D8CD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F0A6-6A5B-46CC-A542-69BA6F8B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9FA7-C879-48C2-A061-BCC5D805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794A-7853-4DC5-A855-6527B917D4F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0F394-F3E1-401B-A6F5-13CB17C375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6093008"/>
            <a:ext cx="1972961" cy="555503"/>
          </a:xfrm>
          <a:prstGeom prst="rect">
            <a:avLst/>
          </a:prstGeom>
          <a:effectLst>
            <a:glow rad="3048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32A8-5C96-4E92-B6B9-AD89D11A9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8112"/>
            <a:ext cx="9144000" cy="1301496"/>
          </a:xfrm>
        </p:spPr>
        <p:txBody>
          <a:bodyPr/>
          <a:lstStyle/>
          <a:p>
            <a:r>
              <a:rPr lang="en-US" b="1" dirty="0"/>
              <a:t>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9CA2D-AD75-4B35-982E-AB32F267C1BA}"/>
              </a:ext>
            </a:extLst>
          </p:cNvPr>
          <p:cNvSpPr txBox="1"/>
          <p:nvPr/>
        </p:nvSpPr>
        <p:spPr>
          <a:xfrm>
            <a:off x="4601183" y="4677914"/>
            <a:ext cx="3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March 10, 2021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F0FD5EFA-6689-40DF-B720-DD0D6718E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843"/>
            <a:ext cx="9144000" cy="11229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San Benito County Water District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Groundwater Sustainability Agency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</p:txBody>
      </p:sp>
      <p:pic>
        <p:nvPicPr>
          <p:cNvPr id="5" name="Picture 4" descr="San Benito County WD">
            <a:extLst>
              <a:ext uri="{FF2B5EF4-FFF2-40B4-BE49-F238E27FC236}">
                <a16:creationId xmlns:a16="http://schemas.microsoft.com/office/drawing/2014/main" id="{CCEBF460-A20F-4401-B827-FE87843C761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8" y="683045"/>
            <a:ext cx="1802683" cy="1784733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68B24-8EAD-403F-B830-004187CDF2E7}"/>
              </a:ext>
            </a:extLst>
          </p:cNvPr>
          <p:cNvSpPr txBox="1">
            <a:spLocks/>
          </p:cNvSpPr>
          <p:nvPr/>
        </p:nvSpPr>
        <p:spPr>
          <a:xfrm>
            <a:off x="937352" y="29639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Sustainable Groundwater Management: North San Benito Groundwater Basin</a:t>
            </a:r>
          </a:p>
        </p:txBody>
      </p:sp>
    </p:spTree>
    <p:extLst>
      <p:ext uri="{BB962C8B-B14F-4D97-AF65-F5344CB8AC3E}">
        <p14:creationId xmlns:p14="http://schemas.microsoft.com/office/powerpoint/2010/main" val="2766111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D710-98BB-4A4B-964B-BC9BC9F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014" y="1114273"/>
            <a:ext cx="3082636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6CF953-90E0-49F7-9809-9492EFF2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986" y="1115031"/>
            <a:ext cx="4059382" cy="3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504A-751D-49D6-A36E-DB771284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45" y="1169356"/>
            <a:ext cx="10961783" cy="1325563"/>
          </a:xfrm>
        </p:spPr>
        <p:txBody>
          <a:bodyPr/>
          <a:lstStyle/>
          <a:p>
            <a:pPr algn="ctr"/>
            <a:r>
              <a:rPr lang="en-US" b="1" dirty="0"/>
              <a:t>What is sustainable groundwater management?</a:t>
            </a:r>
          </a:p>
        </p:txBody>
      </p:sp>
    </p:spTree>
    <p:extLst>
      <p:ext uri="{BB962C8B-B14F-4D97-AF65-F5344CB8AC3E}">
        <p14:creationId xmlns:p14="http://schemas.microsoft.com/office/powerpoint/2010/main" val="50252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F95D-28DB-4783-959F-1F02C7B1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06" y="134225"/>
            <a:ext cx="10515600" cy="1325563"/>
          </a:xfrm>
        </p:spPr>
        <p:txBody>
          <a:bodyPr/>
          <a:lstStyle/>
          <a:p>
            <a:r>
              <a:rPr lang="en-US" b="1" dirty="0"/>
              <a:t>What is sustainable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6CB54-F1F0-4889-A3E5-C0B160473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976" y="1170688"/>
            <a:ext cx="9901095" cy="1019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management and use of groundwater in a manner that can be maintained without causing </a:t>
            </a:r>
            <a:r>
              <a:rPr lang="en-US" i="1" dirty="0"/>
              <a:t>undesirable results: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8364D-BBCE-4B89-85DE-16933F3DF54B}"/>
              </a:ext>
            </a:extLst>
          </p:cNvPr>
          <p:cNvSpPr txBox="1">
            <a:spLocks/>
          </p:cNvSpPr>
          <p:nvPr/>
        </p:nvSpPr>
        <p:spPr>
          <a:xfrm>
            <a:off x="3299381" y="2371855"/>
            <a:ext cx="8368376" cy="4255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Chronic lowering of groundwater levels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Reduction of groundwater storage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Seawater intrusion:	</a:t>
            </a:r>
            <a:r>
              <a:rPr lang="en-US" i="1" dirty="0"/>
              <a:t>Not applicable here!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Degraded water quality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Land subsidence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Depletions of connected surface water with impacts on beneficial uses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0ABC11-C91C-4BE1-8F2F-CA7FCE26BBC7}"/>
              </a:ext>
            </a:extLst>
          </p:cNvPr>
          <p:cNvGrpSpPr/>
          <p:nvPr/>
        </p:nvGrpSpPr>
        <p:grpSpPr>
          <a:xfrm>
            <a:off x="2299639" y="2324701"/>
            <a:ext cx="639799" cy="3988388"/>
            <a:chOff x="1069848" y="1442192"/>
            <a:chExt cx="639799" cy="398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C32387-EB29-4CF0-B846-FAE84665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1442192"/>
              <a:ext cx="615262" cy="5853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C1FB66-C5FC-45FD-AAB5-C461AA7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117318"/>
              <a:ext cx="614504" cy="5928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FF59FE-B698-4E8D-B803-E6878115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2799958"/>
              <a:ext cx="624885" cy="6030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3D2B3D-FCAE-4047-B2D6-EA783B45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492767"/>
              <a:ext cx="608785" cy="5791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3F2163-AA05-4622-8A50-088A9FC3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167" y="4161731"/>
              <a:ext cx="616875" cy="5911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067D1D-A41E-4465-9C12-107F7F35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89" y="4842678"/>
              <a:ext cx="609358" cy="58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65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B34C-E0DC-404A-9C9D-3F38E360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How do we measure sustainability?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AA6152E-6845-4DF5-86BB-2ADE7D0813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77950" y="2102770"/>
            <a:ext cx="7949588" cy="3352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Undesirable 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600" dirty="0"/>
              <a:t>What are undesirable results that we want to avoid?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Minimum thresholds (MT)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e.g., How low is too low for water levels?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Measurable objectives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e.g., What is the desired range of water levels?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80D14-F016-4C19-A773-CB94D552DA65}"/>
              </a:ext>
            </a:extLst>
          </p:cNvPr>
          <p:cNvSpPr txBox="1"/>
          <p:nvPr/>
        </p:nvSpPr>
        <p:spPr>
          <a:xfrm>
            <a:off x="1784729" y="1415263"/>
            <a:ext cx="4387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Sustainability Criteria:</a:t>
            </a:r>
          </a:p>
        </p:txBody>
      </p:sp>
    </p:spTree>
    <p:extLst>
      <p:ext uri="{BB962C8B-B14F-4D97-AF65-F5344CB8AC3E}">
        <p14:creationId xmlns:p14="http://schemas.microsoft.com/office/powerpoint/2010/main" val="262060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93" y="155749"/>
            <a:ext cx="9812519" cy="1325563"/>
          </a:xfrm>
        </p:spPr>
        <p:txBody>
          <a:bodyPr/>
          <a:lstStyle/>
          <a:p>
            <a:r>
              <a:rPr lang="en-US" b="1" dirty="0"/>
              <a:t>Groundwater Levels: 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465" y="1299535"/>
            <a:ext cx="10348856" cy="1558608"/>
          </a:xfrm>
        </p:spPr>
        <p:txBody>
          <a:bodyPr/>
          <a:lstStyle/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 (body)"/>
              </a:rPr>
              <a:t>Levels decline during droughts and then recover; no overdraft</a:t>
            </a:r>
          </a:p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 (body)"/>
              </a:rPr>
              <a:t>Objective: avoid loss of well yield and maintain levels in historical range</a:t>
            </a:r>
          </a:p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 (body)"/>
              </a:rPr>
              <a:t>Track groundwater levels at 22 Key Wells across the basin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14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D6AD0-0ED6-4393-93F9-22D84E8E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68" y="411152"/>
            <a:ext cx="615262" cy="58535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9F2A54-24FA-44D4-B513-449F53A94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40366"/>
              </p:ext>
            </p:extLst>
          </p:nvPr>
        </p:nvGraphicFramePr>
        <p:xfrm>
          <a:off x="0" y="2670854"/>
          <a:ext cx="12192000" cy="418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962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93" y="155749"/>
            <a:ext cx="9812519" cy="1325563"/>
          </a:xfrm>
        </p:spPr>
        <p:txBody>
          <a:bodyPr/>
          <a:lstStyle/>
          <a:p>
            <a:r>
              <a:rPr lang="en-US" b="1" dirty="0"/>
              <a:t>Groundwater Levels: Minimum Threshold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15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D6AD0-0ED6-4393-93F9-22D84E8E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68" y="411152"/>
            <a:ext cx="615262" cy="585353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758647C-1EC0-4B2D-89F6-64DD72133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50317"/>
              </p:ext>
            </p:extLst>
          </p:nvPr>
        </p:nvGraphicFramePr>
        <p:xfrm>
          <a:off x="1" y="2747973"/>
          <a:ext cx="12192000" cy="418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0DF666-03E6-4877-99EE-6CBC4374003C}"/>
              </a:ext>
            </a:extLst>
          </p:cNvPr>
          <p:cNvCxnSpPr/>
          <p:nvPr/>
        </p:nvCxnSpPr>
        <p:spPr>
          <a:xfrm>
            <a:off x="1789889" y="4906552"/>
            <a:ext cx="93969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127" y="1128828"/>
            <a:ext cx="10145408" cy="1619253"/>
          </a:xfrm>
        </p:spPr>
        <p:txBody>
          <a:bodyPr>
            <a:normAutofit lnSpcReduction="10000"/>
          </a:bodyPr>
          <a:lstStyle/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 (body)"/>
              </a:rPr>
              <a:t>Define MT as historical low level adjusted to protect nearby wells. </a:t>
            </a:r>
          </a:p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 (body)"/>
              </a:rPr>
              <a:t>Undesirable results are indicated when:</a:t>
            </a:r>
          </a:p>
          <a:p>
            <a:pPr marL="341313" lvl="1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 (body)"/>
              </a:rPr>
              <a:t>Groundwater levels cross the MT two consecutive times in two consecutive years, in 60 percent or more of the Key Wells in each MA.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93" y="155749"/>
            <a:ext cx="9966758" cy="1325563"/>
          </a:xfrm>
        </p:spPr>
        <p:txBody>
          <a:bodyPr/>
          <a:lstStyle/>
          <a:p>
            <a:r>
              <a:rPr lang="en-US" b="1" dirty="0"/>
              <a:t>Groundwater Storage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755" y="1265557"/>
            <a:ext cx="10360531" cy="4062477"/>
          </a:xfrm>
        </p:spPr>
        <p:txBody>
          <a:bodyPr/>
          <a:lstStyle/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 (body)"/>
              </a:rPr>
              <a:t>Groundwater basin has provided water supply during prolonged and severe droughts (1922-1934, 1987-1990)</a:t>
            </a:r>
          </a:p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 (body)"/>
              </a:rPr>
              <a:t>The amount of storage in the operating range of water levels is enough to meet demands during future droughts</a:t>
            </a:r>
          </a:p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 (body)"/>
              </a:rPr>
              <a:t>The basin is sustainably managed relative to storage: no overdraft since CVP imports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dirty="0">
                <a:latin typeface="Calibri (body)"/>
              </a:rPr>
              <a:t>Objective: Provide reliable storage for water supply during drought</a:t>
            </a:r>
          </a:p>
          <a:p>
            <a:pPr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latin typeface="Calibri (body)"/>
              </a:rPr>
              <a:t>MT </a:t>
            </a:r>
            <a:r>
              <a:rPr lang="en-US" sz="2600" dirty="0">
                <a:solidFill>
                  <a:srgbClr val="000000"/>
                </a:solidFill>
                <a:latin typeface="Calibri (body)"/>
              </a:rPr>
              <a:t>is fulfilled by the minimum threshold for groundwater levels as proxy. 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16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0859D-C679-4CD3-BA35-C5F224D9A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1" y="401598"/>
            <a:ext cx="614504" cy="5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4928-EC96-406A-A3B0-8A0E60D9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3" y="144785"/>
            <a:ext cx="10042794" cy="1325563"/>
          </a:xfrm>
        </p:spPr>
        <p:txBody>
          <a:bodyPr/>
          <a:lstStyle/>
          <a:p>
            <a:r>
              <a:rPr lang="en-US" b="1" dirty="0"/>
              <a:t>Land Subsidence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9CAD-F064-4A82-8D2A-74BF7429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886" y="1261647"/>
            <a:ext cx="10246371" cy="435133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No undesirable results of subsidence have been reported, but some subsidence has been measured locally (2 inches over 15 years)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Potential exists for undesirable results</a:t>
            </a:r>
          </a:p>
          <a:p>
            <a:pPr lvl="1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Reduction in drainage capacity; drainage problems</a:t>
            </a:r>
          </a:p>
          <a:p>
            <a:pPr lvl="1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Impacts on grade of facilities, e.g., pipelines, roads, runways</a:t>
            </a:r>
          </a:p>
          <a:p>
            <a:pPr lvl="1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Subsidence around a wellhead, e.g., casing collapse</a:t>
            </a:r>
          </a:p>
          <a:p>
            <a:pPr lvl="1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Non-recoverable loss of storage capacity in the aquifers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417E6-5C50-46AE-9862-88C3493CD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22" y="407781"/>
            <a:ext cx="616875" cy="5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4928-EC96-406A-A3B0-8A0E60D9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68" y="144785"/>
            <a:ext cx="10171593" cy="1325563"/>
          </a:xfrm>
        </p:spPr>
        <p:txBody>
          <a:bodyPr/>
          <a:lstStyle/>
          <a:p>
            <a:r>
              <a:rPr lang="en-US" b="1" dirty="0"/>
              <a:t>Land Subsidence Minimum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9CAD-F064-4A82-8D2A-74BF7429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819" y="1448936"/>
            <a:ext cx="1017159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rate of decline equal to or greater than 0.2 feet in any five-year period. </a:t>
            </a:r>
          </a:p>
          <a:p>
            <a:pPr marL="0" indent="0">
              <a:buNone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extent of cumulative subsidence across the basin will be monitored and evaluated using satellite data. </a:t>
            </a:r>
          </a:p>
          <a:p>
            <a:pPr marL="0" indent="0">
              <a:buNone/>
            </a:pPr>
            <a:endParaRPr lang="en-US" sz="2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Subsidence is closely linked to groundwater levels.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ignificant inelastic subsidence is unlikely to occur if groundwater levels remain above minimum thresholds.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3200" dirty="0"/>
          </a:p>
          <a:p>
            <a:pPr>
              <a:spcAft>
                <a:spcPts val="1200"/>
              </a:spcAft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417E6-5C50-46AE-9862-88C3493CD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39" y="407781"/>
            <a:ext cx="616875" cy="5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6CD2-457B-4A75-B85A-2A77FE95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542" y="139852"/>
            <a:ext cx="9890360" cy="1325563"/>
          </a:xfrm>
        </p:spPr>
        <p:txBody>
          <a:bodyPr/>
          <a:lstStyle/>
          <a:p>
            <a:r>
              <a:rPr lang="en-US" b="1" dirty="0"/>
              <a:t>Water Quality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3D4EA-8547-4286-8627-5FC152A2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68" y="1394708"/>
            <a:ext cx="11066106" cy="3838304"/>
          </a:xfrm>
        </p:spPr>
        <p:txBody>
          <a:bodyPr>
            <a:noAutofit/>
          </a:bodyPr>
          <a:lstStyle/>
          <a:p>
            <a:r>
              <a:rPr lang="en-US" sz="2600" dirty="0"/>
              <a:t>General mineral quality is naturally poor</a:t>
            </a:r>
          </a:p>
          <a:p>
            <a:r>
              <a:rPr lang="en-US" sz="2600" dirty="0"/>
              <a:t>TDS and nitrate are constituents of concern</a:t>
            </a:r>
          </a:p>
          <a:p>
            <a:r>
              <a:rPr lang="en-US" sz="2600" dirty="0"/>
              <a:t>TDS and nitrate loading has occurred for decades due to human activities</a:t>
            </a:r>
          </a:p>
          <a:p>
            <a:pPr marL="0" indent="0">
              <a:buNone/>
            </a:pPr>
            <a:r>
              <a:rPr lang="en-US" sz="2600" dirty="0"/>
              <a:t>Objective: protect and improve groundwater quality</a:t>
            </a:r>
          </a:p>
          <a:p>
            <a:pPr marL="682625" indent="-346075">
              <a:buSzPct val="85000"/>
              <a:buFont typeface="Wingdings" panose="05000000000000000000" pitchFamily="2" charset="2"/>
              <a:buChar char="Ø"/>
            </a:pPr>
            <a:r>
              <a:rPr lang="en-US" sz="2600" dirty="0"/>
              <a:t>Manage groundwater without </a:t>
            </a:r>
            <a:r>
              <a:rPr lang="en-US" sz="2600" i="1" dirty="0"/>
              <a:t>causing</a:t>
            </a:r>
            <a:r>
              <a:rPr lang="en-US" sz="2600" dirty="0"/>
              <a:t> undesirable results</a:t>
            </a:r>
          </a:p>
          <a:p>
            <a:pPr marL="682625" indent="-346075">
              <a:buSzPct val="85000"/>
              <a:buFont typeface="Wingdings" panose="05000000000000000000" pitchFamily="2" charset="2"/>
              <a:buChar char="Ø"/>
            </a:pPr>
            <a:r>
              <a:rPr lang="en-US" sz="2600" dirty="0"/>
              <a:t>Address significant and unreasonable effects common throughout the basin</a:t>
            </a:r>
          </a:p>
          <a:p>
            <a:pPr marL="682625" indent="-346075">
              <a:buSzPct val="85000"/>
              <a:buFont typeface="Wingdings" panose="05000000000000000000" pitchFamily="2" charset="2"/>
              <a:buChar char="Ø"/>
            </a:pPr>
            <a:r>
              <a:rPr lang="en-US" sz="2600" dirty="0"/>
              <a:t>Avoid duplicating existing programs that address pollutants and site cleanup</a:t>
            </a:r>
          </a:p>
          <a:p>
            <a:pPr marL="682625" indent="-346075">
              <a:buSzPct val="85000"/>
              <a:buFont typeface="Wingdings" panose="05000000000000000000" pitchFamily="2" charset="2"/>
              <a:buChar char="Ø"/>
            </a:pPr>
            <a:r>
              <a:rPr lang="en-US" sz="2600" dirty="0"/>
              <a:t>Avoid management actions that spread localized contamination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B569E-3E72-4EF9-86C2-788E5CCC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40" y="406596"/>
            <a:ext cx="608785" cy="5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76E3-8C77-4CB9-9A3A-CACCDDE0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788" y="215500"/>
            <a:ext cx="9924011" cy="1325563"/>
          </a:xfrm>
        </p:spPr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223BC-8179-475E-AD48-058E2C68C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466" y="1476500"/>
            <a:ext cx="10515600" cy="4351338"/>
          </a:xfrm>
        </p:spPr>
        <p:txBody>
          <a:bodyPr/>
          <a:lstStyle/>
          <a:p>
            <a:r>
              <a:rPr lang="en-US" dirty="0"/>
              <a:t>Overview of SGMA and GSP process and North San Benito Basin</a:t>
            </a:r>
          </a:p>
          <a:p>
            <a:r>
              <a:rPr lang="en-US" dirty="0"/>
              <a:t>What is sustainable groundwater management?</a:t>
            </a:r>
          </a:p>
          <a:p>
            <a:r>
              <a:rPr lang="en-US" dirty="0"/>
              <a:t>Implementation: monitoring and reporting</a:t>
            </a:r>
          </a:p>
          <a:p>
            <a:r>
              <a:rPr lang="en-US" dirty="0"/>
              <a:t>Implementation: projects and management actions</a:t>
            </a:r>
          </a:p>
          <a:p>
            <a:r>
              <a:rPr lang="en-US" dirty="0"/>
              <a:t>How will GSP implementation be funded?</a:t>
            </a:r>
          </a:p>
          <a:p>
            <a:r>
              <a:rPr lang="en-US" dirty="0"/>
              <a:t>Next Steps:</a:t>
            </a:r>
          </a:p>
        </p:txBody>
      </p:sp>
    </p:spTree>
    <p:extLst>
      <p:ext uri="{BB962C8B-B14F-4D97-AF65-F5344CB8AC3E}">
        <p14:creationId xmlns:p14="http://schemas.microsoft.com/office/powerpoint/2010/main" val="282135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6CD2-457B-4A75-B85A-2A77FE95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542" y="139852"/>
            <a:ext cx="9890360" cy="1325563"/>
          </a:xfrm>
        </p:spPr>
        <p:txBody>
          <a:bodyPr/>
          <a:lstStyle/>
          <a:p>
            <a:r>
              <a:rPr lang="en-US" b="1" dirty="0"/>
              <a:t>Water Quality Minimum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3D4EA-8547-4286-8627-5FC152A2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68" y="1394708"/>
            <a:ext cx="10942745" cy="32613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Defined for nitrate and total dissolved solids (TDS) for each MA based on RWQCB Basin Plan Water Quality Objectives: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itrate drinking water standard = 45 mg/L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TDS recommended value =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1,200 mg/L </a:t>
            </a:r>
          </a:p>
          <a:p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MTs for each are defined as the percentage of wells with concentrations exceeding those objectives based on current conditions (2015-2017).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objective for both is to maintain or reduce the percentage of wells with median concentrations exceeding the </a:t>
            </a:r>
            <a:r>
              <a:rPr lang="en-US" sz="2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MTs.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B569E-3E72-4EF9-86C2-788E5CCC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23" y="406596"/>
            <a:ext cx="608785" cy="5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23C9-6F5C-4BDA-9D59-AAA743B4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95" y="428920"/>
            <a:ext cx="10165620" cy="1325563"/>
          </a:xfrm>
        </p:spPr>
        <p:txBody>
          <a:bodyPr/>
          <a:lstStyle/>
          <a:p>
            <a:r>
              <a:rPr lang="en-US" b="1" dirty="0"/>
              <a:t>Interconnected Surface Water and Groundwater Dependent Ecosystems (GDEs)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DBC4-922B-4DB2-8385-FBD84D32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922" y="1825625"/>
            <a:ext cx="10496126" cy="435133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600" dirty="0"/>
              <a:t>Background: GSP includes detailed investigations: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Evaluation of off-channel wetlands and field inspection of riparian areas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Identification of streams with shallow groundwater (Pajaro River, Pacheco Creek, San Benito River, Tres Pinos Creek)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Identification of conditions when impacts could occur (drought 1987-1992)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Numerical modeling of potential pumping impacts on steelhead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600" dirty="0"/>
              <a:t>Objective: Protect beneficial uses of connected surface waters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B7FDF-B1C9-4AEB-8C78-2AEA22E0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C2073-A74F-41EA-B1AF-348A15ED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29" y="462866"/>
            <a:ext cx="609358" cy="5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23C9-6F5C-4BDA-9D59-AAA743B4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95" y="131461"/>
            <a:ext cx="10165620" cy="1325563"/>
          </a:xfrm>
        </p:spPr>
        <p:txBody>
          <a:bodyPr/>
          <a:lstStyle/>
          <a:p>
            <a:r>
              <a:rPr lang="en-US" b="1" dirty="0"/>
              <a:t>Interconnected Surface Water and GDEs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DBC4-922B-4DB2-8385-FBD84D32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095" y="1825625"/>
            <a:ext cx="9121048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/>
              <a:t>Minimum Threshold: 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Amount of depletion associated with the lowest water levels during the 1987-1992 drought.</a:t>
            </a:r>
          </a:p>
          <a:p>
            <a:pPr marL="0" indent="0" algn="l">
              <a:buNone/>
            </a:pPr>
            <a:endParaRPr lang="en-US" sz="2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Undesirable results would occur if: </a:t>
            </a:r>
          </a:p>
          <a:p>
            <a:pPr marL="0" indent="0">
              <a:buNone/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more than 25 percent of monitored wells within 1 mile of a shallow water table reach had static spring water levels lower than the lowest static spring water level during 1987-1992.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600"/>
              </a:spcBef>
              <a:buNone/>
            </a:pPr>
            <a:endParaRPr lang="en-US" sz="3200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B7FDF-B1C9-4AEB-8C78-2AEA22E0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C2073-A74F-41EA-B1AF-348A15ED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29" y="462866"/>
            <a:ext cx="609358" cy="5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5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26D0-668C-45B0-9C55-F2B9CABF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North San Benito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46AB6-AD7F-4327-9D5E-9262AE44B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439"/>
            <a:ext cx="10797988" cy="4351338"/>
          </a:xfrm>
        </p:spPr>
        <p:txBody>
          <a:bodyPr>
            <a:normAutofit/>
          </a:bodyPr>
          <a:lstStyle/>
          <a:p>
            <a:r>
              <a:rPr lang="en-US" dirty="0"/>
              <a:t>No undesirable results of chronic groundwater level declines reported.</a:t>
            </a:r>
          </a:p>
          <a:p>
            <a:r>
              <a:rPr lang="en-US" sz="2800" dirty="0">
                <a:latin typeface="Calibri (body)"/>
              </a:rPr>
              <a:t>Groundwater in storage provides supply for drought and there has been no overdraft since CVP imports.</a:t>
            </a:r>
          </a:p>
          <a:p>
            <a:r>
              <a:rPr lang="en-US" dirty="0">
                <a:latin typeface="Calibri (body)"/>
              </a:rPr>
              <a:t>Subsidence has been measured but no undesirable results reported.</a:t>
            </a:r>
            <a:endParaRPr lang="en-US" sz="2800" dirty="0">
              <a:latin typeface="Calibri (body)"/>
            </a:endParaRPr>
          </a:p>
          <a:p>
            <a:r>
              <a:rPr lang="en-US" dirty="0"/>
              <a:t>Despite poor water quality, beneficial uses have continued and are considered sustainable.</a:t>
            </a:r>
          </a:p>
          <a:p>
            <a:r>
              <a:rPr lang="en-US" dirty="0">
                <a:latin typeface="Calibri (body)"/>
              </a:rPr>
              <a:t>Groundwater-surface water and GDEs are sustainable, but more information needed on steelhead migration along the San Benito River.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8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D710-98BB-4A4B-964B-BC9BC9F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014" y="1114273"/>
            <a:ext cx="3082636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6CF953-90E0-49F7-9809-9492EFF2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986" y="1115031"/>
            <a:ext cx="4059382" cy="3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8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EB9D-47BA-4903-948B-17F1ADB6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39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Implementation: Monitoring and Reporting</a:t>
            </a:r>
          </a:p>
        </p:txBody>
      </p:sp>
    </p:spTree>
    <p:extLst>
      <p:ext uri="{BB962C8B-B14F-4D97-AF65-F5344CB8AC3E}">
        <p14:creationId xmlns:p14="http://schemas.microsoft.com/office/powerpoint/2010/main" val="3287671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383" y="3558947"/>
            <a:ext cx="1908316" cy="3314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837" y="3588989"/>
            <a:ext cx="2264336" cy="3295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326" y="2739992"/>
            <a:ext cx="2301674" cy="4110129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366152" y="421637"/>
            <a:ext cx="7951766" cy="914399"/>
          </a:xfrm>
        </p:spPr>
        <p:txBody>
          <a:bodyPr>
            <a:noAutofit/>
          </a:bodyPr>
          <a:lstStyle/>
          <a:p>
            <a:r>
              <a:rPr lang="en-US" b="1" dirty="0"/>
              <a:t>Monitoring Program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13184" y="1516089"/>
            <a:ext cx="3256376" cy="207808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Climate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Surface water flow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Groundwater levels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Water quality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Groundwater pumping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6918" y="679565"/>
            <a:ext cx="440847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Allows us to: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Track changes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Identify problems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700" dirty="0"/>
              <a:t>Demonstrate sustainability </a:t>
            </a:r>
          </a:p>
          <a:p>
            <a:endParaRPr lang="en-US" sz="2160" dirty="0"/>
          </a:p>
        </p:txBody>
      </p:sp>
      <p:pic>
        <p:nvPicPr>
          <p:cNvPr id="12" name="Picture 11" descr="A picture containing outdoor, grass, sky, person&#10;&#10;Description automatically generated">
            <a:extLst>
              <a:ext uri="{FF2B5EF4-FFF2-40B4-BE49-F238E27FC236}">
                <a16:creationId xmlns:a16="http://schemas.microsoft.com/office/drawing/2014/main" id="{6C591234-E902-4BAD-B15E-1AD1BDE54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336" y="4032173"/>
            <a:ext cx="2937456" cy="2834810"/>
          </a:xfrm>
          <a:prstGeom prst="rect">
            <a:avLst/>
          </a:prstGeom>
        </p:spPr>
      </p:pic>
      <p:pic>
        <p:nvPicPr>
          <p:cNvPr id="16" name="Picture 1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3824131-1EB3-43E0-BACE-EC1674518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76" y="4028701"/>
            <a:ext cx="2840422" cy="2834810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DD3148D-0544-4734-99A9-6A6910587E7F}"/>
              </a:ext>
            </a:extLst>
          </p:cNvPr>
          <p:cNvSpPr txBox="1">
            <a:spLocks/>
          </p:cNvSpPr>
          <p:nvPr/>
        </p:nvSpPr>
        <p:spPr>
          <a:xfrm>
            <a:off x="3869560" y="1520914"/>
            <a:ext cx="3256376" cy="2109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CVP imports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Hernandez/Paicines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Percolation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Wastewater/recycling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Subsidence data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156F0B-6634-4EE8-B658-82A47B785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B1EE565-8C6F-4A6B-B34E-58F73E38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4" y="-110921"/>
            <a:ext cx="12192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48FE8-0237-4C43-AA2B-0E25C3AC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786" y="76212"/>
            <a:ext cx="5710020" cy="1573967"/>
          </a:xfrm>
          <a:noFill/>
        </p:spPr>
        <p:txBody>
          <a:bodyPr/>
          <a:lstStyle/>
          <a:p>
            <a:r>
              <a:rPr lang="en-US" b="1" dirty="0"/>
              <a:t>Groundwater Monitoring</a:t>
            </a:r>
            <a:br>
              <a:rPr lang="en-US" b="1" dirty="0"/>
            </a:br>
            <a:r>
              <a:rPr lang="en-US" b="1" dirty="0"/>
              <a:t> Well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7E47D-9C0D-41E8-8B65-DA733A31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z="1800" smtClean="0">
                <a:solidFill>
                  <a:schemeClr val="bg1"/>
                </a:solidFill>
              </a:rPr>
              <a:t>27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E8CDD-595C-42E2-81FA-5617AEF43D46}"/>
              </a:ext>
            </a:extLst>
          </p:cNvPr>
          <p:cNvSpPr txBox="1"/>
          <p:nvPr/>
        </p:nvSpPr>
        <p:spPr>
          <a:xfrm>
            <a:off x="-4788" y="5473005"/>
            <a:ext cx="12185771" cy="1384995"/>
          </a:xfrm>
          <a:prstGeom prst="rect">
            <a:avLst/>
          </a:prstGeom>
          <a:solidFill>
            <a:srgbClr val="D1ECF7"/>
          </a:solidFill>
        </p:spPr>
        <p:txBody>
          <a:bodyPr wrap="square" rtlCol="0">
            <a:spAutoFit/>
          </a:bodyPr>
          <a:lstStyle/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22 Key Wells track groundwater levels</a:t>
            </a:r>
          </a:p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Additional monitoring for quality and shallow groundwater near streams</a:t>
            </a:r>
          </a:p>
          <a:p>
            <a:pPr marL="466725" indent="-336550">
              <a:buFont typeface="Arial" panose="020B0604020202020204" pitchFamily="34" charset="0"/>
              <a:buChar char="•"/>
            </a:pPr>
            <a:r>
              <a:rPr lang="en-US" sz="2800" dirty="0"/>
              <a:t>Adding new dedicated wells and expanding coverage across entire basin</a:t>
            </a:r>
          </a:p>
        </p:txBody>
      </p:sp>
    </p:spTree>
    <p:extLst>
      <p:ext uri="{BB962C8B-B14F-4D97-AF65-F5344CB8AC3E}">
        <p14:creationId xmlns:p14="http://schemas.microsoft.com/office/powerpoint/2010/main" val="1044602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8E7E-2549-44E0-89BA-EEFDEEBB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1" y="123973"/>
            <a:ext cx="10515600" cy="1325563"/>
          </a:xfrm>
        </p:spPr>
        <p:txBody>
          <a:bodyPr/>
          <a:lstStyle/>
          <a:p>
            <a:r>
              <a:rPr lang="en-US" b="1" dirty="0"/>
              <a:t>Annual reporting will be expanded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92E5-957B-4155-956F-06EAA1E02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725"/>
            <a:ext cx="8658852" cy="429932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SBCWD </a:t>
            </a:r>
            <a:r>
              <a:rPr lang="en-US" sz="3200" i="1" dirty="0"/>
              <a:t>Annual Groundwater Reports </a:t>
            </a:r>
            <a:r>
              <a:rPr lang="en-US" sz="3200" dirty="0"/>
              <a:t>have been prepared but need to cover entire basin</a:t>
            </a:r>
          </a:p>
          <a:p>
            <a:r>
              <a:rPr lang="en-US" sz="3200" dirty="0"/>
              <a:t>SGMA has more requirements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Groundwater elevation data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Groundwater extraction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Surface water supply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Total water use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Change in groundwater in storage (use numerical model)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progress implementing the GSP</a:t>
            </a:r>
          </a:p>
          <a:p>
            <a:r>
              <a:rPr lang="en-US" sz="3200" dirty="0"/>
              <a:t>SGMA requires five-year GSP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CBCB5-CD9B-4ABC-B62B-F89A777A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z="1800" smtClean="0">
                <a:solidFill>
                  <a:schemeClr val="bg1"/>
                </a:solidFill>
              </a:rPr>
              <a:t>28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4E447C-2C41-4B48-9217-FE8F6C7B2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55" y="1888352"/>
            <a:ext cx="2743200" cy="3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341120" y="594367"/>
            <a:ext cx="9326880" cy="914399"/>
          </a:xfrm>
          <a:prstGeom prst="rect">
            <a:avLst/>
          </a:prstGeom>
        </p:spPr>
        <p:txBody>
          <a:bodyPr vert="horz" lIns="109710" tIns="54854" rIns="109710" bIns="54854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/>
            <a:endParaRPr lang="en-US" sz="3360" kern="0" cap="all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78974" y="432585"/>
            <a:ext cx="11048999" cy="914399"/>
          </a:xfrm>
          <a:prstGeom prst="rect">
            <a:avLst/>
          </a:prstGeom>
        </p:spPr>
        <p:txBody>
          <a:bodyPr vert="horz" lIns="109710" tIns="54854" rIns="109710" bIns="54854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Measurement of basin-wide pumping is required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6764" y="1221481"/>
            <a:ext cx="6229212" cy="3003879"/>
          </a:xfrm>
          <a:prstGeom prst="rect">
            <a:avLst/>
          </a:prstGeom>
          <a:noFill/>
        </p:spPr>
        <p:txBody>
          <a:bodyPr wrap="square" lIns="109710" tIns="54854" rIns="109710" bIns="54854" rtlCol="0">
            <a:spAutoFit/>
          </a:bodyPr>
          <a:lstStyle/>
          <a:p>
            <a:pPr marL="0" lvl="2"/>
            <a:r>
              <a:rPr lang="en-US" sz="3200" dirty="0"/>
              <a:t>Multiple methods are available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Municipal providers use metering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Need an accurate methodology to evaluate agricultural and rural pumping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r>
              <a:rPr lang="en-US" sz="2600" dirty="0"/>
              <a:t>Currently evaluating remote sensing techniques</a:t>
            </a:r>
          </a:p>
          <a:p>
            <a:pPr marL="457200" lvl="3" indent="-233363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95C7F39-BC3F-47DD-A262-5754BDDA6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3" y="3338576"/>
            <a:ext cx="2263992" cy="35038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FEFAB6-819D-44DD-A859-F28C125DF1AD}"/>
              </a:ext>
            </a:extLst>
          </p:cNvPr>
          <p:cNvSpPr/>
          <p:nvPr/>
        </p:nvSpPr>
        <p:spPr>
          <a:xfrm>
            <a:off x="7982540" y="6425415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16</a:t>
            </a:r>
          </a:p>
        </p:txBody>
      </p:sp>
      <p:pic>
        <p:nvPicPr>
          <p:cNvPr id="10" name="Picture 6" descr="ConserWater: Farmland Information to Sensor Precision">
            <a:extLst>
              <a:ext uri="{FF2B5EF4-FFF2-40B4-BE49-F238E27FC236}">
                <a16:creationId xmlns:a16="http://schemas.microsoft.com/office/drawing/2014/main" id="{6E5A1005-FCD4-4E9D-8C38-FE3CE41F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22" y="3897601"/>
            <a:ext cx="4114278" cy="29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SA launches satellite to explore where air meets space - WWAY TV">
            <a:extLst>
              <a:ext uri="{FF2B5EF4-FFF2-40B4-BE49-F238E27FC236}">
                <a16:creationId xmlns:a16="http://schemas.microsoft.com/office/drawing/2014/main" id="{345D2FFF-915E-4F88-B973-8ACCD688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06" y="1473681"/>
            <a:ext cx="3041460" cy="22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4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81177"/>
            <a:ext cx="10947079" cy="1325562"/>
          </a:xfrm>
        </p:spPr>
        <p:txBody>
          <a:bodyPr>
            <a:normAutofit fontScale="90000"/>
          </a:bodyPr>
          <a:lstStyle/>
          <a:p>
            <a:pPr algn="ctr"/>
            <a:br>
              <a:rPr lang="en-US" spc="-300" dirty="0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4900" b="1" dirty="0"/>
              <a:t>Sustainable Groundwater  Management Act (SGMA)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657" y="1575070"/>
            <a:ext cx="9137449" cy="374096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Landmark legislation in 2014 i</a:t>
            </a:r>
            <a:r>
              <a:rPr lang="en-US" sz="2800" dirty="0"/>
              <a:t>n response to groundwater overdraft in other California groundwater basins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Includes comprehensive requirements for: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F</a:t>
            </a:r>
            <a:r>
              <a:rPr lang="en-US" sz="2800" dirty="0">
                <a:solidFill>
                  <a:schemeClr val="tx1"/>
                </a:solidFill>
              </a:rPr>
              <a:t>orming  a groundwater sustainability agency (GSA) 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P</a:t>
            </a:r>
            <a:r>
              <a:rPr lang="en-US" sz="2800" dirty="0">
                <a:solidFill>
                  <a:schemeClr val="tx1"/>
                </a:solidFill>
              </a:rPr>
              <a:t>reparing a groundwater sustainability plan (GSP) </a:t>
            </a:r>
            <a:endParaRPr lang="en-US" sz="2800" dirty="0"/>
          </a:p>
          <a:p>
            <a:pPr lvl="1">
              <a:spcBef>
                <a:spcPts val="400"/>
              </a:spcBef>
            </a:pPr>
            <a:r>
              <a:rPr lang="en-US" sz="2800" dirty="0">
                <a:solidFill>
                  <a:schemeClr val="tx1"/>
                </a:solidFill>
              </a:rPr>
              <a:t>Meeting deadlines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/>
              <a:t>Promotes local control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dirty="0"/>
              <a:t>Provides for State assistance and if needed, State intervention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12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94C5-500E-46B2-A442-B3B33FCF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46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Implementation: </a:t>
            </a:r>
            <a:br>
              <a:rPr lang="en-US" b="1" dirty="0"/>
            </a:br>
            <a:r>
              <a:rPr lang="en-US" b="1" dirty="0"/>
              <a:t>Projects and Management Actions</a:t>
            </a:r>
          </a:p>
        </p:txBody>
      </p:sp>
    </p:spTree>
    <p:extLst>
      <p:ext uri="{BB962C8B-B14F-4D97-AF65-F5344CB8AC3E}">
        <p14:creationId xmlns:p14="http://schemas.microsoft.com/office/powerpoint/2010/main" val="3420021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7" y="235821"/>
            <a:ext cx="10785512" cy="1325563"/>
          </a:xfrm>
        </p:spPr>
        <p:txBody>
          <a:bodyPr/>
          <a:lstStyle/>
          <a:p>
            <a:r>
              <a:rPr lang="en-US" b="1" dirty="0"/>
              <a:t>GSP presents potential projects</a:t>
            </a: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B98C96F7-7331-4A22-B9B3-48257E55E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89" b="43692"/>
          <a:stretch/>
        </p:blipFill>
        <p:spPr>
          <a:xfrm>
            <a:off x="2059535" y="4069933"/>
            <a:ext cx="3513955" cy="2805995"/>
          </a:xfrm>
          <a:prstGeom prst="rect">
            <a:avLst/>
          </a:prstGeom>
        </p:spPr>
      </p:pic>
      <p:pic>
        <p:nvPicPr>
          <p:cNvPr id="15" name="Picture 8" descr="T:\Graphics\z Photos\San Benito Photos\San Benito Feb 2010\San Benito apricots blue valve.jpg">
            <a:extLst>
              <a:ext uri="{FF2B5EF4-FFF2-40B4-BE49-F238E27FC236}">
                <a16:creationId xmlns:a16="http://schemas.microsoft.com/office/drawing/2014/main" id="{1AC95C63-0F79-41AC-8111-0FCD3AF0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8" y="1884697"/>
            <a:ext cx="2091355" cy="497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T:\Graphics\z Photos\Iris' Photos\Misc Photos\Desal and Recycling\LAV Recycling.jpg">
            <a:extLst>
              <a:ext uri="{FF2B5EF4-FFF2-40B4-BE49-F238E27FC236}">
                <a16:creationId xmlns:a16="http://schemas.microsoft.com/office/drawing/2014/main" id="{277A233C-E9D2-4FB4-B6BC-4753F7685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55"/>
          <a:stretch/>
        </p:blipFill>
        <p:spPr>
          <a:xfrm>
            <a:off x="7952646" y="4317231"/>
            <a:ext cx="1713125" cy="25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A93C09-8102-40BC-9DF1-E587A739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48" y="4052005"/>
            <a:ext cx="2394855" cy="275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5F4ED-0223-4A23-978B-985CB01B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4" y="3064333"/>
            <a:ext cx="2525486" cy="3793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9BC53-2E82-493E-B13B-8738722BE376}"/>
              </a:ext>
            </a:extLst>
          </p:cNvPr>
          <p:cNvSpPr txBox="1"/>
          <p:nvPr/>
        </p:nvSpPr>
        <p:spPr>
          <a:xfrm>
            <a:off x="2635621" y="1399838"/>
            <a:ext cx="70821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Surface Water Storage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Managed Aquifer Recharge 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Conjunctive Use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Stormwater Recharge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Hollister Urban Area Water Project</a:t>
            </a:r>
          </a:p>
          <a:p>
            <a:pPr marL="514350" marR="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Water Conservation </a:t>
            </a:r>
          </a:p>
        </p:txBody>
      </p:sp>
    </p:spTree>
    <p:extLst>
      <p:ext uri="{BB962C8B-B14F-4D97-AF65-F5344CB8AC3E}">
        <p14:creationId xmlns:p14="http://schemas.microsoft.com/office/powerpoint/2010/main" val="1206795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7" y="235821"/>
            <a:ext cx="10785512" cy="1325563"/>
          </a:xfrm>
        </p:spPr>
        <p:txBody>
          <a:bodyPr/>
          <a:lstStyle/>
          <a:p>
            <a:r>
              <a:rPr lang="en-US" b="1" dirty="0"/>
              <a:t>GSP presents potential management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1456-91F3-408A-95CA-2191B156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1425033"/>
            <a:ext cx="10300716" cy="3559350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Provide long-term basin-wide funding mechanism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Improve monitoring and data management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Provide annual monitoring and reporting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Develop response plans 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Enhance water quality improvement programs  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Reduce potential impacts to GDEs (steelhead / riparian)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80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D710-98BB-4A4B-964B-BC9BC9F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014" y="1114273"/>
            <a:ext cx="3082636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6CF953-90E0-49F7-9809-9492EFF2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986" y="1115031"/>
            <a:ext cx="4059382" cy="3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5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75D3-3B83-4569-A25D-8D8A41F0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87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How will GSP implementation be funded?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24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4EDF-38AB-4280-A711-B4AAF559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How will GSP implementation be funded?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C75A-7B70-451E-A7DC-20D028DB5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Land-based funding to be established to support annual activities</a:t>
            </a:r>
          </a:p>
          <a:p>
            <a:r>
              <a:rPr lang="en-US" dirty="0"/>
              <a:t>Groundwater consumption-based funding to be established to support monitoring of groundwater extraction</a:t>
            </a:r>
          </a:p>
          <a:p>
            <a:pPr lvl="1"/>
            <a:r>
              <a:rPr lang="en-US" dirty="0"/>
              <a:t>First, need to establish method to measure groundwater extraction</a:t>
            </a:r>
          </a:p>
        </p:txBody>
      </p:sp>
    </p:spTree>
    <p:extLst>
      <p:ext uri="{BB962C8B-B14F-4D97-AF65-F5344CB8AC3E}">
        <p14:creationId xmlns:p14="http://schemas.microsoft.com/office/powerpoint/2010/main" val="140367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FB32-0886-4604-AC8A-AC7ADD24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51" y="133768"/>
            <a:ext cx="10515600" cy="1325563"/>
          </a:xfrm>
        </p:spPr>
        <p:txBody>
          <a:bodyPr/>
          <a:lstStyle/>
          <a:p>
            <a:r>
              <a:rPr lang="en-US" b="1" dirty="0"/>
              <a:t>Authority to Charge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2B56E-6DE3-4519-BDB0-6C669A408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091" y="1294077"/>
            <a:ext cx="10744200" cy="46294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Water Code Sec 10730(a) A GSA may impose fees to fund costs of a GSP to prepare and amend a GSP including but not limited to monitoring and annual reporting.</a:t>
            </a:r>
          </a:p>
          <a:p>
            <a:r>
              <a:rPr lang="en-US" dirty="0"/>
              <a:t>Billing Options </a:t>
            </a:r>
          </a:p>
          <a:p>
            <a:pPr lvl="1"/>
            <a:r>
              <a:rPr lang="en-US" dirty="0"/>
              <a:t>Urban users, direct billing to urban agencies based on acreage in service area</a:t>
            </a:r>
          </a:p>
          <a:p>
            <a:pPr lvl="2"/>
            <a:r>
              <a:rPr lang="en-US" dirty="0"/>
              <a:t>City of Hollister</a:t>
            </a:r>
          </a:p>
          <a:p>
            <a:pPr lvl="2"/>
            <a:r>
              <a:rPr lang="en-US" dirty="0"/>
              <a:t>Sunnyslope County Water District</a:t>
            </a:r>
          </a:p>
          <a:p>
            <a:pPr lvl="2"/>
            <a:r>
              <a:rPr lang="en-US" dirty="0"/>
              <a:t>Tres </a:t>
            </a:r>
            <a:r>
              <a:rPr lang="en-US" dirty="0" err="1"/>
              <a:t>Pinos</a:t>
            </a:r>
            <a:r>
              <a:rPr lang="en-US" dirty="0"/>
              <a:t> County Water District</a:t>
            </a:r>
          </a:p>
          <a:p>
            <a:pPr lvl="2"/>
            <a:r>
              <a:rPr lang="en-US" dirty="0"/>
              <a:t>San Juan Bautista</a:t>
            </a:r>
          </a:p>
          <a:p>
            <a:pPr lvl="1"/>
            <a:r>
              <a:rPr lang="en-US" dirty="0"/>
              <a:t>All Other Irrigable Land  Billed Through County Tax Rolls</a:t>
            </a:r>
          </a:p>
          <a:p>
            <a:pPr lvl="2"/>
            <a:r>
              <a:rPr lang="en-US" dirty="0"/>
              <a:t>Ag</a:t>
            </a:r>
          </a:p>
          <a:p>
            <a:pPr lvl="2"/>
            <a:r>
              <a:rPr lang="en-US" dirty="0"/>
              <a:t>Rural Parcels</a:t>
            </a:r>
          </a:p>
          <a:p>
            <a:pPr lvl="2"/>
            <a:r>
              <a:rPr lang="en-US" dirty="0"/>
              <a:t>Golf Courses</a:t>
            </a:r>
          </a:p>
          <a:p>
            <a:pPr lvl="2"/>
            <a:r>
              <a:rPr lang="en-US" dirty="0"/>
              <a:t>Large Industrial Users/Small Water Systems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FA7EC-7075-4F77-9AE9-3FB3987A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6779-A993-4864-B5F6-A041E69B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5"/>
            <a:ext cx="10515600" cy="1325563"/>
          </a:xfrm>
        </p:spPr>
        <p:txBody>
          <a:bodyPr/>
          <a:lstStyle/>
          <a:p>
            <a:r>
              <a:rPr lang="en-US" b="1" dirty="0"/>
              <a:t>Categorization for Land Based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66FD-8C52-4F0F-ABB9-5B7998452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9" y="1467815"/>
            <a:ext cx="1118933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Categorization of Assessor’s Parcels in North San Benito Basin</a:t>
            </a:r>
          </a:p>
          <a:p>
            <a:pPr marL="630238" indent="-514350">
              <a:buFont typeface="+mj-lt"/>
              <a:buAutoNum type="arabicPeriod"/>
            </a:pPr>
            <a:r>
              <a:rPr lang="en-US" dirty="0"/>
              <a:t>Un-irrigable range land-topography, hydrology, recent/current land use</a:t>
            </a:r>
          </a:p>
          <a:p>
            <a:pPr marL="630238" indent="-514350">
              <a:buFont typeface="+mj-lt"/>
              <a:buAutoNum type="arabicPeriod"/>
            </a:pPr>
            <a:r>
              <a:rPr lang="en-US" dirty="0"/>
              <a:t>Irrigated / irrigable lands</a:t>
            </a:r>
          </a:p>
          <a:p>
            <a:pPr marL="801688" lvl="1"/>
            <a:r>
              <a:rPr lang="en-US" dirty="0"/>
              <a:t>Urban service areas-Hollister, Sunnyslope, San Juan Bautista, Tres Pinos</a:t>
            </a:r>
          </a:p>
          <a:p>
            <a:pPr marL="801688" lvl="1"/>
            <a:r>
              <a:rPr lang="en-US" dirty="0"/>
              <a:t>Golf courses-Ridgemark, San Juan Oaks</a:t>
            </a:r>
          </a:p>
          <a:p>
            <a:pPr marL="801688" lvl="1"/>
            <a:r>
              <a:rPr lang="en-US" dirty="0"/>
              <a:t>Small water systems</a:t>
            </a:r>
          </a:p>
          <a:p>
            <a:pPr marL="801688" lvl="1"/>
            <a:r>
              <a:rPr lang="en-US" dirty="0"/>
              <a:t>Rural parcels </a:t>
            </a:r>
          </a:p>
          <a:p>
            <a:pPr marL="801688" lvl="1"/>
            <a:r>
              <a:rPr lang="en-US" dirty="0"/>
              <a:t>Agriculture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6641-99DB-4F92-80E9-335D5779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70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954D-4966-45C1-9D2F-F5FD9DCE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45"/>
            <a:ext cx="10515600" cy="1325563"/>
          </a:xfrm>
        </p:spPr>
        <p:txBody>
          <a:bodyPr/>
          <a:lstStyle/>
          <a:p>
            <a:r>
              <a:rPr lang="en-US" b="1" dirty="0"/>
              <a:t>Preliminary Mapping for Land Based Funding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84C786C5-CC79-45A4-BC05-1263567C3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794"/>
            <a:ext cx="12190305" cy="57142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8688F-67F1-40E8-811D-5B172D36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1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7713-688A-4378-8D12-08CB665A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210"/>
            <a:ext cx="10515600" cy="1325563"/>
          </a:xfrm>
        </p:spPr>
        <p:txBody>
          <a:bodyPr/>
          <a:lstStyle/>
          <a:p>
            <a:r>
              <a:rPr lang="en-US" b="1" dirty="0"/>
              <a:t>Land Based vs Consumption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8C252-EEEA-4CCF-903F-3961F292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7B42D2-146C-4BF7-960F-F2A71ED3C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250838"/>
              </p:ext>
            </p:extLst>
          </p:nvPr>
        </p:nvGraphicFramePr>
        <p:xfrm>
          <a:off x="2113280" y="1274285"/>
          <a:ext cx="7874000" cy="3887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0437">
                  <a:extLst>
                    <a:ext uri="{9D8B030D-6E8A-4147-A177-3AD203B41FA5}">
                      <a16:colId xmlns:a16="http://schemas.microsoft.com/office/drawing/2014/main" val="1230781638"/>
                    </a:ext>
                  </a:extLst>
                </a:gridCol>
                <a:gridCol w="4703563">
                  <a:extLst>
                    <a:ext uri="{9D8B030D-6E8A-4147-A177-3AD203B41FA5}">
                      <a16:colId xmlns:a16="http://schemas.microsoft.com/office/drawing/2014/main" val="1861574743"/>
                    </a:ext>
                  </a:extLst>
                </a:gridCol>
              </a:tblGrid>
              <a:tr h="56208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First 5 years: Acreage-Based Fee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866279"/>
                  </a:ext>
                </a:extLst>
              </a:tr>
              <a:tr h="746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Land Category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Costs for GSP Development, Monitoring and Reporting for Annual Update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590364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Irrigated/Irrigable Acres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5889361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Urban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8250333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Golf Courses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7712600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Small Water Systems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7052132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Industrial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2604160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Rural Parcels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867458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Unirrigable</a:t>
                      </a:r>
                      <a:r>
                        <a:rPr lang="en-US" sz="2000" u="none" strike="noStrike" dirty="0">
                          <a:effectLst/>
                        </a:rPr>
                        <a:t> Rangeland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N/A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73327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33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41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88592-3EB3-4490-984E-D62DE377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5" y="240430"/>
            <a:ext cx="10515600" cy="1325563"/>
          </a:xfrm>
        </p:spPr>
        <p:txBody>
          <a:bodyPr/>
          <a:lstStyle/>
          <a:p>
            <a:r>
              <a:rPr lang="en-US" b="1" dirty="0"/>
              <a:t>SGMA applies to San Benito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4920-E7BF-46F2-B187-646419778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720" y="1455048"/>
            <a:ext cx="5181600" cy="384365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DWR prioritized all 515 basins based on: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Population and rate of growth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Number of public supply wells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Total number of wells 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Irrigated acreage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Reliance on groundwater </a:t>
            </a:r>
          </a:p>
          <a:p>
            <a:pPr marL="461963" marR="0">
              <a:spcBef>
                <a:spcPts val="0"/>
              </a:spcBef>
            </a:pPr>
            <a:r>
              <a:rPr lang="en-US" dirty="0"/>
              <a:t>Groundwater impacts </a:t>
            </a:r>
          </a:p>
          <a:p>
            <a:pPr marL="233363" marR="0" indent="0">
              <a:spcBef>
                <a:spcPts val="0"/>
              </a:spcBef>
              <a:buNone/>
            </a:pPr>
            <a:r>
              <a:rPr lang="en-US" dirty="0"/>
              <a:t>   (e.g., overdraft, subsidence)</a:t>
            </a:r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25AB848E-4872-4A6E-8A0D-41BD13F0B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2339" y="661010"/>
            <a:ext cx="5300325" cy="60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7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92D3-1296-459A-9BEE-438B66E5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Land Based vs Consumption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C64AB1-C74B-41B4-A087-6BC9C6086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509390"/>
              </p:ext>
            </p:extLst>
          </p:nvPr>
        </p:nvGraphicFramePr>
        <p:xfrm>
          <a:off x="1005840" y="1422401"/>
          <a:ext cx="10515600" cy="431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4533">
                  <a:extLst>
                    <a:ext uri="{9D8B030D-6E8A-4147-A177-3AD203B41FA5}">
                      <a16:colId xmlns:a16="http://schemas.microsoft.com/office/drawing/2014/main" val="4074458078"/>
                    </a:ext>
                  </a:extLst>
                </a:gridCol>
                <a:gridCol w="2513689">
                  <a:extLst>
                    <a:ext uri="{9D8B030D-6E8A-4147-A177-3AD203B41FA5}">
                      <a16:colId xmlns:a16="http://schemas.microsoft.com/office/drawing/2014/main" val="4117886914"/>
                    </a:ext>
                  </a:extLst>
                </a:gridCol>
                <a:gridCol w="2513689">
                  <a:extLst>
                    <a:ext uri="{9D8B030D-6E8A-4147-A177-3AD203B41FA5}">
                      <a16:colId xmlns:a16="http://schemas.microsoft.com/office/drawing/2014/main" val="3575741060"/>
                    </a:ext>
                  </a:extLst>
                </a:gridCol>
                <a:gridCol w="2513689">
                  <a:extLst>
                    <a:ext uri="{9D8B030D-6E8A-4147-A177-3AD203B41FA5}">
                      <a16:colId xmlns:a16="http://schemas.microsoft.com/office/drawing/2014/main" val="1689787763"/>
                    </a:ext>
                  </a:extLst>
                </a:gridCol>
              </a:tblGrid>
              <a:tr h="36841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Proposed Fee After 5 Years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80986"/>
                  </a:ext>
                </a:extLst>
              </a:tr>
              <a:tr h="1016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>
                          <a:effectLst/>
                        </a:rPr>
                        <a:t>Land Category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Costs for GSP Annual and Plan Updates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Costs for Monitoring for Annual GSP Updates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Costs for Measurement of Extractions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658326"/>
                  </a:ext>
                </a:extLst>
              </a:tr>
              <a:tr h="37457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(Acreage Based)</a:t>
                      </a:r>
                      <a:endParaRPr lang="en-US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(Acreage Based)</a:t>
                      </a:r>
                      <a:endParaRPr lang="en-US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(Consumption Based)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ctr"/>
                </a:tc>
                <a:extLst>
                  <a:ext uri="{0D108BD9-81ED-4DB2-BD59-A6C34878D82A}">
                    <a16:rowId xmlns:a16="http://schemas.microsoft.com/office/drawing/2014/main" val="43528664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Irrigated/Irrigable Acres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√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658632161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Urban Area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2042001711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Golf Courses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3590101814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Small Water Systems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89570676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Industrial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237877400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Rural Parcels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3918831123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De Minimis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√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N/A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321629885"/>
                  </a:ext>
                </a:extLst>
              </a:tr>
              <a:tr h="27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Unirrigable</a:t>
                      </a:r>
                      <a:r>
                        <a:rPr lang="en-US" sz="2000" u="none" strike="noStrike" dirty="0">
                          <a:effectLst/>
                        </a:rPr>
                        <a:t> Rangeland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N/A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N/A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N/A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0" marR="9480" marT="9480" marB="0" anchor="b"/>
                </a:tc>
                <a:extLst>
                  <a:ext uri="{0D108BD9-81ED-4DB2-BD59-A6C34878D82A}">
                    <a16:rowId xmlns:a16="http://schemas.microsoft.com/office/drawing/2014/main" val="12233241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25EE9-9A7E-4485-B9E2-D9106A34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5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4C25-54BC-4465-AF8B-FD55ECA0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Estimated Total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BDAB2-235E-4B50-B3DD-CB86C4F4478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H="1" flipV="1">
            <a:off x="11346768" y="6198270"/>
            <a:ext cx="50830" cy="7407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D5DF8-05D4-4201-BAB7-5933B166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BD2D52-3266-4108-AADD-513DCC036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007677"/>
              </p:ext>
            </p:extLst>
          </p:nvPr>
        </p:nvGraphicFramePr>
        <p:xfrm>
          <a:off x="1907459" y="1576684"/>
          <a:ext cx="7875520" cy="3180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8640">
                  <a:extLst>
                    <a:ext uri="{9D8B030D-6E8A-4147-A177-3AD203B41FA5}">
                      <a16:colId xmlns:a16="http://schemas.microsoft.com/office/drawing/2014/main" val="3016076457"/>
                    </a:ext>
                  </a:extLst>
                </a:gridCol>
                <a:gridCol w="2176880">
                  <a:extLst>
                    <a:ext uri="{9D8B030D-6E8A-4147-A177-3AD203B41FA5}">
                      <a16:colId xmlns:a16="http://schemas.microsoft.com/office/drawing/2014/main" val="2175755240"/>
                    </a:ext>
                  </a:extLst>
                </a:gridCol>
              </a:tblGrid>
              <a:tr h="5900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Estimated Total GSP Costs</a:t>
                      </a:r>
                      <a:endParaRPr lang="en-US" sz="2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04865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Initial GSP Development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$3,235,000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2896312"/>
                  </a:ext>
                </a:extLst>
              </a:tr>
              <a:tr h="25456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(Less Grant Reimbursement)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-$2,000,000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2514052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GSP Cost to Recapture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$1,235,000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336521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808267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Initial Costs Amortized over 5 years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effectLst/>
                        </a:rPr>
                        <a:t>$247,000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2156693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Annual Monitoring and Reporting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$390,000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7353373"/>
                  </a:ext>
                </a:extLst>
              </a:tr>
              <a:tr h="13054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1065859"/>
                  </a:ext>
                </a:extLst>
              </a:tr>
              <a:tr h="248039"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Estimated Annual Cost to Recover in Fees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effectLst/>
                        </a:rPr>
                        <a:t>$637,000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419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582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EB7E1-7541-49EF-B8F1-5BE444BD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Preliminary Allocation of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496C-1335-4D14-B728-BF48FB15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42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DC996C-0C50-4D4F-A4EA-F120C0D9D1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361224"/>
              </p:ext>
            </p:extLst>
          </p:nvPr>
        </p:nvGraphicFramePr>
        <p:xfrm>
          <a:off x="688554" y="1410159"/>
          <a:ext cx="10890175" cy="4352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2977">
                  <a:extLst>
                    <a:ext uri="{9D8B030D-6E8A-4147-A177-3AD203B41FA5}">
                      <a16:colId xmlns:a16="http://schemas.microsoft.com/office/drawing/2014/main" val="4172708533"/>
                    </a:ext>
                  </a:extLst>
                </a:gridCol>
                <a:gridCol w="1310740">
                  <a:extLst>
                    <a:ext uri="{9D8B030D-6E8A-4147-A177-3AD203B41FA5}">
                      <a16:colId xmlns:a16="http://schemas.microsoft.com/office/drawing/2014/main" val="778812841"/>
                    </a:ext>
                  </a:extLst>
                </a:gridCol>
                <a:gridCol w="1237242">
                  <a:extLst>
                    <a:ext uri="{9D8B030D-6E8A-4147-A177-3AD203B41FA5}">
                      <a16:colId xmlns:a16="http://schemas.microsoft.com/office/drawing/2014/main" val="1350611830"/>
                    </a:ext>
                  </a:extLst>
                </a:gridCol>
                <a:gridCol w="1482240">
                  <a:extLst>
                    <a:ext uri="{9D8B030D-6E8A-4147-A177-3AD203B41FA5}">
                      <a16:colId xmlns:a16="http://schemas.microsoft.com/office/drawing/2014/main" val="324593388"/>
                    </a:ext>
                  </a:extLst>
                </a:gridCol>
                <a:gridCol w="1583022">
                  <a:extLst>
                    <a:ext uri="{9D8B030D-6E8A-4147-A177-3AD203B41FA5}">
                      <a16:colId xmlns:a16="http://schemas.microsoft.com/office/drawing/2014/main" val="1482509416"/>
                    </a:ext>
                  </a:extLst>
                </a:gridCol>
                <a:gridCol w="1157780">
                  <a:extLst>
                    <a:ext uri="{9D8B030D-6E8A-4147-A177-3AD203B41FA5}">
                      <a16:colId xmlns:a16="http://schemas.microsoft.com/office/drawing/2014/main" val="2157820766"/>
                    </a:ext>
                  </a:extLst>
                </a:gridCol>
                <a:gridCol w="836174">
                  <a:extLst>
                    <a:ext uri="{9D8B030D-6E8A-4147-A177-3AD203B41FA5}">
                      <a16:colId xmlns:a16="http://schemas.microsoft.com/office/drawing/2014/main" val="737025038"/>
                    </a:ext>
                  </a:extLst>
                </a:gridCol>
              </a:tblGrid>
              <a:tr h="10571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Land Category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Acreage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</a:rPr>
                        <a:t>% of Total Acres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GSP Annual Recapture, $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Monitoring + Reporting, $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Cost, $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Cost Per Acre, $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944359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Hollister Service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3,005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3.28%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8,105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12,797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20,902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366866599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Sunnyslope Service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3,164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3.45%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8,533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13,473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22,006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921316136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San Juan </a:t>
                      </a:r>
                      <a:r>
                        <a:rPr lang="en-US" sz="2000" u="none" strike="noStrike" dirty="0" err="1">
                          <a:effectLst/>
                        </a:rPr>
                        <a:t>Bautisa</a:t>
                      </a:r>
                      <a:r>
                        <a:rPr lang="en-US" sz="2000" u="none" strike="noStrike" dirty="0">
                          <a:effectLst/>
                        </a:rPr>
                        <a:t> Service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   250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0.27%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 673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  1,063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1,737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1803392905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Golf Courses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   594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0.65%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1,602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  2,530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4,132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969646804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Small Water Systems/Industrial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4,292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4.69%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11,576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18,278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29,854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193642221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Irrigated/Irrigable Area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74,349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81.19%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200,542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316,645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517,186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435800613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Rural Parcels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  2,566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2.80%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6,922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10,930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17,853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2244997753"/>
                  </a:ext>
                </a:extLst>
              </a:tr>
              <a:tr h="273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Santa Clara County Parcels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 3,354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3.66%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9,047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   14,284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23,331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1262131749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91,574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100.00%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247,000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   390,000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637,000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3767990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525587647"/>
                  </a:ext>
                </a:extLst>
              </a:tr>
              <a:tr h="26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Unirrigable</a:t>
                      </a:r>
                      <a:r>
                        <a:rPr lang="en-US" sz="2000" u="none" strike="noStrike" dirty="0">
                          <a:effectLst/>
                        </a:rPr>
                        <a:t> Rangeland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       36,120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7" marR="8617" marT="8617" marB="0" anchor="b"/>
                </a:tc>
                <a:extLst>
                  <a:ext uri="{0D108BD9-81ED-4DB2-BD59-A6C34878D82A}">
                    <a16:rowId xmlns:a16="http://schemas.microsoft.com/office/drawing/2014/main" val="4150371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640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6BE1-C74B-4AD5-8EF2-3D767114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68"/>
            <a:ext cx="10515600" cy="1325563"/>
          </a:xfrm>
        </p:spPr>
        <p:txBody>
          <a:bodyPr/>
          <a:lstStyle/>
          <a:p>
            <a:r>
              <a:rPr lang="en-US" b="1" dirty="0"/>
              <a:t>Other Agency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0BF61-63A3-46DB-B370-400FCF6D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679F5FEF-73C0-40F9-860E-D85CFE53A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304128"/>
              </p:ext>
            </p:extLst>
          </p:nvPr>
        </p:nvGraphicFramePr>
        <p:xfrm>
          <a:off x="838200" y="1451412"/>
          <a:ext cx="11026965" cy="4580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759">
                  <a:extLst>
                    <a:ext uri="{9D8B030D-6E8A-4147-A177-3AD203B41FA5}">
                      <a16:colId xmlns:a16="http://schemas.microsoft.com/office/drawing/2014/main" val="3909682269"/>
                    </a:ext>
                  </a:extLst>
                </a:gridCol>
                <a:gridCol w="3558448">
                  <a:extLst>
                    <a:ext uri="{9D8B030D-6E8A-4147-A177-3AD203B41FA5}">
                      <a16:colId xmlns:a16="http://schemas.microsoft.com/office/drawing/2014/main" val="1916988889"/>
                    </a:ext>
                  </a:extLst>
                </a:gridCol>
                <a:gridCol w="5067758">
                  <a:extLst>
                    <a:ext uri="{9D8B030D-6E8A-4147-A177-3AD203B41FA5}">
                      <a16:colId xmlns:a16="http://schemas.microsoft.com/office/drawing/2014/main" val="2157257836"/>
                    </a:ext>
                  </a:extLst>
                </a:gridCol>
              </a:tblGrid>
              <a:tr h="355103"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Legal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714618"/>
                  </a:ext>
                </a:extLst>
              </a:tr>
              <a:tr h="38328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Indian Wells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Water Code Sec 10730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$3.00 per 0.1 ac-ft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84768"/>
                  </a:ext>
                </a:extLst>
              </a:tr>
              <a:tr h="730757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Kings River East GSA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Prop. 26 (exempt as reg. cost)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$1.45 per ac-ft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$3,250/</a:t>
                      </a:r>
                      <a:r>
                        <a:rPr lang="en-US" sz="2000" baseline="0" dirty="0" err="1"/>
                        <a:t>yr</a:t>
                      </a:r>
                      <a:r>
                        <a:rPr lang="en-US" sz="2000" baseline="0" dirty="0"/>
                        <a:t> member agency with no impact on groundwater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76073"/>
                  </a:ext>
                </a:extLst>
              </a:tr>
              <a:tr h="514236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Salinas Valley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Prop. 26 (exempt as reg. cost)</a:t>
                      </a:r>
                    </a:p>
                    <a:p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$4.79 per irrigated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$2.26 per urban connection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407109"/>
                  </a:ext>
                </a:extLst>
              </a:tr>
              <a:tr h="514236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McMullin Area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Prop. 218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19 per acre (excludes parcel 2 acres or less)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382949"/>
                  </a:ext>
                </a:extLst>
              </a:tr>
              <a:tr h="595595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North Fork Kings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Prop. 218 </a:t>
                      </a:r>
                    </a:p>
                    <a:p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$10.00 per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Applied equally to all acreage in GSP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236002"/>
                  </a:ext>
                </a:extLst>
              </a:tr>
              <a:tr h="774273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South Fork Kings GSP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Prop. 218 </a:t>
                      </a:r>
                    </a:p>
                    <a:p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$9.80 per acre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Applied equally to all acreage in GSP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0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601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97B0-3A16-4DC6-A803-2F7C5062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25" y="105471"/>
            <a:ext cx="10515600" cy="1325563"/>
          </a:xfrm>
        </p:spPr>
        <p:txBody>
          <a:bodyPr/>
          <a:lstStyle/>
          <a:p>
            <a:r>
              <a:rPr lang="en-US" b="1" dirty="0"/>
              <a:t>Avoid State Intervention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626B3-F6EF-4C78-86AE-B387A72E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694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the GSA does not impose fees, and as a result, cannot complete and implement the GSP, the state could intervene and impose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6C137-2E6B-42E5-B63B-4373A30F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BC76E3-EC61-4043-92FE-A380F00AD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074639"/>
              </p:ext>
            </p:extLst>
          </p:nvPr>
        </p:nvGraphicFramePr>
        <p:xfrm>
          <a:off x="884694" y="2130727"/>
          <a:ext cx="10698480" cy="395467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1141109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209247631"/>
                    </a:ext>
                  </a:extLst>
                </a:gridCol>
                <a:gridCol w="5577840">
                  <a:extLst>
                    <a:ext uri="{9D8B030D-6E8A-4147-A177-3AD203B41FA5}">
                      <a16:colId xmlns:a16="http://schemas.microsoft.com/office/drawing/2014/main" val="3218074478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algn="ctr"/>
                      <a:r>
                        <a:rPr lang="en-US" sz="2600" b="1"/>
                        <a:t>Fee Category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Fee Amount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Applicable Parties</a:t>
                      </a:r>
                    </a:p>
                  </a:txBody>
                  <a:tcPr marL="77702" marR="77702" marT="38851" marB="3885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957501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defTabSz="744538">
                        <a:tabLst>
                          <a:tab pos="2232025" algn="l"/>
                        </a:tabLst>
                      </a:pPr>
                      <a:r>
                        <a:rPr lang="en-US" sz="2600" dirty="0"/>
                        <a:t>Base Filing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600" dirty="0"/>
                        <a:t>$300 per well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All extractors required to report </a:t>
                      </a:r>
                    </a:p>
                    <a:p>
                      <a:pPr algn="ctr"/>
                      <a:r>
                        <a:rPr lang="en-US" sz="2600" dirty="0"/>
                        <a:t>(not de minimis)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3636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 dirty="0"/>
                        <a:t>Probationary Rate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$40 per AF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2600" dirty="0"/>
                        <a:t>Extractors in probationary basins </a:t>
                      </a:r>
                    </a:p>
                    <a:p>
                      <a:pPr marL="0" indent="0" algn="ctr"/>
                      <a:r>
                        <a:rPr lang="en-US" sz="2600" dirty="0"/>
                        <a:t>(not de minimis)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17625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 dirty="0"/>
                        <a:t>De minimis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$100 per well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De minimis extractors in probationary basins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715513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2600"/>
                        <a:t>Automatic Late Fee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25% per month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Extractors that do not file reports by due date</a:t>
                      </a:r>
                    </a:p>
                  </a:txBody>
                  <a:tcPr marL="77702" marR="77702" marT="38851" marB="38851" anchor="ctr"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09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948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D710-98BB-4A4B-964B-BC9BC9F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014" y="1114273"/>
            <a:ext cx="3082636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6CF953-90E0-49F7-9809-9492EFF2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986" y="1115031"/>
            <a:ext cx="4059382" cy="3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4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5AD7-084B-4E58-AA72-CC756B64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52"/>
            <a:ext cx="10515600" cy="1325563"/>
          </a:xfrm>
        </p:spPr>
        <p:txBody>
          <a:bodyPr/>
          <a:lstStyle/>
          <a:p>
            <a:r>
              <a:rPr lang="en-US" b="1" dirty="0"/>
              <a:t>Upcoming Meetings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0C710C-9B6C-41CD-9C84-BAE8BF188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28564"/>
              </p:ext>
            </p:extLst>
          </p:nvPr>
        </p:nvGraphicFramePr>
        <p:xfrm>
          <a:off x="944545" y="1544768"/>
          <a:ext cx="10621108" cy="2555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3041">
                  <a:extLst>
                    <a:ext uri="{9D8B030D-6E8A-4147-A177-3AD203B41FA5}">
                      <a16:colId xmlns:a16="http://schemas.microsoft.com/office/drawing/2014/main" val="1221749403"/>
                    </a:ext>
                  </a:extLst>
                </a:gridCol>
                <a:gridCol w="3134480">
                  <a:extLst>
                    <a:ext uri="{9D8B030D-6E8A-4147-A177-3AD203B41FA5}">
                      <a16:colId xmlns:a16="http://schemas.microsoft.com/office/drawing/2014/main" val="1967435309"/>
                    </a:ext>
                  </a:extLst>
                </a:gridCol>
                <a:gridCol w="2823587">
                  <a:extLst>
                    <a:ext uri="{9D8B030D-6E8A-4147-A177-3AD203B41FA5}">
                      <a16:colId xmlns:a16="http://schemas.microsoft.com/office/drawing/2014/main" val="3996839190"/>
                    </a:ext>
                  </a:extLst>
                </a:gridCol>
              </a:tblGrid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16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Projects, Actions,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April 28,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74201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17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Draft GSP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TBA, 2021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585414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Workshop No. 5</a:t>
                      </a:r>
                      <a:endParaRPr lang="en-US" sz="2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Draft GSP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TBA, 2021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76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992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2FF3BC-A5F7-487D-8A3B-728DE646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" y="0"/>
            <a:ext cx="9001790" cy="67564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28DF2EAB-6DA2-4FCC-8A5D-E66325A76399}"/>
              </a:ext>
            </a:extLst>
          </p:cNvPr>
          <p:cNvSpPr/>
          <p:nvPr/>
        </p:nvSpPr>
        <p:spPr>
          <a:xfrm rot="20774039">
            <a:off x="4902200" y="1036404"/>
            <a:ext cx="2387600" cy="1148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58137-C3B5-47B4-9DEE-1280A1E0D8EA}"/>
              </a:ext>
            </a:extLst>
          </p:cNvPr>
          <p:cNvSpPr txBox="1">
            <a:spLocks/>
          </p:cNvSpPr>
          <p:nvPr/>
        </p:nvSpPr>
        <p:spPr>
          <a:xfrm>
            <a:off x="8072582" y="0"/>
            <a:ext cx="4138468" cy="2235200"/>
          </a:xfrm>
          <a:prstGeom prst="rect">
            <a:avLst/>
          </a:prstGeom>
          <a:solidFill>
            <a:srgbClr val="D1ECF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Information is available at www.sbcwd.com</a:t>
            </a:r>
          </a:p>
        </p:txBody>
      </p:sp>
    </p:spTree>
    <p:extLst>
      <p:ext uri="{BB962C8B-B14F-4D97-AF65-F5344CB8AC3E}">
        <p14:creationId xmlns:p14="http://schemas.microsoft.com/office/powerpoint/2010/main" val="126661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B80713-E53D-4AD8-BAF3-22C97FA3025E}"/>
              </a:ext>
            </a:extLst>
          </p:cNvPr>
          <p:cNvSpPr txBox="1">
            <a:spLocks/>
          </p:cNvSpPr>
          <p:nvPr/>
        </p:nvSpPr>
        <p:spPr>
          <a:xfrm>
            <a:off x="6076720" y="1770541"/>
            <a:ext cx="6019800" cy="3742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381A6-0AE9-4052-92B2-FC2641D0B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51050"/>
            <a:ext cx="5493325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DWR assigned priorities:</a:t>
            </a:r>
          </a:p>
          <a:p>
            <a:pPr marL="461963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</a:p>
          <a:p>
            <a:pPr marL="461963"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Medium</a:t>
            </a:r>
          </a:p>
          <a:p>
            <a:pPr marL="461963">
              <a:spcBef>
                <a:spcPts val="0"/>
              </a:spcBef>
            </a:pPr>
            <a:r>
              <a:rPr lang="en-US" dirty="0"/>
              <a:t>Low</a:t>
            </a:r>
          </a:p>
          <a:p>
            <a:pPr marL="461963">
              <a:spcBef>
                <a:spcPts val="0"/>
              </a:spcBef>
            </a:pPr>
            <a:r>
              <a:rPr lang="en-US" dirty="0"/>
              <a:t>Very low</a:t>
            </a:r>
          </a:p>
          <a:p>
            <a:pPr marL="233363" indent="0">
              <a:spcBef>
                <a:spcPts val="0"/>
              </a:spcBef>
              <a:buNone/>
            </a:pPr>
            <a:endParaRPr lang="en-US" sz="2000" dirty="0"/>
          </a:p>
          <a:p>
            <a:pPr marL="457200" indent="-40163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/>
              <a:t>North San Benito is medium priority and subject to SGMA</a:t>
            </a:r>
          </a:p>
          <a:p>
            <a:pPr marL="969962" lvl="1" indent="-457200">
              <a:spcBef>
                <a:spcPts val="0"/>
              </a:spcBef>
            </a:pPr>
            <a:r>
              <a:rPr lang="en-US" sz="2800" dirty="0"/>
              <a:t>Not critically overdrafted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26C4B-290D-4A3E-A24E-C77337046ECE}"/>
              </a:ext>
            </a:extLst>
          </p:cNvPr>
          <p:cNvSpPr txBox="1"/>
          <p:nvPr/>
        </p:nvSpPr>
        <p:spPr>
          <a:xfrm>
            <a:off x="3019775" y="1940303"/>
            <a:ext cx="35806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</a:rPr>
              <a:t>SGMA requirements apply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B153BE-C649-4C82-BB82-3E9C98DC32F2}"/>
              </a:ext>
            </a:extLst>
          </p:cNvPr>
          <p:cNvGrpSpPr/>
          <p:nvPr/>
        </p:nvGrpSpPr>
        <p:grpSpPr>
          <a:xfrm>
            <a:off x="6833483" y="672028"/>
            <a:ext cx="5246228" cy="6075131"/>
            <a:chOff x="6833483" y="672028"/>
            <a:chExt cx="5246228" cy="6075131"/>
          </a:xfrm>
        </p:grpSpPr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CE6ACC6D-03F7-423D-93D4-CDD6FB433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483" y="672028"/>
              <a:ext cx="5246228" cy="607513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C6B661-EBE8-4363-9329-D0217D5A4FE8}"/>
                </a:ext>
              </a:extLst>
            </p:cNvPr>
            <p:cNvSpPr/>
            <p:nvPr/>
          </p:nvSpPr>
          <p:spPr>
            <a:xfrm>
              <a:off x="8186371" y="3747573"/>
              <a:ext cx="512619" cy="4987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53097B2E-7E72-4592-9607-7C84A746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5" y="240430"/>
            <a:ext cx="10515600" cy="1325563"/>
          </a:xfrm>
        </p:spPr>
        <p:txBody>
          <a:bodyPr/>
          <a:lstStyle/>
          <a:p>
            <a:r>
              <a:rPr lang="en-US" b="1" dirty="0"/>
              <a:t>SGMA applies to San Benito</a:t>
            </a:r>
          </a:p>
        </p:txBody>
      </p:sp>
    </p:spTree>
    <p:extLst>
      <p:ext uri="{BB962C8B-B14F-4D97-AF65-F5344CB8AC3E}">
        <p14:creationId xmlns:p14="http://schemas.microsoft.com/office/powerpoint/2010/main" val="240081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638979" y="2157202"/>
            <a:ext cx="10964736" cy="69739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i="1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93479" y="2958524"/>
            <a:ext cx="265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2040/2042</a:t>
            </a:r>
          </a:p>
          <a:p>
            <a:pPr algn="ctr"/>
            <a:r>
              <a:rPr lang="en-US" sz="2400" dirty="0"/>
              <a:t>Achieve and demonstrate sustainability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1805057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Isosceles Triangle 18"/>
          <p:cNvSpPr/>
          <p:nvPr/>
        </p:nvSpPr>
        <p:spPr>
          <a:xfrm>
            <a:off x="950613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180839" y="2109680"/>
            <a:ext cx="305387" cy="345579"/>
          </a:xfrm>
          <a:prstGeom prst="triangle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16DAE-39A2-4627-B1E6-3FCA27368808}"/>
              </a:ext>
            </a:extLst>
          </p:cNvPr>
          <p:cNvSpPr txBox="1"/>
          <p:nvPr/>
        </p:nvSpPr>
        <p:spPr>
          <a:xfrm>
            <a:off x="2295895" y="1913976"/>
            <a:ext cx="93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EBCD3A-FCC1-418C-865E-AE6499E0591B}"/>
              </a:ext>
            </a:extLst>
          </p:cNvPr>
          <p:cNvSpPr txBox="1">
            <a:spLocks/>
          </p:cNvSpPr>
          <p:nvPr/>
        </p:nvSpPr>
        <p:spPr>
          <a:xfrm>
            <a:off x="1408783" y="324665"/>
            <a:ext cx="9174019" cy="1148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SGMA and the GSP Process</a:t>
            </a:r>
          </a:p>
        </p:txBody>
      </p:sp>
      <p:sp>
        <p:nvSpPr>
          <p:cNvPr id="27" name="TextBox 26"/>
          <p:cNvSpPr txBox="1"/>
          <p:nvPr/>
        </p:nvSpPr>
        <p:spPr>
          <a:xfrm rot="1047449">
            <a:off x="3506791" y="3347043"/>
            <a:ext cx="49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January 2022: GSP completion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049500-543E-49BC-9815-EE0926540A78}"/>
              </a:ext>
            </a:extLst>
          </p:cNvPr>
          <p:cNvSpPr txBox="1"/>
          <p:nvPr/>
        </p:nvSpPr>
        <p:spPr>
          <a:xfrm rot="1047449">
            <a:off x="2162155" y="3370670"/>
            <a:ext cx="49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June 2018: GSP started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CF1178-12ED-4BA1-97F2-01C129009156}"/>
              </a:ext>
            </a:extLst>
          </p:cNvPr>
          <p:cNvGrpSpPr/>
          <p:nvPr/>
        </p:nvGrpSpPr>
        <p:grpSpPr>
          <a:xfrm>
            <a:off x="870495" y="3232459"/>
            <a:ext cx="5328214" cy="2047226"/>
            <a:chOff x="870495" y="3232459"/>
            <a:chExt cx="5328214" cy="2047226"/>
          </a:xfrm>
        </p:grpSpPr>
        <p:sp>
          <p:nvSpPr>
            <p:cNvPr id="26" name="TextBox 25"/>
            <p:cNvSpPr txBox="1"/>
            <p:nvPr/>
          </p:nvSpPr>
          <p:spPr>
            <a:xfrm rot="1047387">
              <a:off x="870495" y="3232459"/>
              <a:ext cx="4333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June 2017: GSAs formed</a:t>
              </a:r>
              <a:r>
                <a:rPr lang="en-US" sz="2800" dirty="0"/>
                <a:t>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F59996-9B69-4F9E-BBD7-BDD37D7BEF67}"/>
                </a:ext>
              </a:extLst>
            </p:cNvPr>
            <p:cNvSpPr txBox="1"/>
            <p:nvPr/>
          </p:nvSpPr>
          <p:spPr>
            <a:xfrm rot="1047449">
              <a:off x="1218274" y="3980008"/>
              <a:ext cx="486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San Benito County Water District GSA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E1B1A7-BA82-4FD4-9139-4F8727B5D608}"/>
                </a:ext>
              </a:extLst>
            </p:cNvPr>
            <p:cNvSpPr txBox="1"/>
            <p:nvPr/>
          </p:nvSpPr>
          <p:spPr>
            <a:xfrm rot="1047449">
              <a:off x="1031543" y="4448688"/>
              <a:ext cx="5167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Santa Clara County Water District GSA (Valley Water)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DC9DB-905E-4848-BC7B-337E694FF553}"/>
              </a:ext>
            </a:extLst>
          </p:cNvPr>
          <p:cNvCxnSpPr>
            <a:cxnSpLocks/>
          </p:cNvCxnSpPr>
          <p:nvPr/>
        </p:nvCxnSpPr>
        <p:spPr>
          <a:xfrm>
            <a:off x="3701667" y="2332433"/>
            <a:ext cx="68811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25B963-D96C-4EF6-8CC0-CBB39F1E7BD5}"/>
              </a:ext>
            </a:extLst>
          </p:cNvPr>
          <p:cNvSpPr txBox="1"/>
          <p:nvPr/>
        </p:nvSpPr>
        <p:spPr>
          <a:xfrm>
            <a:off x="3558446" y="1751854"/>
            <a:ext cx="749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Implementation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306153" y="2169878"/>
            <a:ext cx="640080" cy="53819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Isosceles Triangle 20"/>
          <p:cNvSpPr/>
          <p:nvPr/>
        </p:nvSpPr>
        <p:spPr>
          <a:xfrm>
            <a:off x="3505431" y="22927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5997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176" y="266082"/>
            <a:ext cx="4061061" cy="1090853"/>
          </a:xfrm>
        </p:spPr>
        <p:txBody>
          <a:bodyPr>
            <a:normAutofit/>
          </a:bodyPr>
          <a:lstStyle/>
          <a:p>
            <a:r>
              <a:rPr lang="en-US" b="1" dirty="0"/>
              <a:t>GSP Preparation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82602" y="486054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Compilation / Data</a:t>
            </a:r>
          </a:p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8744" y="3921038"/>
            <a:ext cx="2743200" cy="914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Hydrogeologic Conceptual Model / Groundwater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73492" y="3015767"/>
            <a:ext cx="2743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Areas / Water Budgets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86167" y="580005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Area / Institutional Setting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83077" y="207336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Criteria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62741" y="1141725"/>
            <a:ext cx="27432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Actions /  Monitoring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81387" y="21562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Plan Development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B2FEB-61B2-4981-8802-1FA6350EBE1D}"/>
              </a:ext>
            </a:extLst>
          </p:cNvPr>
          <p:cNvSpPr/>
          <p:nvPr/>
        </p:nvSpPr>
        <p:spPr>
          <a:xfrm>
            <a:off x="0" y="6042276"/>
            <a:ext cx="667809" cy="7557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28842-3F93-4275-98D7-33425CEA279C}"/>
              </a:ext>
            </a:extLst>
          </p:cNvPr>
          <p:cNvGrpSpPr/>
          <p:nvPr/>
        </p:nvGrpSpPr>
        <p:grpSpPr>
          <a:xfrm>
            <a:off x="0" y="11605"/>
            <a:ext cx="2159077" cy="6846395"/>
            <a:chOff x="9418585" y="-171275"/>
            <a:chExt cx="1874377" cy="6899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A36A7F-2029-40CA-A3CF-C604BE53C06A}"/>
                </a:ext>
              </a:extLst>
            </p:cNvPr>
            <p:cNvSpPr/>
            <p:nvPr/>
          </p:nvSpPr>
          <p:spPr>
            <a:xfrm>
              <a:off x="9418585" y="5086374"/>
              <a:ext cx="1866182" cy="16417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5D004A-E98D-4A7E-BF1F-47F8DD19E717}"/>
                </a:ext>
              </a:extLst>
            </p:cNvPr>
            <p:cNvSpPr/>
            <p:nvPr/>
          </p:nvSpPr>
          <p:spPr>
            <a:xfrm>
              <a:off x="9426780" y="3246120"/>
              <a:ext cx="1866182" cy="18476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2019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7D05DC-75B9-455A-94A5-744924812611}"/>
                </a:ext>
              </a:extLst>
            </p:cNvPr>
            <p:cNvSpPr/>
            <p:nvPr/>
          </p:nvSpPr>
          <p:spPr>
            <a:xfrm>
              <a:off x="9424176" y="-171275"/>
              <a:ext cx="1866182" cy="159268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>
                      <a:alpha val="45000"/>
                    </a:schemeClr>
                  </a:solidFill>
                </a:rPr>
                <a:t>2021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1A7F89-F3B3-4D79-AE60-081EE1CE1AF2}"/>
                </a:ext>
              </a:extLst>
            </p:cNvPr>
            <p:cNvSpPr/>
            <p:nvPr/>
          </p:nvSpPr>
          <p:spPr>
            <a:xfrm>
              <a:off x="9426780" y="1421414"/>
              <a:ext cx="1866182" cy="183400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2020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3DBD56-37FB-4AC3-A4BB-888AC10EB84D}"/>
              </a:ext>
            </a:extLst>
          </p:cNvPr>
          <p:cNvSpPr txBox="1"/>
          <p:nvPr/>
        </p:nvSpPr>
        <p:spPr>
          <a:xfrm>
            <a:off x="7773124" y="4982295"/>
            <a:ext cx="4103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Kickoff workshop November 7, 2018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0A922-C0C6-4227-B505-30C32C88B67F}"/>
              </a:ext>
            </a:extLst>
          </p:cNvPr>
          <p:cNvSpPr txBox="1"/>
          <p:nvPr/>
        </p:nvSpPr>
        <p:spPr>
          <a:xfrm>
            <a:off x="8581292" y="4049946"/>
            <a:ext cx="309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HCM-GW Conditions</a:t>
            </a:r>
          </a:p>
          <a:p>
            <a:pPr algn="r"/>
            <a:r>
              <a:rPr lang="en-US" sz="2000" dirty="0"/>
              <a:t>June  18,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464EF-B34E-4E7C-B0FD-6D5151907747}"/>
              </a:ext>
            </a:extLst>
          </p:cNvPr>
          <p:cNvSpPr/>
          <p:nvPr/>
        </p:nvSpPr>
        <p:spPr>
          <a:xfrm>
            <a:off x="8581293" y="2406325"/>
            <a:ext cx="3094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dirty="0"/>
              <a:t>Projects/actions workshop</a:t>
            </a:r>
          </a:p>
          <a:p>
            <a:pPr algn="r"/>
            <a:r>
              <a:rPr lang="en-US" sz="2000" dirty="0"/>
              <a:t>March 10,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F04D6-2E8E-4C5C-9DD0-35C9FF64E652}"/>
              </a:ext>
            </a:extLst>
          </p:cNvPr>
          <p:cNvSpPr/>
          <p:nvPr/>
        </p:nvSpPr>
        <p:spPr>
          <a:xfrm>
            <a:off x="9446312" y="1201418"/>
            <a:ext cx="2247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Draft GSP workshop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4F1F4-8C9B-441A-8664-59CE553B71C3}"/>
              </a:ext>
            </a:extLst>
          </p:cNvPr>
          <p:cNvSpPr txBox="1"/>
          <p:nvPr/>
        </p:nvSpPr>
        <p:spPr>
          <a:xfrm>
            <a:off x="9612724" y="324916"/>
            <a:ext cx="207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Adoption hearing</a:t>
            </a:r>
          </a:p>
          <a:p>
            <a:pPr algn="r"/>
            <a:r>
              <a:rPr lang="en-US" sz="2000" dirty="0"/>
              <a:t>Nov or Dec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C99C4-8F87-4275-974C-19D02A485034}"/>
              </a:ext>
            </a:extLst>
          </p:cNvPr>
          <p:cNvSpPr txBox="1"/>
          <p:nvPr/>
        </p:nvSpPr>
        <p:spPr>
          <a:xfrm>
            <a:off x="8943086" y="166455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 Implementation workshop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63E7F86-859A-4838-A24C-F64144EA02D5}"/>
              </a:ext>
            </a:extLst>
          </p:cNvPr>
          <p:cNvSpPr/>
          <p:nvPr/>
        </p:nvSpPr>
        <p:spPr>
          <a:xfrm>
            <a:off x="5088699" y="1173899"/>
            <a:ext cx="874206" cy="518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D1DE77-EA59-4D51-8A44-55BA401C8839}"/>
              </a:ext>
            </a:extLst>
          </p:cNvPr>
          <p:cNvSpPr txBox="1"/>
          <p:nvPr/>
        </p:nvSpPr>
        <p:spPr>
          <a:xfrm>
            <a:off x="7740073" y="3151430"/>
            <a:ext cx="394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Water budget/sustainability</a:t>
            </a:r>
          </a:p>
          <a:p>
            <a:pPr algn="r"/>
            <a:r>
              <a:rPr lang="en-US" sz="2000" dirty="0"/>
              <a:t>September 23, 2020</a:t>
            </a:r>
          </a:p>
        </p:txBody>
      </p:sp>
    </p:spTree>
    <p:extLst>
      <p:ext uri="{BB962C8B-B14F-4D97-AF65-F5344CB8AC3E}">
        <p14:creationId xmlns:p14="http://schemas.microsoft.com/office/powerpoint/2010/main" val="331440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7A90566-6B79-4F38-88B4-11C20721CA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127"/>
            <a:ext cx="12192000" cy="61592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A5242-AA6A-4BBC-9103-2A409B3C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164" y="529139"/>
            <a:ext cx="4515197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/>
              <a:t>North San Benito Groundwater Basin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CF16D-E507-4A6F-96C8-270D67B13B9B}"/>
              </a:ext>
            </a:extLst>
          </p:cNvPr>
          <p:cNvSpPr txBox="1"/>
          <p:nvPr/>
        </p:nvSpPr>
        <p:spPr>
          <a:xfrm>
            <a:off x="5622164" y="2021714"/>
            <a:ext cx="4515197" cy="1785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Consolidated Bolsa, Hollister, and San Juan subbasins and Tres Pinos basin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200 square miles in San Benito and Santa Clara counties</a:t>
            </a:r>
          </a:p>
        </p:txBody>
      </p:sp>
    </p:spTree>
    <p:extLst>
      <p:ext uri="{BB962C8B-B14F-4D97-AF65-F5344CB8AC3E}">
        <p14:creationId xmlns:p14="http://schemas.microsoft.com/office/powerpoint/2010/main" val="148493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E74F13-6B79-4DDF-B6CC-510365B86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008" y="-6652"/>
            <a:ext cx="12414395" cy="6864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258" y="0"/>
            <a:ext cx="10278742" cy="98781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4200" b="1" dirty="0"/>
              <a:t>One Basin with Four Management Areas (MAs)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29DE0-0071-4F3D-A3B2-C8206333FBCD}"/>
              </a:ext>
            </a:extLst>
          </p:cNvPr>
          <p:cNvSpPr txBox="1"/>
          <p:nvPr/>
        </p:nvSpPr>
        <p:spPr>
          <a:xfrm>
            <a:off x="6096000" y="959128"/>
            <a:ext cx="6213387" cy="2169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Based mostly on water supply sources: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Imported Central Valley Project water in Zone 6 and in Santa Clara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Local surface water from Hernandez and Paicines reservoirs in  Zone 3</a:t>
            </a:r>
          </a:p>
        </p:txBody>
      </p:sp>
    </p:spTree>
    <p:extLst>
      <p:ext uri="{BB962C8B-B14F-4D97-AF65-F5344CB8AC3E}">
        <p14:creationId xmlns:p14="http://schemas.microsoft.com/office/powerpoint/2010/main" val="175752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2266</Words>
  <Application>Microsoft Office PowerPoint</Application>
  <PresentationFormat>Widescreen</PresentationFormat>
  <Paragraphs>499</Paragraphs>
  <Slides>47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(body)</vt:lpstr>
      <vt:lpstr>Calibri Light</vt:lpstr>
      <vt:lpstr>Wingdings</vt:lpstr>
      <vt:lpstr>Office Theme</vt:lpstr>
      <vt:lpstr> Workshop</vt:lpstr>
      <vt:lpstr>Agenda</vt:lpstr>
      <vt:lpstr> Sustainable Groundwater  Management Act (SGMA)  </vt:lpstr>
      <vt:lpstr>SGMA applies to San Benito</vt:lpstr>
      <vt:lpstr>SGMA applies to San Benito</vt:lpstr>
      <vt:lpstr>PowerPoint Presentation</vt:lpstr>
      <vt:lpstr>GSP Preparation</vt:lpstr>
      <vt:lpstr>North San Benito Groundwater Basin</vt:lpstr>
      <vt:lpstr>One Basin with Four Management Areas (MAs)</vt:lpstr>
      <vt:lpstr>Questions?</vt:lpstr>
      <vt:lpstr>What is sustainable groundwater management?</vt:lpstr>
      <vt:lpstr>What is sustainable management?</vt:lpstr>
      <vt:lpstr>How do we measure sustainability?</vt:lpstr>
      <vt:lpstr>Groundwater Levels: Background</vt:lpstr>
      <vt:lpstr>Groundwater Levels: Minimum Threshold</vt:lpstr>
      <vt:lpstr>Groundwater Storage</vt:lpstr>
      <vt:lpstr>Land Subsidence</vt:lpstr>
      <vt:lpstr>Land Subsidence Minimum Threshold</vt:lpstr>
      <vt:lpstr>Water Quality Background</vt:lpstr>
      <vt:lpstr>Water Quality Minimum Threshold</vt:lpstr>
      <vt:lpstr>Interconnected Surface Water and Groundwater Dependent Ecosystems (GDEs)</vt:lpstr>
      <vt:lpstr>Interconnected Surface Water and GDEs</vt:lpstr>
      <vt:lpstr>North San Benito Sustainability</vt:lpstr>
      <vt:lpstr>Questions?</vt:lpstr>
      <vt:lpstr>Implementation: Monitoring and Reporting</vt:lpstr>
      <vt:lpstr>Monitoring Program</vt:lpstr>
      <vt:lpstr>Groundwater Monitoring  Well Network</vt:lpstr>
      <vt:lpstr>Annual reporting will be expanded</vt:lpstr>
      <vt:lpstr>PowerPoint Presentation</vt:lpstr>
      <vt:lpstr>Implementation:  Projects and Management Actions</vt:lpstr>
      <vt:lpstr>GSP presents potential projects</vt:lpstr>
      <vt:lpstr>GSP presents potential management actions</vt:lpstr>
      <vt:lpstr>Questions?</vt:lpstr>
      <vt:lpstr>How will GSP implementation be funded?</vt:lpstr>
      <vt:lpstr>How will GSP implementation be funded?</vt:lpstr>
      <vt:lpstr>Authority to Charge Fees</vt:lpstr>
      <vt:lpstr>Categorization for Land Based Funding</vt:lpstr>
      <vt:lpstr>Preliminary Mapping for Land Based Funding</vt:lpstr>
      <vt:lpstr>Land Based vs Consumption </vt:lpstr>
      <vt:lpstr>Land Based vs Consumption</vt:lpstr>
      <vt:lpstr>Estimated Total Cost</vt:lpstr>
      <vt:lpstr>Preliminary Allocation of Cost</vt:lpstr>
      <vt:lpstr>Other Agency Solutions</vt:lpstr>
      <vt:lpstr>Avoid State Intervention </vt:lpstr>
      <vt:lpstr>Questions?</vt:lpstr>
      <vt:lpstr>Upcoming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 Priestaf</dc:creator>
  <cp:lastModifiedBy>Iris Priestaf</cp:lastModifiedBy>
  <cp:revision>350</cp:revision>
  <dcterms:created xsi:type="dcterms:W3CDTF">2018-07-30T18:17:07Z</dcterms:created>
  <dcterms:modified xsi:type="dcterms:W3CDTF">2021-03-10T00:43:19Z</dcterms:modified>
</cp:coreProperties>
</file>